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media/image3.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20"/>
  </p:notesMasterIdLst>
  <p:sldIdLst>
    <p:sldId id="11091852" r:id="rId4"/>
    <p:sldId id="11091860" r:id="rId5"/>
    <p:sldId id="11091862" r:id="rId6"/>
    <p:sldId id="11091875" r:id="rId7"/>
    <p:sldId id="11091873" r:id="rId8"/>
    <p:sldId id="11091876" r:id="rId9"/>
    <p:sldId id="11091864" r:id="rId10"/>
    <p:sldId id="11091878" r:id="rId11"/>
    <p:sldId id="11091880" r:id="rId12"/>
    <p:sldId id="11091865" r:id="rId13"/>
    <p:sldId id="11091881" r:id="rId14"/>
    <p:sldId id="11091896" r:id="rId15"/>
    <p:sldId id="11091888" r:id="rId16"/>
    <p:sldId id="11091889" r:id="rId17"/>
    <p:sldId id="11091868" r:id="rId18"/>
    <p:sldId id="11091929" r:id="rId19"/>
    <p:sldId id="11091899" r:id="rId21"/>
    <p:sldId id="11091912" r:id="rId22"/>
    <p:sldId id="11091956" r:id="rId23"/>
    <p:sldId id="11091913" r:id="rId24"/>
    <p:sldId id="11091957" r:id="rId25"/>
    <p:sldId id="11091904" r:id="rId26"/>
    <p:sldId id="11091914" r:id="rId27"/>
    <p:sldId id="11091958" r:id="rId28"/>
    <p:sldId id="11091906" r:id="rId29"/>
    <p:sldId id="11091915" r:id="rId30"/>
    <p:sldId id="11091959" r:id="rId31"/>
    <p:sldId id="11091916" r:id="rId32"/>
    <p:sldId id="11091960" r:id="rId33"/>
    <p:sldId id="11091918" r:id="rId34"/>
    <p:sldId id="11091919" r:id="rId35"/>
    <p:sldId id="11091920" r:id="rId36"/>
    <p:sldId id="11091930" r:id="rId37"/>
    <p:sldId id="11091931" r:id="rId38"/>
    <p:sldId id="11091869" r:id="rId39"/>
    <p:sldId id="11091932" r:id="rId40"/>
    <p:sldId id="11091933" r:id="rId41"/>
    <p:sldId id="11091934" r:id="rId42"/>
    <p:sldId id="11091935" r:id="rId43"/>
    <p:sldId id="11091936" r:id="rId44"/>
    <p:sldId id="11091937" r:id="rId45"/>
    <p:sldId id="11091938" r:id="rId46"/>
    <p:sldId id="11091870" r:id="rId47"/>
    <p:sldId id="11091942" r:id="rId48"/>
    <p:sldId id="11091940" r:id="rId49"/>
    <p:sldId id="11091943" r:id="rId50"/>
    <p:sldId id="11091855" r:id="rId51"/>
  </p:sldIdLst>
  <p:sldSz cx="12192000" cy="6858000"/>
  <p:notesSz cx="6858000" cy="9144000"/>
  <p:embeddedFontLst>
    <p:embeddedFont>
      <p:font typeface="微软雅黑" panose="020B0503020204020204" charset="-122"/>
      <p:regular r:id="rId56"/>
    </p:embeddedFont>
    <p:embeddedFont>
      <p:font typeface="HarmonyOS Sans SC" panose="00000500000000000000" charset="-122"/>
      <p:regular r:id="rId57"/>
    </p:embeddedFont>
    <p:embeddedFont>
      <p:font typeface="等线" panose="02010600030101010101" charset="-122"/>
      <p:regular r:id="rId58"/>
    </p:embeddedFont>
  </p:embeddedFontLst>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A40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p:scale>
          <a:sx n="66" d="100"/>
          <a:sy n="66" d="100"/>
        </p:scale>
        <p:origin x="1771" y="109"/>
      </p:cViewPr>
      <p:guideLst/>
    </p:cSldViewPr>
  </p:slideViewPr>
  <p:notesTextViewPr>
    <p:cViewPr>
      <p:scale>
        <a:sx n="1" d="1"/>
        <a:sy n="1" d="1"/>
      </p:scale>
      <p:origin x="0" y="0"/>
    </p:cViewPr>
  </p:notesTextViewPr>
  <p:sorterViewPr>
    <p:cViewPr varScale="1">
      <p:scale>
        <a:sx n="100" d="100"/>
        <a:sy n="100" d="100"/>
      </p:scale>
      <p:origin x="0" y="-429"/>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tags" Target="tags/tag192.xml"/><Relationship Id="rId58" Type="http://schemas.openxmlformats.org/officeDocument/2006/relationships/font" Target="fonts/font3.fntdata"/><Relationship Id="rId57" Type="http://schemas.openxmlformats.org/officeDocument/2006/relationships/font" Target="fonts/font2.fntdata"/><Relationship Id="rId56" Type="http://schemas.openxmlformats.org/officeDocument/2006/relationships/font" Target="fonts/font1.fntdata"/><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r>
              <a:rPr sz="240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rPr>
              <a:t>不同算法对测试文本预测精确率</a:t>
            </a:r>
            <a:endParaRPr sz="240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endParaRPr>
          </a:p>
        </c:rich>
      </c:tx>
      <c:layout>
        <c:manualLayout>
          <c:xMode val="edge"/>
          <c:yMode val="edge"/>
          <c:x val="0.342595303624758"/>
          <c:y val="0.020891364902507"/>
        </c:manualLayout>
      </c:layout>
      <c:overlay val="0"/>
      <c:spPr>
        <a:noFill/>
        <a:ln>
          <a:noFill/>
        </a:ln>
        <a:effectLst/>
      </c:spPr>
    </c:title>
    <c:autoTitleDeleted val="0"/>
    <c:plotArea>
      <c:layout>
        <c:manualLayout>
          <c:layoutTarget val="inner"/>
          <c:xMode val="edge"/>
          <c:yMode val="edge"/>
          <c:x val="0.129858874509574"/>
          <c:y val="0.134122562674095"/>
          <c:w val="0.793312642735844"/>
          <c:h val="0.724846796657382"/>
        </c:manualLayout>
      </c:layout>
      <c:barChart>
        <c:barDir val="col"/>
        <c:grouping val="clustered"/>
        <c:varyColors val="0"/>
        <c:ser>
          <c:idx val="0"/>
          <c:order val="0"/>
          <c:tx>
            <c:strRef>
              <c:f>Sheet1!$A$2</c:f>
              <c:strCache>
                <c:ptCount val="1"/>
                <c:pt idx="0">
                  <c:v>决策树_词袋模型</c:v>
                </c:pt>
              </c:strCache>
            </c:strRef>
          </c:tx>
          <c:spPr>
            <a:solidFill>
              <a:schemeClr val="accent1"/>
            </a:solidFill>
            <a:ln>
              <a:noFill/>
            </a:ln>
            <a:effectLst/>
          </c:spPr>
          <c:invertIfNegative val="0"/>
          <c:dPt>
            <c:idx val="0"/>
            <c:invertIfNegative val="0"/>
            <c:bubble3D val="0"/>
          </c:dPt>
          <c:dLbls>
            <c:spPr>
              <a:noFill/>
              <a:ln>
                <a:noFill/>
              </a:ln>
              <a:effectLst/>
            </c:spPr>
            <c:txPr>
              <a:bodyPr rot="0" spcFirstLastPara="0" vertOverflow="ellipsis" vert="horz" wrap="square" lIns="38100" tIns="19050" rIns="38100" bIns="19050" anchor="ctr" anchorCtr="1"/>
              <a:lstStyle/>
              <a:p>
                <a:pPr>
                  <a:defRPr lang="zh-CN" sz="10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消极文本（0）</c:v>
                </c:pt>
                <c:pt idx="1">
                  <c:v>积极文本（1）</c:v>
                </c:pt>
              </c:strCache>
            </c:strRef>
          </c:cat>
          <c:val>
            <c:numRef>
              <c:f>Sheet1!$B$2:$C$2</c:f>
              <c:numCache>
                <c:formatCode>General</c:formatCode>
                <c:ptCount val="2"/>
                <c:pt idx="0">
                  <c:v>0.75</c:v>
                </c:pt>
                <c:pt idx="1">
                  <c:v>0.87</c:v>
                </c:pt>
              </c:numCache>
            </c:numRef>
          </c:val>
        </c:ser>
        <c:ser>
          <c:idx val="1"/>
          <c:order val="1"/>
          <c:tx>
            <c:strRef>
              <c:f>Sheet1!$A$3</c:f>
              <c:strCache>
                <c:ptCount val="1"/>
                <c:pt idx="0">
                  <c:v>决策树_TFIDF</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消极文本（0）</c:v>
                </c:pt>
                <c:pt idx="1">
                  <c:v>积极文本（1）</c:v>
                </c:pt>
              </c:strCache>
            </c:strRef>
          </c:cat>
          <c:val>
            <c:numRef>
              <c:f>Sheet1!$B$3:$C$3</c:f>
              <c:numCache>
                <c:formatCode>General</c:formatCode>
                <c:ptCount val="2"/>
                <c:pt idx="0">
                  <c:v>0.75</c:v>
                </c:pt>
                <c:pt idx="1">
                  <c:v>0.89</c:v>
                </c:pt>
              </c:numCache>
            </c:numRef>
          </c:val>
        </c:ser>
        <c:ser>
          <c:idx val="2"/>
          <c:order val="2"/>
          <c:tx>
            <c:strRef>
              <c:f>Sheet1!$A$4</c:f>
              <c:strCache>
                <c:ptCount val="1"/>
                <c:pt idx="0">
                  <c:v>朴素贝叶斯_TFIDF</c:v>
                </c:pt>
              </c:strCache>
            </c:strRef>
          </c:tx>
          <c:spPr>
            <a:solidFill>
              <a:schemeClr val="accent3"/>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消极文本（0）</c:v>
                </c:pt>
                <c:pt idx="1">
                  <c:v>积极文本（1）</c:v>
                </c:pt>
              </c:strCache>
            </c:strRef>
          </c:cat>
          <c:val>
            <c:numRef>
              <c:f>Sheet1!$B$4:$C$4</c:f>
              <c:numCache>
                <c:formatCode>General</c:formatCode>
                <c:ptCount val="2"/>
                <c:pt idx="0">
                  <c:v>0.81</c:v>
                </c:pt>
                <c:pt idx="1">
                  <c:v>0.79</c:v>
                </c:pt>
              </c:numCache>
            </c:numRef>
          </c:val>
        </c:ser>
        <c:ser>
          <c:idx val="3"/>
          <c:order val="3"/>
          <c:tx>
            <c:strRef>
              <c:f>Sheet1!$A$5</c:f>
              <c:strCache>
                <c:ptCount val="1"/>
                <c:pt idx="0">
                  <c:v>支持向量机_TFIDF</c:v>
                </c:pt>
              </c:strCache>
            </c:strRef>
          </c:tx>
          <c:spPr>
            <a:solidFill>
              <a:schemeClr val="accent4"/>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消极文本（0）</c:v>
                </c:pt>
                <c:pt idx="1">
                  <c:v>积极文本（1）</c:v>
                </c:pt>
              </c:strCache>
            </c:strRef>
          </c:cat>
          <c:val>
            <c:numRef>
              <c:f>Sheet1!$B$5:$C$5</c:f>
              <c:numCache>
                <c:formatCode>General</c:formatCode>
                <c:ptCount val="2"/>
                <c:pt idx="0">
                  <c:v>0.81</c:v>
                </c:pt>
                <c:pt idx="1">
                  <c:v>0.86</c:v>
                </c:pt>
              </c:numCache>
            </c:numRef>
          </c:val>
        </c:ser>
        <c:ser>
          <c:idx val="4"/>
          <c:order val="4"/>
          <c:tx>
            <c:strRef>
              <c:f>Sheet1!$A$6</c:f>
              <c:strCache>
                <c:ptCount val="1"/>
                <c:pt idx="0">
                  <c:v>支持向量机_Word2vec</c:v>
                </c:pt>
              </c:strCache>
            </c:strRef>
          </c:tx>
          <c:spPr>
            <a:solidFill>
              <a:schemeClr val="accent5"/>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消极文本（0）</c:v>
                </c:pt>
                <c:pt idx="1">
                  <c:v>积极文本（1）</c:v>
                </c:pt>
              </c:strCache>
            </c:strRef>
          </c:cat>
          <c:val>
            <c:numRef>
              <c:f>Sheet1!$B$6:$C$6</c:f>
              <c:numCache>
                <c:formatCode>General</c:formatCode>
                <c:ptCount val="2"/>
                <c:pt idx="0">
                  <c:v>0.91</c:v>
                </c:pt>
                <c:pt idx="1">
                  <c:v>0.87</c:v>
                </c:pt>
              </c:numCache>
            </c:numRef>
          </c:val>
        </c:ser>
        <c:dLbls>
          <c:showLegendKey val="0"/>
          <c:showVal val="1"/>
          <c:showCatName val="0"/>
          <c:showSerName val="0"/>
          <c:showPercent val="0"/>
          <c:showBubbleSize val="0"/>
        </c:dLbls>
        <c:gapWidth val="246"/>
        <c:overlap val="-28"/>
        <c:axId val="153169732"/>
        <c:axId val="704673058"/>
      </c:barChart>
      <c:catAx>
        <c:axId val="15316973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crossAx val="704673058"/>
        <c:crosses val="autoZero"/>
        <c:auto val="1"/>
        <c:lblAlgn val="ctr"/>
        <c:lblOffset val="100"/>
        <c:noMultiLvlLbl val="0"/>
      </c:catAx>
      <c:valAx>
        <c:axId val="70467305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out"/>
        <c:minorTickMark val="none"/>
        <c:tickLblPos val="nextTo"/>
        <c:spPr>
          <a:noFill/>
          <a:ln>
            <a:noFill/>
          </a:ln>
          <a:effectLst/>
        </c:spPr>
        <c:txPr>
          <a:bodyPr rot="-60000000" spcFirstLastPara="0" vertOverflow="ellipsis" vert="horz" wrap="square" anchor="ctr" anchorCtr="1"/>
          <a:lstStyle/>
          <a:p>
            <a:pPr>
              <a:defRPr lang="zh-CN" sz="9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crossAx val="153169732"/>
        <c:crosses val="autoZero"/>
        <c:crossBetween val="between"/>
        <c:majorUnit val="0.2"/>
      </c:valAx>
      <c:spPr>
        <a:noFill/>
        <a:ln>
          <a:noFill/>
        </a:ln>
        <a:effectLst/>
      </c:spPr>
    </c:plotArea>
    <c:legend>
      <c:legendPos val="b"/>
      <c:legendEntry>
        <c:idx val="0"/>
        <c:txPr>
          <a:bodyPr rot="0" spcFirstLastPara="0" vertOverflow="ellipsis" vert="horz" wrap="square" anchor="ctr" anchorCtr="1"/>
          <a:lstStyle/>
          <a:p>
            <a:pPr>
              <a:defRPr lang="zh-CN" sz="12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legendEntry>
      <c:legendEntry>
        <c:idx val="1"/>
        <c:txPr>
          <a:bodyPr rot="0" spcFirstLastPara="0" vertOverflow="ellipsis" vert="horz" wrap="square" anchor="ctr" anchorCtr="1"/>
          <a:lstStyle/>
          <a:p>
            <a:pPr>
              <a:defRPr lang="zh-CN" sz="12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legendEntry>
      <c:legendEntry>
        <c:idx val="2"/>
        <c:txPr>
          <a:bodyPr rot="0" spcFirstLastPara="0" vertOverflow="ellipsis" vert="horz" wrap="square" anchor="ctr" anchorCtr="1"/>
          <a:lstStyle/>
          <a:p>
            <a:pPr>
              <a:defRPr lang="zh-CN" sz="12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legendEntry>
      <c:legendEntry>
        <c:idx val="3"/>
        <c:txPr>
          <a:bodyPr rot="0" spcFirstLastPara="0" vertOverflow="ellipsis" vert="horz" wrap="square" anchor="ctr" anchorCtr="1"/>
          <a:lstStyle/>
          <a:p>
            <a:pPr>
              <a:defRPr lang="zh-CN" sz="12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legendEntry>
      <c:legendEntry>
        <c:idx val="4"/>
        <c:txPr>
          <a:bodyPr rot="0" spcFirstLastPara="0" vertOverflow="ellipsis" vert="horz" wrap="square" anchor="ctr" anchorCtr="1"/>
          <a:lstStyle/>
          <a:p>
            <a:pPr>
              <a:defRPr lang="zh-CN" sz="12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legendEntry>
      <c:layout>
        <c:manualLayout>
          <c:xMode val="edge"/>
          <c:yMode val="edge"/>
          <c:x val="0.20981437020554"/>
          <c:y val="0.921611492816989"/>
        </c:manualLayout>
      </c:layout>
      <c:overlay val="0"/>
      <c:spPr>
        <a:noFill/>
        <a:ln>
          <a:noFill/>
        </a:ln>
        <a:effectLst/>
      </c:spPr>
      <c:txPr>
        <a:bodyPr rot="0" spcFirstLastPara="0" vertOverflow="ellipsis" vert="horz" wrap="square" anchor="ctr" anchorCtr="1"/>
        <a:lstStyle/>
        <a:p>
          <a:pPr>
            <a:defRPr lang="zh-CN" sz="12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legend>
    <c:plotVisOnly val="1"/>
    <c:dispBlanksAs val="gap"/>
    <c:showDLblsOverMax val="0"/>
    <c:extLst>
      <c:ext uri="{0b15fc19-7d7d-44ad-8c2d-2c3a37ce22c3}">
        <chartProps xmlns="https://web.wps.cn/et/2018/main" chartId="{1141f84c-9b5f-4f3b-b623-50defae6f4ee}"/>
      </c:ext>
    </c:extLst>
  </c:chart>
  <c:spPr>
    <a:noFill/>
    <a:ln>
      <a:noFill/>
    </a:ln>
    <a:effectLst/>
  </c:spPr>
  <c:txPr>
    <a:bodyPr/>
    <a:lstStyle/>
    <a:p>
      <a:pPr>
        <a:defRPr lang="zh-CN" u="none" strike="noStrike" kern="1200" cap="none" spc="0" normalizeH="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2400" b="1"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r>
              <a:rPr sz="2400" u="none" strike="noStrike" cap="none" normalizeH="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rPr>
              <a:t>不同算法的准确率，召回率，和f1分数</a:t>
            </a:r>
            <a:endParaRPr sz="2400" u="none" strike="noStrike" cap="none" normalizeH="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endParaRPr>
          </a:p>
        </c:rich>
      </c:tx>
      <c:layout>
        <c:manualLayout>
          <c:xMode val="edge"/>
          <c:yMode val="edge"/>
          <c:x val="0.152507186202491"/>
          <c:y val="0.0208723189866129"/>
        </c:manualLayout>
      </c:layout>
      <c:overlay val="0"/>
      <c:spPr>
        <a:noFill/>
        <a:ln>
          <a:noFill/>
        </a:ln>
        <a:effectLst/>
      </c:spPr>
    </c:title>
    <c:autoTitleDeleted val="0"/>
    <c:plotArea>
      <c:layout/>
      <c:barChart>
        <c:barDir val="col"/>
        <c:grouping val="clustered"/>
        <c:varyColors val="0"/>
        <c:ser>
          <c:idx val="0"/>
          <c:order val="0"/>
          <c:tx>
            <c:strRef>
              <c:f>Sheet1!$B$1</c:f>
              <c:strCache>
                <c:ptCount val="1"/>
                <c:pt idx="0">
                  <c:v>准确率（Accuracy）</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决策树_词袋模型</c:v>
                </c:pt>
                <c:pt idx="1">
                  <c:v>决策树_TFIDF</c:v>
                </c:pt>
                <c:pt idx="2">
                  <c:v>朴素贝叶斯_TFIDF</c:v>
                </c:pt>
                <c:pt idx="3">
                  <c:v>SVM_TFIDF</c:v>
                </c:pt>
                <c:pt idx="4">
                  <c:v>SVM_Word2vec</c:v>
                </c:pt>
              </c:strCache>
            </c:strRef>
          </c:cat>
          <c:val>
            <c:numRef>
              <c:f>Sheet1!$B$2:$B$6</c:f>
              <c:numCache>
                <c:formatCode>General</c:formatCode>
                <c:ptCount val="5"/>
                <c:pt idx="0">
                  <c:v>0.8</c:v>
                </c:pt>
                <c:pt idx="1">
                  <c:v>0.81</c:v>
                </c:pt>
                <c:pt idx="2">
                  <c:v>0.8</c:v>
                </c:pt>
                <c:pt idx="3">
                  <c:v>0.83</c:v>
                </c:pt>
                <c:pt idx="4">
                  <c:v>0.89</c:v>
                </c:pt>
              </c:numCache>
            </c:numRef>
          </c:val>
        </c:ser>
        <c:ser>
          <c:idx val="1"/>
          <c:order val="1"/>
          <c:tx>
            <c:strRef>
              <c:f>Sheet1!$C$1</c:f>
              <c:strCache>
                <c:ptCount val="1"/>
                <c:pt idx="0">
                  <c:v>召回率（Recall）</c:v>
                </c:pt>
              </c:strCache>
            </c:strRef>
          </c:tx>
          <c:spPr>
            <a:solidFill>
              <a:schemeClr val="accent2"/>
            </a:solidFill>
            <a:ln>
              <a:noFill/>
            </a:ln>
            <a:effectLst/>
          </c:spPr>
          <c:invertIfNegative val="0"/>
          <c:dLbls>
            <c:numFmt formatCode="General" sourceLinked="1"/>
            <c:spPr>
              <a:noFill/>
              <a:ln>
                <a:noFill/>
              </a:ln>
              <a:effectLst/>
            </c:spPr>
            <c:txPr>
              <a:bodyPr rot="0" spcFirstLastPara="0" vertOverflow="ellipsis" vert="horz" wrap="square" lIns="38100" tIns="19050" rIns="38100" bIns="19050" anchor="ctr" anchorCtr="1"/>
              <a:lstStyle/>
              <a:p>
                <a:pPr>
                  <a:defRPr lang="zh-CN" sz="10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strRef>
              <c:f>Sheet1!$A$2:$A$6</c:f>
              <c:strCache>
                <c:ptCount val="5"/>
                <c:pt idx="0">
                  <c:v>决策树_词袋模型</c:v>
                </c:pt>
                <c:pt idx="1">
                  <c:v>决策树_TFIDF</c:v>
                </c:pt>
                <c:pt idx="2">
                  <c:v>朴素贝叶斯_TFIDF</c:v>
                </c:pt>
                <c:pt idx="3">
                  <c:v>SVM_TFIDF</c:v>
                </c:pt>
                <c:pt idx="4">
                  <c:v>SVM_Word2vec</c:v>
                </c:pt>
              </c:strCache>
            </c:strRef>
          </c:cat>
          <c:val>
            <c:numRef>
              <c:f>Sheet1!$C$2:$C$6</c:f>
              <c:numCache>
                <c:formatCode>General</c:formatCode>
                <c:ptCount val="5"/>
                <c:pt idx="0">
                  <c:v>0.8</c:v>
                </c:pt>
                <c:pt idx="1">
                  <c:v>0.8</c:v>
                </c:pt>
                <c:pt idx="2">
                  <c:v>0.8</c:v>
                </c:pt>
                <c:pt idx="3">
                  <c:v>0.83</c:v>
                </c:pt>
                <c:pt idx="4">
                  <c:v>0.89</c:v>
                </c:pt>
              </c:numCache>
            </c:numRef>
          </c:val>
        </c:ser>
        <c:ser>
          <c:idx val="2"/>
          <c:order val="2"/>
          <c:tx>
            <c:strRef>
              <c:f>Sheet1!$D$1</c:f>
              <c:strCache>
                <c:ptCount val="1"/>
                <c:pt idx="0">
                  <c:v>F1分数（F1 Score）</c:v>
                </c:pt>
              </c:strCache>
            </c:strRef>
          </c:tx>
          <c:spPr>
            <a:solidFill>
              <a:schemeClr val="accent3"/>
            </a:solidFill>
            <a:ln>
              <a:noFill/>
            </a:ln>
            <a:effectLst/>
          </c:spPr>
          <c:invertIfNegative val="0"/>
          <c:dLbls>
            <c:numFmt formatCode="General" sourceLinked="1"/>
            <c:spPr>
              <a:noFill/>
              <a:ln>
                <a:noFill/>
              </a:ln>
              <a:effectLst/>
            </c:spPr>
            <c:txPr>
              <a:bodyPr rot="0" spcFirstLastPara="0" vertOverflow="ellipsis" vert="horz" wrap="square" lIns="38100" tIns="19050" rIns="38100" bIns="19050" anchor="ctr" anchorCtr="1"/>
              <a:lstStyle/>
              <a:p>
                <a:pPr>
                  <a:defRPr lang="zh-CN" sz="10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strRef>
              <c:f>Sheet1!$A$2:$A$6</c:f>
              <c:strCache>
                <c:ptCount val="5"/>
                <c:pt idx="0">
                  <c:v>决策树_词袋模型</c:v>
                </c:pt>
                <c:pt idx="1">
                  <c:v>决策树_TFIDF</c:v>
                </c:pt>
                <c:pt idx="2">
                  <c:v>朴素贝叶斯_TFIDF</c:v>
                </c:pt>
                <c:pt idx="3">
                  <c:v>SVM_TFIDF</c:v>
                </c:pt>
                <c:pt idx="4">
                  <c:v>SVM_Word2vec</c:v>
                </c:pt>
              </c:strCache>
            </c:strRef>
          </c:cat>
          <c:val>
            <c:numRef>
              <c:f>Sheet1!$D$2:$D$6</c:f>
              <c:numCache>
                <c:formatCode>General</c:formatCode>
                <c:ptCount val="5"/>
                <c:pt idx="0">
                  <c:v>0.8</c:v>
                </c:pt>
                <c:pt idx="1">
                  <c:v>0.8</c:v>
                </c:pt>
                <c:pt idx="2">
                  <c:v>0.8</c:v>
                </c:pt>
                <c:pt idx="3">
                  <c:v>0.83</c:v>
                </c:pt>
                <c:pt idx="4">
                  <c:v>0.89</c:v>
                </c:pt>
              </c:numCache>
            </c:numRef>
          </c:val>
        </c:ser>
        <c:dLbls>
          <c:showLegendKey val="0"/>
          <c:showVal val="1"/>
          <c:showCatName val="0"/>
          <c:showSerName val="0"/>
          <c:showPercent val="0"/>
          <c:showBubbleSize val="0"/>
        </c:dLbls>
        <c:gapWidth val="246"/>
        <c:overlap val="-28"/>
        <c:axId val="994363661"/>
        <c:axId val="303476482"/>
      </c:barChart>
      <c:catAx>
        <c:axId val="99436366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crossAx val="303476482"/>
        <c:crosses val="autoZero"/>
        <c:auto val="1"/>
        <c:lblAlgn val="ctr"/>
        <c:lblOffset val="100"/>
        <c:noMultiLvlLbl val="0"/>
      </c:catAx>
      <c:valAx>
        <c:axId val="303476482"/>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crossAx val="994363661"/>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6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legendEntry>
      <c:legendEntry>
        <c:idx val="1"/>
        <c:txPr>
          <a:bodyPr rot="0" spcFirstLastPara="0" vertOverflow="ellipsis" vert="horz" wrap="square" anchor="ctr" anchorCtr="1"/>
          <a:lstStyle/>
          <a:p>
            <a:pPr>
              <a:defRPr lang="zh-CN" sz="16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legendEntry>
      <c:legendEntry>
        <c:idx val="2"/>
        <c:txPr>
          <a:bodyPr rot="0" spcFirstLastPara="0" vertOverflow="ellipsis" vert="horz" wrap="square" anchor="ctr" anchorCtr="1"/>
          <a:lstStyle/>
          <a:p>
            <a:pPr>
              <a:defRPr lang="zh-CN" sz="16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legendEntry>
      <c:layout/>
      <c:overlay val="0"/>
      <c:spPr>
        <a:noFill/>
        <a:ln>
          <a:noFill/>
        </a:ln>
        <a:effectLst/>
      </c:spPr>
      <c:txPr>
        <a:bodyPr rot="0" spcFirstLastPara="0" vertOverflow="ellipsis" vert="horz" wrap="square" anchor="ctr" anchorCtr="1"/>
        <a:lstStyle/>
        <a:p>
          <a:pPr>
            <a:defRPr lang="zh-CN" sz="16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legend>
    <c:plotVisOnly val="1"/>
    <c:dispBlanksAs val="gap"/>
    <c:showDLblsOverMax val="0"/>
    <c:extLst>
      <c:ext uri="{0b15fc19-7d7d-44ad-8c2d-2c3a37ce22c3}">
        <chartProps xmlns="https://web.wps.cn/et/2018/main" chartId="{43741a2b-058d-4f7d-9622-12da194a6804}"/>
      </c:ext>
    </c:extLst>
  </c:chart>
  <c:spPr>
    <a:noFill/>
    <a:ln>
      <a:noFill/>
    </a:ln>
    <a:effectLst/>
  </c:spPr>
  <c:txPr>
    <a:bodyPr/>
    <a:lstStyle/>
    <a:p>
      <a:pPr>
        <a:defRPr lang="zh-CN" u="none" strike="noStrike" kern="1200" cap="none" spc="0" normalizeH="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xPr>
        <a:bodyPr rot="0" spcFirstLastPara="0" vertOverflow="ellipsis" vert="horz" wrap="square" anchor="ctr" anchorCtr="1"/>
        <a:lstStyle/>
        <a:p>
          <a:pPr>
            <a:defRPr lang="zh-CN" sz="2400" b="1"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title>
    <c:autoTitleDeleted val="0"/>
    <c:plotArea>
      <c:layout>
        <c:manualLayout>
          <c:layoutTarget val="inner"/>
          <c:xMode val="edge"/>
          <c:yMode val="edge"/>
          <c:x val="0.0712249335588306"/>
          <c:y val="0.0520203242196951"/>
          <c:w val="0.902198598695337"/>
          <c:h val="0.811371884829422"/>
        </c:manualLayout>
      </c:layout>
      <c:barChart>
        <c:barDir val="col"/>
        <c:grouping val="clustered"/>
        <c:varyColors val="0"/>
        <c:ser>
          <c:idx val="0"/>
          <c:order val="0"/>
          <c:tx>
            <c:strRef>
              <c:f>Sheet1!$B$1</c:f>
              <c:strCache>
                <c:ptCount val="1"/>
                <c:pt idx="0">
                  <c:v>人工验证准确率</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Sheet1!$A$2:$A$6</c:f>
              <c:strCache>
                <c:ptCount val="5"/>
                <c:pt idx="0">
                  <c:v>决策树_词袋模型</c:v>
                </c:pt>
                <c:pt idx="1">
                  <c:v>决策树_TFIDF</c:v>
                </c:pt>
                <c:pt idx="2">
                  <c:v>朴素贝叶斯_TFIDF</c:v>
                </c:pt>
                <c:pt idx="3">
                  <c:v>SVM_TFIDF</c:v>
                </c:pt>
                <c:pt idx="4">
                  <c:v>SVM_Word2vec</c:v>
                </c:pt>
              </c:strCache>
            </c:strRef>
          </c:cat>
          <c:val>
            <c:numRef>
              <c:f>Sheet1!$B$2:$B$6</c:f>
              <c:numCache>
                <c:formatCode>0.000_ </c:formatCode>
                <c:ptCount val="5"/>
                <c:pt idx="0">
                  <c:v>0.439</c:v>
                </c:pt>
                <c:pt idx="1">
                  <c:v>0.414</c:v>
                </c:pt>
                <c:pt idx="2">
                  <c:v>0.585</c:v>
                </c:pt>
                <c:pt idx="3">
                  <c:v>0.624</c:v>
                </c:pt>
                <c:pt idx="4">
                  <c:v>0.707</c:v>
                </c:pt>
              </c:numCache>
            </c:numRef>
          </c:val>
        </c:ser>
        <c:dLbls>
          <c:showLegendKey val="0"/>
          <c:showVal val="1"/>
          <c:showCatName val="0"/>
          <c:showSerName val="0"/>
          <c:showPercent val="0"/>
          <c:showBubbleSize val="0"/>
        </c:dLbls>
        <c:gapWidth val="246"/>
        <c:overlap val="-28"/>
        <c:axId val="521135443"/>
        <c:axId val="476391456"/>
      </c:barChart>
      <c:catAx>
        <c:axId val="521135443"/>
        <c:scaling>
          <c:orientation val="minMax"/>
        </c:scaling>
        <c:delete val="0"/>
        <c:axPos val="b"/>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zh-CN" sz="9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crossAx val="476391456"/>
        <c:crosses val="autoZero"/>
        <c:auto val="1"/>
        <c:lblAlgn val="ctr"/>
        <c:lblOffset val="100"/>
        <c:noMultiLvlLbl val="0"/>
      </c:catAx>
      <c:valAx>
        <c:axId val="476391456"/>
        <c:scaling>
          <c:orientation val="minMax"/>
        </c:scaling>
        <c:delete val="0"/>
        <c:axPos val="l"/>
        <c:majorGridlines>
          <c:spPr>
            <a:ln w="9525" cap="flat" cmpd="sng" algn="ctr">
              <a:solidFill>
                <a:schemeClr val="lt1">
                  <a:lumMod val="90200"/>
                </a:schemeClr>
              </a:solidFill>
              <a:prstDash val="solid"/>
              <a:round/>
            </a:ln>
            <a:effectLst/>
          </c:spPr>
        </c:majorGridlines>
        <c:numFmt formatCode="0.000_ " sourceLinked="1"/>
        <c:majorTickMark val="none"/>
        <c:minorTickMark val="none"/>
        <c:tickLblPos val="nextTo"/>
        <c:spPr>
          <a:noFill/>
          <a:ln w="12700" cap="flat" cmpd="sng" algn="ctr">
            <a:noFill/>
            <a:prstDash val="solid"/>
            <a:round/>
          </a:ln>
          <a:effectLst/>
        </c:spPr>
        <c:txPr>
          <a:bodyPr rot="-60000000" spcFirstLastPara="0" vertOverflow="ellipsis" vert="horz" wrap="square" anchor="ctr" anchorCtr="1"/>
          <a:lstStyle/>
          <a:p>
            <a:pPr>
              <a:defRPr lang="zh-CN" sz="9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crossAx val="521135443"/>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6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legendEntry>
      <c:layout/>
      <c:overlay val="0"/>
      <c:spPr>
        <a:noFill/>
        <a:ln>
          <a:noFill/>
        </a:ln>
        <a:effectLst/>
      </c:spPr>
      <c:txPr>
        <a:bodyPr rot="0" spcFirstLastPara="0" vertOverflow="ellipsis" vert="horz" wrap="square" anchor="ctr" anchorCtr="1"/>
        <a:lstStyle/>
        <a:p>
          <a:pPr>
            <a:defRPr lang="zh-CN" sz="1600" b="0" i="0" u="none" strike="noStrike" kern="1200" cap="none" spc="0" normalizeH="0" baseline="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legend>
    <c:plotVisOnly val="1"/>
    <c:dispBlanksAs val="gap"/>
    <c:showDLblsOverMax val="0"/>
    <c:extLst>
      <c:ext uri="{0b15fc19-7d7d-44ad-8c2d-2c3a37ce22c3}">
        <chartProps xmlns="https://web.wps.cn/et/2018/main" chartId="{5dd97df7-865f-459e-b8e9-03b1d2eef540}"/>
      </c:ext>
    </c:extLst>
  </c:chart>
  <c:spPr>
    <a:noFill/>
    <a:ln>
      <a:noFill/>
    </a:ln>
    <a:effectLst/>
  </c:spPr>
  <c:txPr>
    <a:bodyPr/>
    <a:lstStyle/>
    <a:p>
      <a:pPr>
        <a:defRPr lang="zh-CN" u="none" strike="noStrike" kern="1200" cap="none" spc="0" normalizeH="0">
          <a:solidFill>
            <a:schemeClr val="tx1"/>
          </a:solidFill>
          <a:uFill>
            <a:solidFill>
              <a:schemeClr val="tx1"/>
            </a:solidFill>
          </a:uFill>
          <a:latin typeface="A R" panose="00020600040101010101" charset="-122"/>
          <a:ea typeface="A R" panose="00020600040101010101" charset="-122"/>
          <a:cs typeface="A R" panose="00020600040101010101" charset="-122"/>
          <a:sym typeface="A R" panose="00020600040101010101"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ECABA7-8AA2-4CAB-AA29-2377C1A5052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F677DB-6C0B-49E8-B60B-16E0A207D2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新闻评论原始数据集经过数据预处理，特征抽取，模型训练等操作之后，得到了最终准确率较高的新闻评论情感分析模型。系统实现方面可以根据用户自定义输入的凤凰新闻网URL，自动调用爬虫模块爬取该新闻下所有用户评论数据，然后用户可以选择已经保存好的新闻评论情感分析模型对爬取数据进行情感分析，并把用户评论数据情感分析结果，用户词云图，每日评论数量变化折线图输出到前端页面上，可以让用户更直观更清晰地了解当前新闻的大众评论情感倾向。</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朴素贝叶斯方法进行中文文本情感分类的过程，可以用一个在超市购物的例子来形象地解释。</a:t>
            </a:r>
            <a:endParaRPr lang="zh-CN" altLang="en-US"/>
          </a:p>
          <a:p>
            <a:endParaRPr lang="zh-CN" altLang="en-US"/>
          </a:p>
          <a:p>
            <a:r>
              <a:rPr lang="zh-CN" altLang="en-US"/>
              <a:t>假设你在超市里，手里拿着一篮子水果，你想知道这些水果是甜的还是酸的。你可能会根据经验，如果看到水果表面光滑、颜色鲜亮，你会倾向于认为它是甜的；如果水果表面有斑点、颜色暗淡，你可能会认为它是酸的。这个判断过程就是基于你过去的经验和当前的观察来做出的。</a:t>
            </a:r>
            <a:endParaRPr lang="zh-CN" altLang="en-US"/>
          </a:p>
          <a:p>
            <a:endParaRPr lang="zh-CN" altLang="en-US"/>
          </a:p>
          <a:p>
            <a:r>
              <a:rPr lang="zh-CN" altLang="en-US"/>
              <a:t>在中文文本情感分类中，朴素贝叶斯方法也是类似的。首先，我们需要有一个包含大量文本和它们对应情感标签（如正面、负面）的数据集。这就像是你过去尝过的所有水果的经验。然后，我们会从文本中提取特征，这些特征可以是词语或短语，特别是那些能够表达情感的词语，比如“高兴”、“难过”等。</a:t>
            </a:r>
            <a:endParaRPr lang="zh-CN" altLang="en-US"/>
          </a:p>
          <a:p>
            <a:endParaRPr lang="zh-CN" altLang="en-US"/>
          </a:p>
          <a:p>
            <a:r>
              <a:rPr lang="zh-CN" altLang="en-US"/>
              <a:t>接下来，朴素贝叶斯算法会计算每个特征在不同情感类别中出现的概率。这就像是你根据水果的外观特征来判断它是甜是酸的概率。算法会使用这些概率来构建一个模型，这个模型能够预测新文本的情感倾向。</a:t>
            </a:r>
            <a:endParaRPr lang="zh-CN" altLang="en-US"/>
          </a:p>
          <a:p>
            <a:endParaRPr lang="zh-CN" altLang="en-US"/>
          </a:p>
          <a:p>
            <a:r>
              <a:rPr lang="zh-CN" altLang="en-US"/>
              <a:t>当我们有了一个新的文本，想要知道它是正面还是负面情感时，朴素贝叶斯算法会查看文本中的每个特征，并使用之前计算出的概率来评估这个文本更可能属于哪个情感类别。最后，算法会选择概率最高的类别作为这个文本的情感分类。</a:t>
            </a:r>
            <a:endParaRPr lang="zh-CN" altLang="en-US"/>
          </a:p>
          <a:p>
            <a:endParaRPr lang="zh-CN" altLang="en-US"/>
          </a:p>
          <a:p>
            <a:r>
              <a:rPr lang="zh-CN" altLang="en-US"/>
              <a:t>总结一下，朴素贝叶斯进行中文文本情感分类的过程，就像是根据一篮子水果的特征来判断它们是甜是酸一样，通过计算特征在不同情感类别中的概率，来预测新文本的情感倾向123。</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朴素贝叶斯方法进行中文文本情感分类的过程，可以用一个在超市购物的例子来形象地解释。</a:t>
            </a:r>
            <a:endParaRPr lang="zh-CN" altLang="en-US"/>
          </a:p>
          <a:p>
            <a:endParaRPr lang="zh-CN" altLang="en-US"/>
          </a:p>
          <a:p>
            <a:r>
              <a:rPr lang="zh-CN" altLang="en-US"/>
              <a:t>假设你在超市里，手里拿着一篮子水果，你想知道这些水果是甜的还是酸的。你可能会根据经验，如果看到水果表面光滑、颜色鲜亮，你会倾向于认为它是甜的；如果水果表面有斑点、颜色暗淡，你可能会认为它是酸的。这个判断过程就是基于你过去的经验和当前的观察来做出的。</a:t>
            </a:r>
            <a:endParaRPr lang="zh-CN" altLang="en-US"/>
          </a:p>
          <a:p>
            <a:endParaRPr lang="zh-CN" altLang="en-US"/>
          </a:p>
          <a:p>
            <a:r>
              <a:rPr lang="zh-CN" altLang="en-US"/>
              <a:t>在中文文本情感分类中，朴素贝叶斯方法也是类似的。首先，我们需要有一个包含大量文本和它们对应情感标签（如正面、负面）的数据集。这就像是你过去尝过的所有水果的经验。然后，我们会从文本中提取特征，这些特征可以是词语或短语，特别是那些能够表达情感的词语，比如“高兴”、“难过”等。</a:t>
            </a:r>
            <a:endParaRPr lang="zh-CN" altLang="en-US"/>
          </a:p>
          <a:p>
            <a:endParaRPr lang="zh-CN" altLang="en-US"/>
          </a:p>
          <a:p>
            <a:r>
              <a:rPr lang="zh-CN" altLang="en-US"/>
              <a:t>接下来，朴素贝叶斯算法会计算每个特征在不同情感类别中出现的概率。这就像是你根据水果的外观特征来判断它是甜是酸的概率。算法会使用这些概率来构建一个模型，这个模型能够预测新文本的情感倾向。</a:t>
            </a:r>
            <a:endParaRPr lang="zh-CN" altLang="en-US"/>
          </a:p>
          <a:p>
            <a:endParaRPr lang="zh-CN" altLang="en-US"/>
          </a:p>
          <a:p>
            <a:r>
              <a:rPr lang="zh-CN" altLang="en-US"/>
              <a:t>当我们有了一个新的文本，想要知道它是正面还是负面情感时，朴素贝叶斯算法会查看文本中的每个特征，并使用之前计算出的概率来评估这个文本更可能属于哪个情感类别。最后，算法会选择概率最高的类别作为这个文本的情感分类。</a:t>
            </a:r>
            <a:endParaRPr lang="zh-CN" altLang="en-US"/>
          </a:p>
          <a:p>
            <a:endParaRPr lang="zh-CN" altLang="en-US"/>
          </a:p>
          <a:p>
            <a:r>
              <a:rPr lang="zh-CN" altLang="en-US"/>
              <a:t>总结一下，朴素贝叶斯进行中文文本情感分类的过程，就像是根据一篮子水果的特征来判断它们是甜是酸一样，通过计算特征在不同情感类别中的概率，来预测新文本的情感倾向123。</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首先，我们需要收集大量的带有情感标签的文本数据，这些数据已经被标记为正面、负面或中立。</a:t>
            </a:r>
            <a:endParaRPr lang="zh-CN" altLang="en-US">
              <a:sym typeface="+mn-ea"/>
            </a:endParaRPr>
          </a:p>
          <a:p>
            <a:r>
              <a:rPr lang="zh-CN" altLang="en-US">
                <a:sym typeface="+mn-ea"/>
              </a:rPr>
              <a:t>然后，我们会从这些文本中提取特征，比如常见的正面情感词（如“开心”、“赞”）和负面情感词（如“难过”、“差”）。</a:t>
            </a:r>
            <a:endParaRPr lang="zh-CN" altLang="en-US"/>
          </a:p>
          <a:p>
            <a:r>
              <a:rPr lang="zh-CN" altLang="en-US">
                <a:sym typeface="+mn-ea"/>
              </a:rPr>
              <a:t>接下来，决策树算法会开始学习这些数据。它会提出问题，比如：“这条评论中是否包含正面情感词？”如果答案是“是”，那么它可能会进一步询问：“是否包含超过三个正面情感词？”根据这些问题的答案，决策树会逐步缩小范围，直到它能够准确地将文本分类为正面、负面或中立。</a:t>
            </a:r>
            <a:endParaRPr lang="zh-CN" altLang="en-US"/>
          </a:p>
          <a:p>
            <a:r>
              <a:rPr lang="zh-CN" altLang="en-US">
                <a:sym typeface="+mn-ea"/>
              </a:rPr>
              <a:t>最终，当我们给决策树一个新的评论时，它会使用之前学到的规则来判断这条评论是正面的、负面的还是中立的。这就像是一个过滤过程，每一步都是基于数据中的统计信息，而不是基于直觉。</a:t>
            </a:r>
            <a:endParaRPr lang="zh-CN" altLang="en-US"/>
          </a:p>
          <a:p>
            <a:r>
              <a:rPr lang="zh-CN" altLang="en-US">
                <a:sym typeface="+mn-ea"/>
              </a:rPr>
              <a:t>这个过程中，决策树的每一个节点都代表一个决策点，比如“是否包含某个特定的情感词”，而每一个分支则代表了答案，最终的叶节点则代表了分类结果。通过这种方式，决策树能够帮助我们理解和预测文本的情感倾向</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首先，我们需要收集大量的带有情感标签的文本数据，这些数据已经被标记为正面、负面或中立。</a:t>
            </a:r>
            <a:endParaRPr lang="zh-CN" altLang="en-US">
              <a:sym typeface="+mn-ea"/>
            </a:endParaRPr>
          </a:p>
          <a:p>
            <a:r>
              <a:rPr lang="zh-CN" altLang="en-US">
                <a:sym typeface="+mn-ea"/>
              </a:rPr>
              <a:t>然后，我们会从这些文本中提取特征，比如常见的正面情感词（如“开心”、“赞”）和负面情感词（如“难过”、“差”）。</a:t>
            </a:r>
            <a:endParaRPr lang="zh-CN" altLang="en-US"/>
          </a:p>
          <a:p>
            <a:r>
              <a:rPr lang="zh-CN" altLang="en-US">
                <a:sym typeface="+mn-ea"/>
              </a:rPr>
              <a:t>接下来，决策树算法会开始学习这些数据。它会提出问题，比如：“这条评论中是否包含正面情感词？”如果答案是“是”，那么它可能会进一步询问：“是否包含超过三个正面情感词？”根据这些问题的答案，决策树会逐步缩小范围，直到它能够准确地将文本分类为正面、负面或中立。</a:t>
            </a:r>
            <a:endParaRPr lang="zh-CN" altLang="en-US"/>
          </a:p>
          <a:p>
            <a:r>
              <a:rPr lang="zh-CN" altLang="en-US">
                <a:sym typeface="+mn-ea"/>
              </a:rPr>
              <a:t>最终，当我们给决策树一个新的评论时，它会使用之前学到的规则来判断这条评论是正面的、负面的还是中立的。这就像是一个过滤过程，每一步都是基于数据中的统计信息，而不是基于直觉。</a:t>
            </a:r>
            <a:endParaRPr lang="zh-CN" altLang="en-US"/>
          </a:p>
          <a:p>
            <a:r>
              <a:rPr lang="zh-CN" altLang="en-US">
                <a:sym typeface="+mn-ea"/>
              </a:rPr>
              <a:t>这个过程中，决策树的每一个节点都代表一个决策点，比如“是否包含某个特定的情感词”，而每一个分支则代表了答案，最终的叶节点则代表了分类结果。通过这种方式，决策树能够帮助我们理解和预测文本的情感倾向</a:t>
            </a:r>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首先，我们需要收集大量的带有情感标签的文本数据，这些数据已经被标记为正面、负面或中立。</a:t>
            </a:r>
            <a:endParaRPr lang="zh-CN" altLang="en-US">
              <a:sym typeface="+mn-ea"/>
            </a:endParaRPr>
          </a:p>
          <a:p>
            <a:r>
              <a:rPr lang="zh-CN" altLang="en-US">
                <a:sym typeface="+mn-ea"/>
              </a:rPr>
              <a:t>然后，我们会从这些文本中提取特征，比如常见的正面情感词（如“开心”、“赞”）和负面情感词（如“难过”、“差”）。</a:t>
            </a:r>
            <a:endParaRPr lang="zh-CN" altLang="en-US"/>
          </a:p>
          <a:p>
            <a:r>
              <a:rPr lang="zh-CN" altLang="en-US">
                <a:sym typeface="+mn-ea"/>
              </a:rPr>
              <a:t>接下来，决策树算法会开始学习这些数据。它会提出问题，比如：“这条评论中是否包含正面情感词？”如果答案是“是”，那么它可能会进一步询问：“是否包含超过三个正面情感词？”根据这些问题的答案，决策树会逐步缩小范围，直到它能够准确地将文本分类为正面、负面或中立。</a:t>
            </a:r>
            <a:endParaRPr lang="zh-CN" altLang="en-US"/>
          </a:p>
          <a:p>
            <a:r>
              <a:rPr lang="zh-CN" altLang="en-US">
                <a:sym typeface="+mn-ea"/>
              </a:rPr>
              <a:t>最终，当我们给决策树一个新的评论时，它会使用之前学到的规则来判断这条评论是正面的、负面的还是中立的。这就像是一个过滤过程，每一步都是基于数据中的统计信息，而不是基于直觉。</a:t>
            </a:r>
            <a:endParaRPr lang="zh-CN" altLang="en-US"/>
          </a:p>
          <a:p>
            <a:r>
              <a:rPr lang="zh-CN" altLang="en-US">
                <a:sym typeface="+mn-ea"/>
              </a:rPr>
              <a:t>这个过程中，决策树的每一个节点都代表一个决策点，比如“是否包含某个特定的情感词”，而每一个分支则代表了答案，最终的叶节点则代表了分类结果。通过这种方式，决策树能够帮助我们理解和预测文本的情感倾向</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首先，我们需要收集大量的带有情感标签的文本数据，这些数据已经被标记为正面、负面或中立。</a:t>
            </a:r>
            <a:endParaRPr lang="zh-CN" altLang="en-US">
              <a:sym typeface="+mn-ea"/>
            </a:endParaRPr>
          </a:p>
          <a:p>
            <a:r>
              <a:rPr lang="zh-CN" altLang="en-US">
                <a:sym typeface="+mn-ea"/>
              </a:rPr>
              <a:t>然后，我们会从这些文本中提取特征，比如常见的正面情感词（如“开心”、“赞”）和负面情感词（如“难过”、“差”）。</a:t>
            </a:r>
            <a:endParaRPr lang="zh-CN" altLang="en-US"/>
          </a:p>
          <a:p>
            <a:r>
              <a:rPr lang="zh-CN" altLang="en-US">
                <a:sym typeface="+mn-ea"/>
              </a:rPr>
              <a:t>接下来，决策树算法会开始学习这些数据。它会提出问题，比如：“这条评论中是否包含正面情感词？”如果答案是“是”，那么它可能会进一步询问：“是否包含超过三个正面情感词？”根据这些问题的答案，决策树会逐步缩小范围，直到它能够准确地将文本分类为正面、负面或中立。</a:t>
            </a:r>
            <a:endParaRPr lang="zh-CN" altLang="en-US"/>
          </a:p>
          <a:p>
            <a:r>
              <a:rPr lang="zh-CN" altLang="en-US">
                <a:sym typeface="+mn-ea"/>
              </a:rPr>
              <a:t>最终，当我们给决策树一个新的评论时，它会使用之前学到的规则来判断这条评论是正面的、负面的还是中立的。这就像是一个过滤过程，每一步都是基于数据中的统计信息，而不是基于直觉。</a:t>
            </a:r>
            <a:endParaRPr lang="zh-CN" altLang="en-US"/>
          </a:p>
          <a:p>
            <a:r>
              <a:rPr lang="zh-CN" altLang="en-US">
                <a:sym typeface="+mn-ea"/>
              </a:rPr>
              <a:t>这个过程中，决策树的每一个节点都代表一个决策点，比如“是否包含某个特定的情感词”，而每一个分支则代表了答案，最终的叶节点则代表了分类结果。通过这种方式，决策树能够帮助我们理解和预测文本的情感倾向</a:t>
            </a:r>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首先，我们需要收集大量的带有情感标签的文本数据，这些数据已经被标记为正面、负面或中立。</a:t>
            </a:r>
            <a:endParaRPr lang="zh-CN" altLang="en-US">
              <a:sym typeface="+mn-ea"/>
            </a:endParaRPr>
          </a:p>
          <a:p>
            <a:r>
              <a:rPr lang="zh-CN" altLang="en-US">
                <a:sym typeface="+mn-ea"/>
              </a:rPr>
              <a:t>然后，我们会从这些文本中提取特征，比如常见的正面情感词（如“开心”、“赞”）和负面情感词（如“难过”、“差”）。</a:t>
            </a:r>
            <a:endParaRPr lang="zh-CN" altLang="en-US"/>
          </a:p>
          <a:p>
            <a:r>
              <a:rPr lang="zh-CN" altLang="en-US">
                <a:sym typeface="+mn-ea"/>
              </a:rPr>
              <a:t>接下来，决策树算法会开始学习这些数据。它会提出问题，比如：“这条评论中是否包含正面情感词？”如果答案是“是”，那么它可能会进一步询问：“是否包含超过三个正面情感词？”根据这些问题的答案，决策树会逐步缩小范围，直到它能够准确地将文本分类为正面、负面或中立。</a:t>
            </a:r>
            <a:endParaRPr lang="zh-CN" altLang="en-US"/>
          </a:p>
          <a:p>
            <a:r>
              <a:rPr lang="zh-CN" altLang="en-US">
                <a:sym typeface="+mn-ea"/>
              </a:rPr>
              <a:t>最终，当我们给决策树一个新的评论时，它会使用之前学到的规则来判断这条评论是正面的、负面的还是中立的。这就像是一个过滤过程，每一步都是基于数据中的统计信息，而不是基于直觉。</a:t>
            </a:r>
            <a:endParaRPr lang="zh-CN" altLang="en-US"/>
          </a:p>
          <a:p>
            <a:r>
              <a:rPr lang="zh-CN" altLang="en-US">
                <a:sym typeface="+mn-ea"/>
              </a:rPr>
              <a:t>这个过程中，决策树的每一个节点都代表一个决策点，比如“是否包含某个特定的情感词”，而每一个分支则代表了答案，最终的叶节点则代表了分类结果。通过这种方式，决策树能够帮助我们理解和预测文本的情感倾向</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朴素贝叶斯方法进行中文文本情感分类的过程，可以用一个在超市购物的例子来形象地解释。</a:t>
            </a:r>
            <a:endParaRPr lang="zh-CN" altLang="en-US"/>
          </a:p>
          <a:p>
            <a:endParaRPr lang="zh-CN" altLang="en-US"/>
          </a:p>
          <a:p>
            <a:r>
              <a:rPr lang="zh-CN" altLang="en-US"/>
              <a:t>假设你在超市里，手里拿着一篮子水果，你想知道这些水果是甜的还是酸的。你可能会根据经验，如果看到水果表面光滑、颜色鲜亮，你会倾向于认为它是甜的；如果水果表面有斑点、颜色暗淡，你可能会认为它是酸的。这个判断过程就是基于你过去的经验和当前的观察来做出的。</a:t>
            </a:r>
            <a:endParaRPr lang="zh-CN" altLang="en-US"/>
          </a:p>
          <a:p>
            <a:endParaRPr lang="zh-CN" altLang="en-US"/>
          </a:p>
          <a:p>
            <a:r>
              <a:rPr lang="zh-CN" altLang="en-US"/>
              <a:t>在中文文本情感分类中，朴素贝叶斯方法也是类似的。首先，我们需要有一个包含大量文本和它们对应情感标签（如正面、负面）的数据集。这就像是你过去尝过的所有水果的经验。然后，我们会从文本中提取特征，这些特征可以是词语或短语，特别是那些能够表达情感的词语，比如“高兴”、“难过”等。</a:t>
            </a:r>
            <a:endParaRPr lang="zh-CN" altLang="en-US"/>
          </a:p>
          <a:p>
            <a:endParaRPr lang="zh-CN" altLang="en-US"/>
          </a:p>
          <a:p>
            <a:r>
              <a:rPr lang="zh-CN" altLang="en-US"/>
              <a:t>接下来，朴素贝叶斯算法会计算每个特征在不同情感类别中出现的概率。这就像是你根据水果的外观特征来判断它是甜是酸的概率。算法会使用这些概率来构建一个模型，这个模型能够预测新文本的情感倾向。</a:t>
            </a:r>
            <a:endParaRPr lang="zh-CN" altLang="en-US"/>
          </a:p>
          <a:p>
            <a:endParaRPr lang="zh-CN" altLang="en-US"/>
          </a:p>
          <a:p>
            <a:r>
              <a:rPr lang="zh-CN" altLang="en-US"/>
              <a:t>当我们有了一个新的文本，想要知道它是正面还是负面情感时，朴素贝叶斯算法会查看文本中的每个特征，并使用之前计算出的概率来评估这个文本更可能属于哪个情感类别。最后，算法会选择概率最高的类别作为这个文本的情感分类。</a:t>
            </a:r>
            <a:endParaRPr lang="zh-CN" altLang="en-US"/>
          </a:p>
          <a:p>
            <a:endParaRPr lang="zh-CN" altLang="en-US"/>
          </a:p>
          <a:p>
            <a:r>
              <a:rPr lang="zh-CN" altLang="en-US"/>
              <a:t>总结一下，朴素贝叶斯进行中文文本情感分类的过程，就像是根据一篮子水果的特征来判断它们是甜是酸一样，通过计算特征在不同情感类别中的概率，来预测新文本的情感倾向123。</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朴素贝叶斯方法进行中文文本情感分类的过程，可以用一个在超市购物的例子来形象地解释。</a:t>
            </a:r>
            <a:endParaRPr lang="zh-CN" altLang="en-US"/>
          </a:p>
          <a:p>
            <a:endParaRPr lang="zh-CN" altLang="en-US"/>
          </a:p>
          <a:p>
            <a:r>
              <a:rPr lang="zh-CN" altLang="en-US"/>
              <a:t>假设你在超市里，手里拿着一篮子水果，你想知道这些水果是甜的还是酸的。你可能会根据经验，如果看到水果表面光滑、颜色鲜亮，你会倾向于认为它是甜的；如果水果表面有斑点、颜色暗淡，你可能会认为它是酸的。这个判断过程就是基于你过去的经验和当前的观察来做出的。</a:t>
            </a:r>
            <a:endParaRPr lang="zh-CN" altLang="en-US"/>
          </a:p>
          <a:p>
            <a:endParaRPr lang="zh-CN" altLang="en-US"/>
          </a:p>
          <a:p>
            <a:r>
              <a:rPr lang="zh-CN" altLang="en-US"/>
              <a:t>在中文文本情感分类中，朴素贝叶斯方法也是类似的。首先，我们需要有一个包含大量文本和它们对应情感标签（如正面、负面）的数据集。这就像是你过去尝过的所有水果的经验。然后，我们会从文本中提取特征，这些特征可以是词语或短语，特别是那些能够表达情感的词语，比如“高兴”、“难过”等。</a:t>
            </a:r>
            <a:endParaRPr lang="zh-CN" altLang="en-US"/>
          </a:p>
          <a:p>
            <a:endParaRPr lang="zh-CN" altLang="en-US"/>
          </a:p>
          <a:p>
            <a:r>
              <a:rPr lang="zh-CN" altLang="en-US"/>
              <a:t>接下来，朴素贝叶斯算法会计算每个特征在不同情感类别中出现的概率。这就像是你根据水果的外观特征来判断它是甜是酸的概率。算法会使用这些概率来构建一个模型，这个模型能够预测新文本的情感倾向。</a:t>
            </a:r>
            <a:endParaRPr lang="zh-CN" altLang="en-US"/>
          </a:p>
          <a:p>
            <a:endParaRPr lang="zh-CN" altLang="en-US"/>
          </a:p>
          <a:p>
            <a:r>
              <a:rPr lang="zh-CN" altLang="en-US"/>
              <a:t>当我们有了一个新的文本，想要知道它是正面还是负面情感时，朴素贝叶斯算法会查看文本中的每个特征，并使用之前计算出的概率来评估这个文本更可能属于哪个情感类别。最后，算法会选择概率最高的类别作为这个文本的情感分类。</a:t>
            </a:r>
            <a:endParaRPr lang="zh-CN" altLang="en-US"/>
          </a:p>
          <a:p>
            <a:endParaRPr lang="zh-CN" altLang="en-US"/>
          </a:p>
          <a:p>
            <a:r>
              <a:rPr lang="zh-CN" altLang="en-US"/>
              <a:t>总结一下，朴素贝叶斯进行中文文本情感分类的过程，就像是根据一篮子水果的特征来判断它们是甜是酸一样，通过计算特征在不同情感类别中的概率，来预测新文本的情感倾向123。</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朴素贝叶斯方法进行中文文本情感分类的过程，可以用一个在超市购物的例子来形象地解释。</a:t>
            </a:r>
            <a:endParaRPr lang="zh-CN" altLang="en-US"/>
          </a:p>
          <a:p>
            <a:endParaRPr lang="zh-CN" altLang="en-US"/>
          </a:p>
          <a:p>
            <a:r>
              <a:rPr lang="zh-CN" altLang="en-US"/>
              <a:t>假设你在超市里，手里拿着一篮子水果，你想知道这些水果是甜的还是酸的。你可能会根据经验，如果看到水果表面光滑、颜色鲜亮，你会倾向于认为它是甜的；如果水果表面有斑点、颜色暗淡，你可能会认为它是酸的。这个判断过程就是基于你过去的经验和当前的观察来做出的。</a:t>
            </a:r>
            <a:endParaRPr lang="zh-CN" altLang="en-US"/>
          </a:p>
          <a:p>
            <a:endParaRPr lang="zh-CN" altLang="en-US"/>
          </a:p>
          <a:p>
            <a:r>
              <a:rPr lang="zh-CN" altLang="en-US"/>
              <a:t>在中文文本情感分类中，朴素贝叶斯方法也是类似的。首先，我们需要有一个包含大量文本和它们对应情感标签（如正面、负面）的数据集。这就像是你过去尝过的所有水果的经验。然后，我们会从文本中提取特征，这些特征可以是词语或短语，特别是那些能够表达情感的词语，比如“高兴”、“难过”等。</a:t>
            </a:r>
            <a:endParaRPr lang="zh-CN" altLang="en-US"/>
          </a:p>
          <a:p>
            <a:endParaRPr lang="zh-CN" altLang="en-US"/>
          </a:p>
          <a:p>
            <a:r>
              <a:rPr lang="zh-CN" altLang="en-US"/>
              <a:t>接下来，朴素贝叶斯算法会计算每个特征在不同情感类别中出现的概率。这就像是你根据水果的外观特征来判断它是甜是酸的概率。算法会使用这些概率来构建一个模型，这个模型能够预测新文本的情感倾向。</a:t>
            </a:r>
            <a:endParaRPr lang="zh-CN" altLang="en-US"/>
          </a:p>
          <a:p>
            <a:endParaRPr lang="zh-CN" altLang="en-US"/>
          </a:p>
          <a:p>
            <a:r>
              <a:rPr lang="zh-CN" altLang="en-US"/>
              <a:t>当我们有了一个新的文本，想要知道它是正面还是负面情感时，朴素贝叶斯算法会查看文本中的每个特征，并使用之前计算出的概率来评估这个文本更可能属于哪个情感类别。最后，算法会选择概率最高的类别作为这个文本的情感分类。</a:t>
            </a:r>
            <a:endParaRPr lang="zh-CN" altLang="en-US"/>
          </a:p>
          <a:p>
            <a:endParaRPr lang="zh-CN" altLang="en-US"/>
          </a:p>
          <a:p>
            <a:r>
              <a:rPr lang="zh-CN" altLang="en-US"/>
              <a:t>总结一下，朴素贝叶斯进行中文文本情感分类的过程，就像是根据一篮子水果的特征来判断它们是甜是酸一样，通过计算特征在不同情感类别中的概率，来预测新文本的情感倾向123。</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p:cNvSpPr>
            <a:spLocks noGrp="1"/>
          </p:cNvSpPr>
          <p:nvPr>
            <p:ph type="dt" sz="half" idx="10"/>
          </p:nvPr>
        </p:nvSpPr>
        <p:spPr/>
        <p:txBody>
          <a:bodyPr/>
          <a:lstStyle/>
          <a:p>
            <a:fld id="{83EB7BC3-ED3A-42C9-928E-64AE4E2138D0}" type="datetime1">
              <a:rPr lang="en-US" altLang="zh-CN"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146DBB5-20E5-448E-AE79-559A00501F3A}"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日期占位符 3"/>
          <p:cNvSpPr>
            <a:spLocks noGrp="1"/>
          </p:cNvSpPr>
          <p:nvPr>
            <p:ph type="dt" sz="half" idx="10"/>
          </p:nvPr>
        </p:nvSpPr>
        <p:spPr/>
        <p:txBody>
          <a:bodyPr/>
          <a:lstStyle/>
          <a:p>
            <a:fld id="{13002637-A748-4F0B-A745-AC6DCC8FA74E}" type="datetime1">
              <a:rPr lang="en-US" altLang="zh-CN"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146DBB5-20E5-448E-AE79-559A00501F3A}"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日期占位符 3"/>
          <p:cNvSpPr>
            <a:spLocks noGrp="1"/>
          </p:cNvSpPr>
          <p:nvPr>
            <p:ph type="dt" sz="half" idx="10"/>
          </p:nvPr>
        </p:nvSpPr>
        <p:spPr/>
        <p:txBody>
          <a:bodyPr/>
          <a:lstStyle/>
          <a:p>
            <a:fld id="{48883775-909B-4651-9BA4-E46FF9A6F9D5}" type="datetime1">
              <a:rPr lang="en-US" altLang="zh-CN"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146DBB5-20E5-448E-AE79-559A00501F3A}"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p:cNvSpPr>
            <a:spLocks noGrp="1"/>
          </p:cNvSpPr>
          <p:nvPr>
            <p:ph type="dt" sz="half" idx="10"/>
          </p:nvPr>
        </p:nvSpPr>
        <p:spPr/>
        <p:txBody>
          <a:bodyPr/>
          <a:lstStyle/>
          <a:p>
            <a:fld id="{83EB7BC3-ED3A-42C9-928E-64AE4E2138D0}" type="datetime1">
              <a:rPr lang="en-US" altLang="zh-CN"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146DBB5-20E5-448E-AE79-559A00501F3A}"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日期占位符 3"/>
          <p:cNvSpPr>
            <a:spLocks noGrp="1"/>
          </p:cNvSpPr>
          <p:nvPr>
            <p:ph type="dt" sz="half" idx="10"/>
          </p:nvPr>
        </p:nvSpPr>
        <p:spPr/>
        <p:txBody>
          <a:bodyPr/>
          <a:lstStyle/>
          <a:p>
            <a:fld id="{429FCF99-A479-4F58-B661-68962EDB622A}" type="datetime1">
              <a:rPr lang="en-US" altLang="zh-CN"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146DBB5-20E5-448E-AE79-559A00501F3A}"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1D2F71E-ED7F-4B8B-AD97-E7974A65C22E}" type="datetime1">
              <a:rPr lang="en-US" altLang="zh-CN"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146DBB5-20E5-448E-AE79-559A00501F3A}"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5" name="日期占位符 4"/>
          <p:cNvSpPr>
            <a:spLocks noGrp="1"/>
          </p:cNvSpPr>
          <p:nvPr>
            <p:ph type="dt" sz="half" idx="10"/>
          </p:nvPr>
        </p:nvSpPr>
        <p:spPr/>
        <p:txBody>
          <a:bodyPr/>
          <a:lstStyle/>
          <a:p>
            <a:fld id="{A980DA69-F53A-49B9-9CBA-67E49C2FBB37}" type="datetime1">
              <a:rPr lang="en-US" altLang="zh-CN" smtClean="0"/>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D146DBB5-20E5-448E-AE79-559A00501F3A}"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7" name="日期占位符 6"/>
          <p:cNvSpPr>
            <a:spLocks noGrp="1"/>
          </p:cNvSpPr>
          <p:nvPr>
            <p:ph type="dt" sz="half" idx="10"/>
          </p:nvPr>
        </p:nvSpPr>
        <p:spPr/>
        <p:txBody>
          <a:bodyPr/>
          <a:lstStyle/>
          <a:p>
            <a:fld id="{68350A99-701C-499D-ADA5-F58F91A87BC3}" type="datetime1">
              <a:rPr lang="en-US" altLang="zh-CN" smtClean="0"/>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D146DBB5-20E5-448E-AE79-559A00501F3A}"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fld id="{FCB01789-567B-4FBE-B674-3BFC965673EA}" type="datetime1">
              <a:rPr lang="en-US" altLang="zh-CN" smtClean="0"/>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D146DBB5-20E5-448E-AE79-559A00501F3A}"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732E43-7C15-4E58-A7B5-8625C1DF838D}" type="datetime1">
              <a:rPr lang="en-US" altLang="zh-CN"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D146DBB5-20E5-448E-AE79-559A00501F3A}"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DDB4DF2-6B11-48C4-A99A-03E2E8C2A11F}" type="datetime1">
              <a:rPr lang="en-US" altLang="zh-CN" smtClean="0"/>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D146DBB5-20E5-448E-AE79-559A00501F3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日期占位符 3"/>
          <p:cNvSpPr>
            <a:spLocks noGrp="1"/>
          </p:cNvSpPr>
          <p:nvPr>
            <p:ph type="dt" sz="half" idx="10"/>
          </p:nvPr>
        </p:nvSpPr>
        <p:spPr/>
        <p:txBody>
          <a:bodyPr/>
          <a:lstStyle/>
          <a:p>
            <a:fld id="{429FCF99-A479-4F58-B661-68962EDB622A}" type="datetime1">
              <a:rPr lang="en-US" altLang="zh-CN"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146DBB5-20E5-448E-AE79-559A00501F3A}"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F250D23-4C7F-4906-ABFA-94194A6E99B5}" type="datetime1">
              <a:rPr lang="en-US" altLang="zh-CN" smtClean="0"/>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D146DBB5-20E5-448E-AE79-559A00501F3A}"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日期占位符 3"/>
          <p:cNvSpPr>
            <a:spLocks noGrp="1"/>
          </p:cNvSpPr>
          <p:nvPr>
            <p:ph type="dt" sz="half" idx="10"/>
          </p:nvPr>
        </p:nvSpPr>
        <p:spPr/>
        <p:txBody>
          <a:bodyPr/>
          <a:lstStyle/>
          <a:p>
            <a:fld id="{13002637-A748-4F0B-A745-AC6DCC8FA74E}" type="datetime1">
              <a:rPr lang="en-US" altLang="zh-CN"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146DBB5-20E5-448E-AE79-559A00501F3A}"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日期占位符 3"/>
          <p:cNvSpPr>
            <a:spLocks noGrp="1"/>
          </p:cNvSpPr>
          <p:nvPr>
            <p:ph type="dt" sz="half" idx="10"/>
          </p:nvPr>
        </p:nvSpPr>
        <p:spPr/>
        <p:txBody>
          <a:bodyPr/>
          <a:lstStyle/>
          <a:p>
            <a:fld id="{48883775-909B-4651-9BA4-E46FF9A6F9D5}" type="datetime1">
              <a:rPr lang="en-US" altLang="zh-CN"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146DBB5-20E5-448E-AE79-559A00501F3A}"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1D2F71E-ED7F-4B8B-AD97-E7974A65C22E}" type="datetime1">
              <a:rPr lang="en-US" altLang="zh-CN"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146DBB5-20E5-448E-AE79-559A00501F3A}"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5" name="日期占位符 4"/>
          <p:cNvSpPr>
            <a:spLocks noGrp="1"/>
          </p:cNvSpPr>
          <p:nvPr>
            <p:ph type="dt" sz="half" idx="10"/>
          </p:nvPr>
        </p:nvSpPr>
        <p:spPr/>
        <p:txBody>
          <a:bodyPr/>
          <a:lstStyle/>
          <a:p>
            <a:fld id="{A980DA69-F53A-49B9-9CBA-67E49C2FBB37}" type="datetime1">
              <a:rPr lang="en-US" altLang="zh-CN" smtClean="0"/>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D146DBB5-20E5-448E-AE79-559A00501F3A}"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7" name="日期占位符 6"/>
          <p:cNvSpPr>
            <a:spLocks noGrp="1"/>
          </p:cNvSpPr>
          <p:nvPr>
            <p:ph type="dt" sz="half" idx="10"/>
          </p:nvPr>
        </p:nvSpPr>
        <p:spPr/>
        <p:txBody>
          <a:bodyPr/>
          <a:lstStyle/>
          <a:p>
            <a:fld id="{68350A99-701C-499D-ADA5-F58F91A87BC3}" type="datetime1">
              <a:rPr lang="en-US" altLang="zh-CN" smtClean="0"/>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D146DBB5-20E5-448E-AE79-559A00501F3A}"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fld id="{FCB01789-567B-4FBE-B674-3BFC965673EA}" type="datetime1">
              <a:rPr lang="en-US" altLang="zh-CN" smtClean="0"/>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D146DBB5-20E5-448E-AE79-559A00501F3A}"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732E43-7C15-4E58-A7B5-8625C1DF838D}" type="datetime1">
              <a:rPr lang="en-US" altLang="zh-CN"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D146DBB5-20E5-448E-AE79-559A00501F3A}"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DDB4DF2-6B11-48C4-A99A-03E2E8C2A11F}" type="datetime1">
              <a:rPr lang="en-US" altLang="zh-CN" smtClean="0"/>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D146DBB5-20E5-448E-AE79-559A00501F3A}"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F250D23-4C7F-4906-ABFA-94194A6E99B5}" type="datetime1">
              <a:rPr lang="en-US" altLang="zh-CN" smtClean="0"/>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D146DBB5-20E5-448E-AE79-559A00501F3A}"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2E6378-4723-4055-BEC9-4CF50E7819D1}" type="datetime1">
              <a:rPr lang="en-US" altLang="zh-CN" smtClean="0"/>
            </a:fld>
            <a:endParaRPr 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400">
                <a:solidFill>
                  <a:schemeClr val="accent1"/>
                </a:solidFill>
                <a:latin typeface="+mj-ea"/>
                <a:ea typeface="+mj-ea"/>
              </a:defRPr>
            </a:lvl1pPr>
          </a:lstStyle>
          <a:p>
            <a:fld id="{D146DBB5-20E5-448E-AE79-559A00501F3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2E6378-4723-4055-BEC9-4CF50E7819D1}" type="datetime1">
              <a:rPr lang="en-US" altLang="zh-CN" smtClean="0"/>
            </a:fld>
            <a:endParaRPr 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400">
                <a:solidFill>
                  <a:schemeClr val="accent1"/>
                </a:solidFill>
                <a:latin typeface="+mj-ea"/>
                <a:ea typeface="+mj-ea"/>
              </a:defRPr>
            </a:lvl1pPr>
          </a:lstStyle>
          <a:p>
            <a:fld id="{D146DBB5-20E5-448E-AE79-559A00501F3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2.png"/><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8" Type="http://schemas.openxmlformats.org/officeDocument/2006/relationships/slideLayout" Target="../slideLayouts/slideLayout6.xml"/><Relationship Id="rId17" Type="http://schemas.openxmlformats.org/officeDocument/2006/relationships/tags" Target="../tags/tag73.xml"/><Relationship Id="rId16" Type="http://schemas.openxmlformats.org/officeDocument/2006/relationships/tags" Target="../tags/tag72.xml"/><Relationship Id="rId15" Type="http://schemas.openxmlformats.org/officeDocument/2006/relationships/tags" Target="../tags/tag71.xml"/><Relationship Id="rId14" Type="http://schemas.openxmlformats.org/officeDocument/2006/relationships/tags" Target="../tags/tag70.xml"/><Relationship Id="rId13" Type="http://schemas.openxmlformats.org/officeDocument/2006/relationships/tags" Target="../tags/tag69.xml"/><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image" Target="../media/image17.jpeg"/><Relationship Id="rId3" Type="http://schemas.openxmlformats.org/officeDocument/2006/relationships/tags" Target="../tags/tag78.xml"/><Relationship Id="rId2" Type="http://schemas.openxmlformats.org/officeDocument/2006/relationships/image" Target="../media/image4.pn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0" Type="http://schemas.openxmlformats.org/officeDocument/2006/relationships/notesSlide" Target="../notesSlides/notesSlide1.xml"/><Relationship Id="rId2" Type="http://schemas.openxmlformats.org/officeDocument/2006/relationships/tags" Target="../tags/tag83.xml"/><Relationship Id="rId19" Type="http://schemas.openxmlformats.org/officeDocument/2006/relationships/slideLayout" Target="../slideLayouts/slideLayout6.xml"/><Relationship Id="rId18" Type="http://schemas.openxmlformats.org/officeDocument/2006/relationships/tags" Target="../tags/tag98.xml"/><Relationship Id="rId17" Type="http://schemas.openxmlformats.org/officeDocument/2006/relationships/image" Target="../media/image4.png"/><Relationship Id="rId16" Type="http://schemas.openxmlformats.org/officeDocument/2006/relationships/tags" Target="../tags/tag97.xml"/><Relationship Id="rId15" Type="http://schemas.openxmlformats.org/officeDocument/2006/relationships/tags" Target="../tags/tag96.xml"/><Relationship Id="rId14" Type="http://schemas.openxmlformats.org/officeDocument/2006/relationships/tags" Target="../tags/tag95.xml"/><Relationship Id="rId13" Type="http://schemas.openxmlformats.org/officeDocument/2006/relationships/tags" Target="../tags/tag94.xml"/><Relationship Id="rId12" Type="http://schemas.openxmlformats.org/officeDocument/2006/relationships/tags" Target="../tags/tag93.xml"/><Relationship Id="rId11" Type="http://schemas.openxmlformats.org/officeDocument/2006/relationships/tags" Target="../tags/tag92.xml"/><Relationship Id="rId10" Type="http://schemas.openxmlformats.org/officeDocument/2006/relationships/tags" Target="../tags/tag91.xml"/><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image" Target="../media/image19.png"/><Relationship Id="rId2" Type="http://schemas.openxmlformats.org/officeDocument/2006/relationships/image" Target="../media/image4.png"/><Relationship Id="rId11" Type="http://schemas.openxmlformats.org/officeDocument/2006/relationships/notesSlide" Target="../notesSlides/notesSlide2.xml"/><Relationship Id="rId10" Type="http://schemas.openxmlformats.org/officeDocument/2006/relationships/slideLayout" Target="../slideLayouts/slideLayout7.xml"/><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image" Target="../media/image4.png"/><Relationship Id="rId10" Type="http://schemas.openxmlformats.org/officeDocument/2006/relationships/notesSlide" Target="../notesSlides/notesSlide3.xml"/><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image" Target="../media/image24.png"/><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image" Target="../media/image4.pn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0" Type="http://schemas.openxmlformats.org/officeDocument/2006/relationships/slideLayout" Target="../slideLayouts/slideLayout18.xml"/><Relationship Id="rId2" Type="http://schemas.openxmlformats.org/officeDocument/2006/relationships/tags" Target="../tags/tag5.xml"/><Relationship Id="rId19" Type="http://schemas.openxmlformats.org/officeDocument/2006/relationships/tags" Target="../tags/tag22.xml"/><Relationship Id="rId18" Type="http://schemas.openxmlformats.org/officeDocument/2006/relationships/tags" Target="../tags/tag21.xml"/><Relationship Id="rId17" Type="http://schemas.openxmlformats.org/officeDocument/2006/relationships/tags" Target="../tags/tag20.xml"/><Relationship Id="rId16" Type="http://schemas.openxmlformats.org/officeDocument/2006/relationships/tags" Target="../tags/tag19.xml"/><Relationship Id="rId15" Type="http://schemas.openxmlformats.org/officeDocument/2006/relationships/tags" Target="../tags/tag18.xml"/><Relationship Id="rId14" Type="http://schemas.openxmlformats.org/officeDocument/2006/relationships/tags" Target="../tags/tag17.xml"/><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image" Target="../media/image4.png"/><Relationship Id="rId10" Type="http://schemas.openxmlformats.org/officeDocument/2006/relationships/notesSlide" Target="../notesSlides/notesSlide5.xml"/><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7.xml"/><Relationship Id="rId7" Type="http://schemas.openxmlformats.org/officeDocument/2006/relationships/image" Target="../media/image27.png"/><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image" Target="../media/image4.png"/><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image" Target="../media/image4.png"/><Relationship Id="rId12" Type="http://schemas.openxmlformats.org/officeDocument/2006/relationships/notesSlide" Target="../notesSlides/notesSlide7.xml"/><Relationship Id="rId11" Type="http://schemas.openxmlformats.org/officeDocument/2006/relationships/slideLayout" Target="../slideLayouts/slideLayout7.xml"/><Relationship Id="rId10" Type="http://schemas.openxmlformats.org/officeDocument/2006/relationships/image" Target="../media/image31.png"/><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image" Target="../media/image4.png"/><Relationship Id="rId10" Type="http://schemas.openxmlformats.org/officeDocument/2006/relationships/notesSlide" Target="../notesSlides/notesSlide8.xml"/><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7.xml"/><Relationship Id="rId7" Type="http://schemas.openxmlformats.org/officeDocument/2006/relationships/image" Target="../media/image34.png"/><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image" Target="../media/image4.png"/><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image" Target="../media/image4.png"/><Relationship Id="rId2" Type="http://schemas.openxmlformats.org/officeDocument/2006/relationships/image" Target="../media/image35.png"/><Relationship Id="rId10" Type="http://schemas.openxmlformats.org/officeDocument/2006/relationships/slideLayout" Target="../slideLayouts/slideLayout7.xml"/><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9.png"/><Relationship Id="rId7" Type="http://schemas.openxmlformats.org/officeDocument/2006/relationships/image" Target="../media/image38.png"/><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image" Target="../media/image4.png"/><Relationship Id="rId1" Type="http://schemas.openxmlformats.org/officeDocument/2006/relationships/image" Target="../media/image2.jpe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0.png"/><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image" Target="../media/image4.png"/><Relationship Id="rId1" Type="http://schemas.openxmlformats.org/officeDocument/2006/relationships/image" Target="../media/image2.jpeg"/></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image" Target="../media/image4.png"/><Relationship Id="rId1" Type="http://schemas.openxmlformats.org/officeDocument/2006/relationships/image" Target="../media/image2.jpe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3.png"/><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image" Target="../media/image4.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3.webp"/><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51.xml"/><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chart" Target="../charts/chart1.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chart" Target="../charts/chart2.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chart" Target="../charts/chart3.xml"/></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image" Target="../media/image4.png"/><Relationship Id="rId1" Type="http://schemas.openxmlformats.org/officeDocument/2006/relationships/image" Target="../media/image2.jpe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image" Target="../media/image4.png"/><Relationship Id="rId1" Type="http://schemas.openxmlformats.org/officeDocument/2006/relationships/image" Target="../media/image2.jpe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image" Target="../media/image2.jpeg"/></Relationships>
</file>

<file path=ppt/slides/_rels/slide36.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jpeg"/><Relationship Id="rId7" Type="http://schemas.openxmlformats.org/officeDocument/2006/relationships/image" Target="../media/image45.png"/><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image" Target="../media/image4.png"/><Relationship Id="rId11" Type="http://schemas.openxmlformats.org/officeDocument/2006/relationships/notesSlide" Target="../notesSlides/notesSlide11.xml"/><Relationship Id="rId10" Type="http://schemas.openxmlformats.org/officeDocument/2006/relationships/slideLayout" Target="../slideLayouts/slideLayout7.xml"/><Relationship Id="rId1" Type="http://schemas.openxmlformats.org/officeDocument/2006/relationships/image" Target="../media/image2.jpeg"/></Relationships>
</file>

<file path=ppt/slides/_rels/slide37.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7.xml"/><Relationship Id="rId7" Type="http://schemas.openxmlformats.org/officeDocument/2006/relationships/image" Target="../media/image48.png"/><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image" Target="../media/image4.png"/><Relationship Id="rId1" Type="http://schemas.openxmlformats.org/officeDocument/2006/relationships/image" Target="../media/image2.jpe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9.png"/><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image" Target="../media/image4.png"/><Relationship Id="rId1" Type="http://schemas.openxmlformats.org/officeDocument/2006/relationships/image" Target="../media/image2.jpeg"/></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75.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9" Type="http://schemas.microsoft.com/office/2007/relationships/hdphoto" Target="../media/image6.wdp"/><Relationship Id="rId8" Type="http://schemas.openxmlformats.org/officeDocument/2006/relationships/image" Target="../media/image5.png"/><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image" Target="../media/image4.png"/><Relationship Id="rId10" Type="http://schemas.openxmlformats.org/officeDocument/2006/relationships/slideLayout" Target="../slideLayouts/slideLayout7.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79.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image" Target="../media/image2.jpe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image" Target="../media/image2.jpe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image" Target="../media/image2.jpe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image" Target="../media/image2.jpeg"/></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image" Target="../media/image4.png"/><Relationship Id="rId1" Type="http://schemas.openxmlformats.org/officeDocument/2006/relationships/image" Target="../media/image2.jpe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4.png"/><Relationship Id="rId1" Type="http://schemas.openxmlformats.org/officeDocument/2006/relationships/image" Target="../media/image2.jpeg"/></Relationships>
</file>

<file path=ppt/slides/_rels/slide46.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6.xml"/><Relationship Id="rId6" Type="http://schemas.openxmlformats.org/officeDocument/2006/relationships/tags" Target="../tags/tag190.xml"/><Relationship Id="rId5" Type="http://schemas.openxmlformats.org/officeDocument/2006/relationships/image" Target="../media/image4.png"/><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image" Target="../media/image57.png"/><Relationship Id="rId1" Type="http://schemas.openxmlformats.org/officeDocument/2006/relationships/image" Target="../media/image2.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9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image" Target="../media/image4.png"/><Relationship Id="rId19" Type="http://schemas.openxmlformats.org/officeDocument/2006/relationships/slideLayout" Target="../slideLayouts/slideLayout7.xml"/><Relationship Id="rId18" Type="http://schemas.openxmlformats.org/officeDocument/2006/relationships/tags" Target="../tags/tag43.xml"/><Relationship Id="rId17" Type="http://schemas.openxmlformats.org/officeDocument/2006/relationships/tags" Target="../tags/tag42.xml"/><Relationship Id="rId16" Type="http://schemas.openxmlformats.org/officeDocument/2006/relationships/tags" Target="../tags/tag41.xml"/><Relationship Id="rId15" Type="http://schemas.openxmlformats.org/officeDocument/2006/relationships/tags" Target="../tags/tag40.xml"/><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3.webp"/><Relationship Id="rId2" Type="http://schemas.openxmlformats.org/officeDocument/2006/relationships/image" Target="../media/image4.pn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image" Target="../media/image4.png"/><Relationship Id="rId15" Type="http://schemas.openxmlformats.org/officeDocument/2006/relationships/slideLayout" Target="../slideLayouts/slideLayout7.xml"/><Relationship Id="rId14" Type="http://schemas.openxmlformats.org/officeDocument/2006/relationships/image" Target="../media/image9.png"/><Relationship Id="rId13" Type="http://schemas.openxmlformats.org/officeDocument/2006/relationships/image" Target="../media/image8.png"/><Relationship Id="rId12" Type="http://schemas.openxmlformats.org/officeDocument/2006/relationships/tags" Target="../tags/tag57.xml"/><Relationship Id="rId11" Type="http://schemas.openxmlformats.org/officeDocument/2006/relationships/tags" Target="../tags/tag56.xml"/><Relationship Id="rId10" Type="http://schemas.openxmlformats.org/officeDocument/2006/relationships/tags" Target="../tags/tag55.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7365"/>
          </a:xfrm>
          <a:prstGeom prst="rect">
            <a:avLst/>
          </a:prstGeom>
          <a:gradFill flip="none" rotWithShape="1">
            <a:gsLst>
              <a:gs pos="51000">
                <a:srgbClr val="193E84">
                  <a:alpha val="100000"/>
                </a:srgbClr>
              </a:gs>
              <a:gs pos="100000">
                <a:srgbClr val="1A4089">
                  <a:alpha val="67000"/>
                  <a:lumMod val="92000"/>
                </a:srgbClr>
              </a:gs>
              <a:gs pos="0">
                <a:srgbClr val="1A4089"/>
              </a:gs>
            </a:gsLst>
            <a:lin ang="2700000" scaled="1"/>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Montserrat-Medium"/>
              <a:ea typeface="阿里巴巴普惠体 R" panose="00020600040101010101" charset="-122"/>
              <a:cs typeface="+mn-cs"/>
            </a:endParaRPr>
          </a:p>
        </p:txBody>
      </p:sp>
      <p:grpSp>
        <p:nvGrpSpPr>
          <p:cNvPr id="104" name="组合 103"/>
          <p:cNvGrpSpPr/>
          <p:nvPr>
            <p:custDataLst>
              <p:tags r:id="rId1"/>
            </p:custDataLst>
          </p:nvPr>
        </p:nvGrpSpPr>
        <p:grpSpPr>
          <a:xfrm>
            <a:off x="746125" y="4182110"/>
            <a:ext cx="3818890" cy="706755"/>
            <a:chOff x="746125" y="5148426"/>
            <a:chExt cx="4772025" cy="706861"/>
          </a:xfrm>
        </p:grpSpPr>
        <p:sp>
          <p:nvSpPr>
            <p:cNvPr id="105" name="文本框 104"/>
            <p:cNvSpPr txBox="1"/>
            <p:nvPr>
              <p:custDataLst>
                <p:tags r:id="rId2"/>
              </p:custDataLst>
            </p:nvPr>
          </p:nvSpPr>
          <p:spPr>
            <a:xfrm>
              <a:off x="746125" y="5148426"/>
              <a:ext cx="3766185" cy="70686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lumMod val="95000"/>
                      <a:alpha val="84000"/>
                    </a:prstClr>
                  </a:solidFill>
                  <a:effectLst/>
                  <a:uLnTx/>
                  <a:uFillTx/>
                  <a:latin typeface="A R" panose="00020600040101010101" charset="-122"/>
                  <a:ea typeface="A R" panose="00020600040101010101" charset="-122"/>
                  <a:cs typeface="A R" panose="00020600040101010101" charset="-122"/>
                </a:rPr>
                <a:t>XX</a:t>
              </a:r>
              <a:r>
                <a:rPr kumimoji="0" lang="zh-CN" altLang="en-US" sz="2000" b="0" i="0" u="none" strike="noStrike" kern="1200" cap="none" spc="0" normalizeH="0" baseline="0" noProof="0" dirty="0">
                  <a:ln>
                    <a:noFill/>
                  </a:ln>
                  <a:solidFill>
                    <a:prstClr val="white">
                      <a:lumMod val="95000"/>
                      <a:alpha val="84000"/>
                    </a:prstClr>
                  </a:solidFill>
                  <a:effectLst/>
                  <a:uLnTx/>
                  <a:uFillTx/>
                  <a:latin typeface="A R" panose="00020600040101010101" charset="-122"/>
                  <a:ea typeface="A R" panose="00020600040101010101" charset="-122"/>
                  <a:cs typeface="A R" panose="00020600040101010101" charset="-122"/>
                </a:rPr>
                <a:t>学院 </a:t>
              </a:r>
              <a:r>
                <a:rPr kumimoji="0" lang="en-US" altLang="zh-CN" sz="2000" b="0" i="0" u="none" strike="noStrike" kern="1200" cap="none" spc="0" normalizeH="0" baseline="0" noProof="0" dirty="0">
                  <a:ln>
                    <a:noFill/>
                  </a:ln>
                  <a:solidFill>
                    <a:prstClr val="white">
                      <a:lumMod val="95000"/>
                      <a:alpha val="84000"/>
                    </a:prstClr>
                  </a:solidFill>
                  <a:effectLst/>
                  <a:uLnTx/>
                  <a:uFillTx/>
                  <a:latin typeface="A R" panose="00020600040101010101" charset="-122"/>
                  <a:ea typeface="A R" panose="00020600040101010101" charset="-122"/>
                  <a:cs typeface="A R" panose="00020600040101010101" charset="-122"/>
                </a:rPr>
                <a:t>  </a:t>
              </a:r>
              <a:r>
                <a:rPr kumimoji="0" lang="en-US" altLang="zh-CN" sz="2000" b="0" i="0" u="none" strike="noStrike" kern="1200" cap="none" spc="0" normalizeH="0" baseline="0" noProof="0" dirty="0">
                  <a:ln>
                    <a:noFill/>
                  </a:ln>
                  <a:solidFill>
                    <a:prstClr val="white">
                      <a:lumMod val="95000"/>
                      <a:alpha val="84000"/>
                    </a:prstClr>
                  </a:solidFill>
                  <a:effectLst/>
                  <a:uLnTx/>
                  <a:uFillTx/>
                  <a:latin typeface="A R" panose="00020600040101010101" charset="-122"/>
                  <a:ea typeface="A R" panose="00020600040101010101" charset="-122"/>
                  <a:cs typeface="A R" panose="00020600040101010101" charset="-122"/>
                </a:rPr>
                <a:t>XXXX</a:t>
              </a:r>
              <a:endParaRPr kumimoji="0" lang="en-US" altLang="zh-CN" sz="2000" b="0" i="0" u="none" strike="noStrike" kern="1200" cap="none" spc="0" normalizeH="0" baseline="0" noProof="0" dirty="0">
                <a:ln>
                  <a:noFill/>
                </a:ln>
                <a:solidFill>
                  <a:prstClr val="white">
                    <a:lumMod val="95000"/>
                    <a:alpha val="84000"/>
                  </a:prstClr>
                </a:solidFill>
                <a:effectLst/>
                <a:uLnTx/>
                <a:uFillTx/>
                <a:latin typeface="A R" panose="00020600040101010101" charset="-122"/>
                <a:ea typeface="A R" panose="00020600040101010101" charset="-122"/>
                <a:cs typeface="A R" panose="0002060004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lumMod val="95000"/>
                      <a:alpha val="84000"/>
                    </a:prstClr>
                  </a:solidFill>
                  <a:effectLst/>
                  <a:uLnTx/>
                  <a:uFillTx/>
                  <a:latin typeface="A R" panose="00020600040101010101" charset="-122"/>
                  <a:ea typeface="A R" panose="00020600040101010101" charset="-122"/>
                  <a:cs typeface="A R" panose="00020600040101010101" charset="-122"/>
                </a:rPr>
                <a:t>        </a:t>
              </a:r>
              <a:endParaRPr kumimoji="0" lang="en-US" altLang="zh-CN" sz="2000" b="0" i="0" u="none" strike="noStrike" kern="1200" cap="none" spc="0" normalizeH="0" baseline="0" noProof="0" dirty="0">
                <a:ln>
                  <a:noFill/>
                </a:ln>
                <a:solidFill>
                  <a:prstClr val="white">
                    <a:lumMod val="95000"/>
                    <a:alpha val="84000"/>
                  </a:prstClr>
                </a:solidFill>
                <a:effectLst/>
                <a:uLnTx/>
                <a:uFillTx/>
                <a:latin typeface="A R" panose="00020600040101010101" charset="-122"/>
                <a:ea typeface="A R" panose="00020600040101010101" charset="-122"/>
                <a:cs typeface="A R" panose="00020600040101010101" charset="-122"/>
              </a:endParaRPr>
            </a:p>
          </p:txBody>
        </p:sp>
        <p:sp>
          <p:nvSpPr>
            <p:cNvPr id="106" name="文本框 105"/>
            <p:cNvSpPr txBox="1"/>
            <p:nvPr>
              <p:custDataLst>
                <p:tags r:id="rId3"/>
              </p:custDataLst>
            </p:nvPr>
          </p:nvSpPr>
          <p:spPr>
            <a:xfrm>
              <a:off x="4305703" y="5148426"/>
              <a:ext cx="1212447" cy="39884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A R" panose="00020600040101010101" charset="-122"/>
                  <a:ea typeface="A R" panose="00020600040101010101" charset="-122"/>
                  <a:cs typeface="+mn-cs"/>
                </a:rPr>
                <a:t>XXX</a:t>
              </a:r>
              <a:endParaRPr kumimoji="0" lang="en-US" altLang="zh-CN" sz="2000" b="0" i="0" u="none" strike="noStrike" kern="1200" cap="none" spc="0" normalizeH="0" baseline="0" noProof="0" dirty="0">
                <a:ln>
                  <a:noFill/>
                </a:ln>
                <a:solidFill>
                  <a:prstClr val="white"/>
                </a:solidFill>
                <a:effectLst/>
                <a:uLnTx/>
                <a:uFillTx/>
                <a:latin typeface="A R" panose="00020600040101010101" charset="-122"/>
                <a:ea typeface="A R" panose="00020600040101010101" charset="-122"/>
                <a:cs typeface="+mn-cs"/>
              </a:endParaRPr>
            </a:p>
          </p:txBody>
        </p:sp>
        <p:cxnSp>
          <p:nvCxnSpPr>
            <p:cNvPr id="107" name="直接连接符 106"/>
            <p:cNvCxnSpPr/>
            <p:nvPr>
              <p:custDataLst>
                <p:tags r:id="rId4"/>
              </p:custDataLst>
            </p:nvPr>
          </p:nvCxnSpPr>
          <p:spPr>
            <a:xfrm>
              <a:off x="4109334" y="5221287"/>
              <a:ext cx="0" cy="2413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108" name="文本框 107"/>
          <p:cNvSpPr txBox="1"/>
          <p:nvPr/>
        </p:nvSpPr>
        <p:spPr>
          <a:xfrm>
            <a:off x="704849" y="1661194"/>
            <a:ext cx="9232937" cy="175323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zh-CN" altLang="en-US" sz="5400" b="0" i="0" kern="1200" cap="none" spc="0" normalizeH="0" baseline="0" noProof="0" dirty="0">
                <a:gradFill>
                  <a:gsLst>
                    <a:gs pos="87000">
                      <a:srgbClr val="EDB842">
                        <a:lumMod val="40000"/>
                        <a:lumOff val="60000"/>
                      </a:srgbClr>
                    </a:gs>
                    <a:gs pos="5000">
                      <a:srgbClr val="EDB842">
                        <a:lumMod val="20000"/>
                        <a:lumOff val="80000"/>
                      </a:srgbClr>
                    </a:gs>
                    <a:gs pos="50000">
                      <a:srgbClr val="EDB842">
                        <a:lumMod val="10000"/>
                        <a:lumOff val="90000"/>
                      </a:srgbClr>
                    </a:gs>
                  </a:gsLst>
                  <a:lin ang="600000" scaled="0"/>
                </a:gradFill>
                <a:latin typeface="A R" panose="00020600040101010101" charset="-122"/>
                <a:ea typeface="A R" panose="00020600040101010101" charset="-122"/>
                <a:cs typeface="+mn-cs"/>
              </a:rPr>
              <a:t>基于机器学习的新闻评论情感分析方法研究</a:t>
            </a:r>
            <a:endParaRPr kumimoji="0" lang="zh-CN" altLang="en-US" sz="5400" b="0" i="0" kern="1200" cap="none" spc="0" normalizeH="0" baseline="0" noProof="0" dirty="0">
              <a:gradFill>
                <a:gsLst>
                  <a:gs pos="87000">
                    <a:srgbClr val="EDB842">
                      <a:lumMod val="40000"/>
                      <a:lumOff val="60000"/>
                    </a:srgbClr>
                  </a:gs>
                  <a:gs pos="5000">
                    <a:srgbClr val="EDB842">
                      <a:lumMod val="20000"/>
                      <a:lumOff val="80000"/>
                    </a:srgbClr>
                  </a:gs>
                  <a:gs pos="50000">
                    <a:srgbClr val="EDB842">
                      <a:lumMod val="10000"/>
                      <a:lumOff val="90000"/>
                    </a:srgbClr>
                  </a:gs>
                </a:gsLst>
                <a:lin ang="600000" scaled="0"/>
              </a:gradFill>
              <a:latin typeface="A R" panose="00020600040101010101" charset="-122"/>
              <a:ea typeface="A R" panose="00020600040101010101" charset="-122"/>
              <a:cs typeface="+mn-cs"/>
            </a:endParaRPr>
          </a:p>
        </p:txBody>
      </p:sp>
      <p:sp>
        <p:nvSpPr>
          <p:cNvPr id="109" name="文本框 108"/>
          <p:cNvSpPr txBox="1"/>
          <p:nvPr/>
        </p:nvSpPr>
        <p:spPr>
          <a:xfrm>
            <a:off x="704850" y="3415665"/>
            <a:ext cx="9472930" cy="30670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en-US" altLang="zh-CN" sz="1400" b="0" i="0" kern="1200" cap="none" spc="0" normalizeH="0" baseline="0" noProof="0" dirty="0">
                <a:solidFill>
                  <a:prstClr val="white">
                    <a:alpha val="20000"/>
                  </a:prstClr>
                </a:solidFill>
                <a:latin typeface="A R" panose="00020600040101010101" charset="-122"/>
                <a:ea typeface="A R" panose="00020600040101010101" charset="-122"/>
                <a:cs typeface="+mn-cs"/>
              </a:rPr>
              <a:t>Research on Machine Learning-based Sentiment Analysis Methods for News Commentary</a:t>
            </a:r>
            <a:endParaRPr kumimoji="0" lang="en-US" altLang="zh-CN" sz="1400" b="0" i="0" kern="1200" cap="none" spc="0" normalizeH="0" baseline="0" noProof="0" dirty="0">
              <a:solidFill>
                <a:prstClr val="white">
                  <a:alpha val="20000"/>
                </a:prstClr>
              </a:solidFill>
              <a:latin typeface="A R" panose="00020600040101010101" charset="-122"/>
              <a:ea typeface="A R" panose="00020600040101010101" charset="-122"/>
              <a:cs typeface="+mn-cs"/>
            </a:endParaRPr>
          </a:p>
        </p:txBody>
      </p:sp>
      <p:pic>
        <p:nvPicPr>
          <p:cNvPr id="116" name="图片 115" descr="logo"/>
          <p:cNvPicPr>
            <a:picLocks noChangeAspect="1"/>
          </p:cNvPicPr>
          <p:nvPr/>
        </p:nvPicPr>
        <p:blipFill>
          <a:blip r:embed="rId5"/>
          <a:stretch>
            <a:fillRect/>
          </a:stretch>
        </p:blipFill>
        <p:spPr>
          <a:xfrm>
            <a:off x="370205" y="255270"/>
            <a:ext cx="2524125" cy="638175"/>
          </a:xfrm>
          <a:prstGeom prst="rect">
            <a:avLst/>
          </a:prstGeom>
        </p:spPr>
      </p:pic>
      <p:sp>
        <p:nvSpPr>
          <p:cNvPr id="4" name="文本框 3"/>
          <p:cNvSpPr txBox="1"/>
          <p:nvPr/>
        </p:nvSpPr>
        <p:spPr>
          <a:xfrm>
            <a:off x="370160" y="4642797"/>
            <a:ext cx="10388061" cy="2214880"/>
          </a:xfrm>
          <a:prstGeom prst="rect">
            <a:avLst/>
          </a:prstGeom>
          <a:noFill/>
          <a:ln>
            <a:noFill/>
          </a:ln>
        </p:spPr>
        <p:txBody>
          <a:bodyPr wrap="square" rtlCol="0">
            <a:spAutoFit/>
          </a:bodyPr>
          <a:p>
            <a:pPr marR="0" indent="0" defTabSz="914400" fontAlgn="auto">
              <a:lnSpc>
                <a:spcPct val="100000"/>
              </a:lnSpc>
              <a:spcBef>
                <a:spcPts val="0"/>
              </a:spcBef>
              <a:spcAft>
                <a:spcPts val="0"/>
              </a:spcAft>
              <a:buClrTx/>
              <a:buSzTx/>
              <a:buFontTx/>
              <a:buNone/>
              <a:defRPr/>
            </a:pPr>
            <a:r>
              <a:rPr kumimoji="0" lang="en-US" sz="13800" b="0" i="0" kern="1200" cap="none" spc="0" normalizeH="0" baseline="0" noProof="0" dirty="0">
                <a:ln>
                  <a:gradFill flip="none" rotWithShape="1">
                    <a:gsLst>
                      <a:gs pos="0">
                        <a:srgbClr val="6A2785">
                          <a:lumMod val="5000"/>
                          <a:lumOff val="95000"/>
                          <a:alpha val="21000"/>
                        </a:srgbClr>
                      </a:gs>
                      <a:gs pos="96000">
                        <a:srgbClr val="6A2785">
                          <a:lumMod val="30000"/>
                          <a:lumOff val="70000"/>
                          <a:alpha val="0"/>
                        </a:srgbClr>
                      </a:gs>
                    </a:gsLst>
                    <a:lin ang="5400000" scaled="1"/>
                    <a:tileRect/>
                  </a:gradFill>
                </a:ln>
                <a:noFill/>
                <a:latin typeface="Montserrat-Bold"/>
                <a:ea typeface="阿里巴巴普惠体 R" panose="00020600040101010101" charset="-122"/>
                <a:cs typeface="+mn-cs"/>
              </a:rPr>
              <a:t>E  C  U  T</a:t>
            </a:r>
            <a:endParaRPr kumimoji="0" lang="en-US" sz="13800" b="0" i="0" kern="1200" cap="none" spc="0" normalizeH="0" baseline="0" noProof="0" dirty="0">
              <a:ln>
                <a:gradFill flip="none" rotWithShape="1">
                  <a:gsLst>
                    <a:gs pos="0">
                      <a:srgbClr val="6A2785">
                        <a:lumMod val="5000"/>
                        <a:lumOff val="95000"/>
                        <a:alpha val="21000"/>
                      </a:srgbClr>
                    </a:gs>
                    <a:gs pos="96000">
                      <a:srgbClr val="6A2785">
                        <a:lumMod val="30000"/>
                        <a:lumOff val="70000"/>
                        <a:alpha val="0"/>
                      </a:srgbClr>
                    </a:gs>
                  </a:gsLst>
                  <a:lin ang="5400000" scaled="1"/>
                  <a:tileRect/>
                </a:gradFill>
              </a:ln>
              <a:noFill/>
              <a:latin typeface="Montserrat-Bold"/>
              <a:ea typeface="阿里巴巴普惠体 R" panose="00020600040101010101"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6443030" y="2528745"/>
            <a:ext cx="4909183" cy="1872615"/>
          </a:xfrm>
          <a:prstGeom prst="rect">
            <a:avLst/>
          </a:prstGeom>
          <a:noFill/>
          <a:effectLst/>
        </p:spPr>
        <p:txBody>
          <a:bodyPr wrap="square" lIns="211226" tIns="105613" rIns="211226" bIns="105613"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0" i="0" baseline="0" noProof="0" dirty="0">
                <a:ln>
                  <a:noFill/>
                </a:ln>
                <a:solidFill>
                  <a:srgbClr val="1A4089"/>
                </a:solidFill>
                <a:effectLst/>
                <a:uLnTx/>
                <a:uFillTx/>
                <a:latin typeface="阿里巴巴普惠体" panose="00020600040101010101" charset="-122"/>
                <a:ea typeface="阿里巴巴普惠体" panose="00020600040101010101" charset="-122"/>
                <a:cs typeface="+mn-cs"/>
              </a:rPr>
              <a:t>新闻评论数据</a:t>
            </a:r>
            <a:r>
              <a:rPr kumimoji="0" lang="zh-CN" altLang="en-US" sz="5400" b="0" i="0" baseline="0" noProof="0" dirty="0">
                <a:ln>
                  <a:noFill/>
                </a:ln>
                <a:solidFill>
                  <a:srgbClr val="1A4089"/>
                </a:solidFill>
                <a:effectLst/>
                <a:uLnTx/>
                <a:uFillTx/>
                <a:latin typeface="阿里巴巴普惠体" panose="00020600040101010101" charset="-122"/>
                <a:ea typeface="阿里巴巴普惠体" panose="00020600040101010101" charset="-122"/>
                <a:cs typeface="+mn-cs"/>
              </a:rPr>
              <a:t>特征选择</a:t>
            </a:r>
            <a:endParaRPr kumimoji="0" lang="zh-CN" altLang="en-US" sz="5400" b="0" i="0" baseline="0" noProof="0" dirty="0">
              <a:ln>
                <a:noFill/>
              </a:ln>
              <a:solidFill>
                <a:srgbClr val="1A4089"/>
              </a:solidFill>
              <a:effectLst/>
              <a:uLnTx/>
              <a:uFillTx/>
              <a:latin typeface="阿里巴巴普惠体" panose="00020600040101010101" charset="-122"/>
              <a:ea typeface="阿里巴巴普惠体" panose="00020600040101010101" charset="-122"/>
              <a:cs typeface="+mn-cs"/>
            </a:endParaRPr>
          </a:p>
        </p:txBody>
      </p:sp>
      <p:sp>
        <p:nvSpPr>
          <p:cNvPr id="38" name="矩形: 圆角 37"/>
          <p:cNvSpPr/>
          <p:nvPr/>
        </p:nvSpPr>
        <p:spPr>
          <a:xfrm>
            <a:off x="6710730" y="1926150"/>
            <a:ext cx="1712859" cy="523220"/>
          </a:xfrm>
          <a:prstGeom prst="roundRect">
            <a:avLst>
              <a:gd name="adj" fmla="val 11812"/>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39" name="文本框 38"/>
          <p:cNvSpPr txBox="1"/>
          <p:nvPr/>
        </p:nvSpPr>
        <p:spPr>
          <a:xfrm>
            <a:off x="6756681" y="1987705"/>
            <a:ext cx="1620957" cy="39878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alpha val="61000"/>
                  </a:prstClr>
                </a:solidFill>
                <a:effectLst/>
                <a:uLnTx/>
                <a:uFillTx/>
                <a:latin typeface="阿里巴巴普惠体 B" panose="00020600040101010101" charset="-122"/>
                <a:ea typeface="阿里巴巴普惠体 B" panose="00020600040101010101" charset="-122"/>
                <a:cs typeface="+mn-cs"/>
              </a:rPr>
              <a:t>第</a:t>
            </a:r>
            <a:r>
              <a:rPr kumimoji="0" lang="zh-CN" altLang="en-US" sz="2000" b="0" i="0" u="none" strike="noStrike" kern="1200" cap="none" spc="0" normalizeH="0" baseline="0" noProof="0" dirty="0">
                <a:ln>
                  <a:noFill/>
                </a:ln>
                <a:solidFill>
                  <a:prstClr val="white">
                    <a:alpha val="61000"/>
                  </a:prstClr>
                </a:solidFill>
                <a:effectLst/>
                <a:uLnTx/>
                <a:uFillTx/>
                <a:latin typeface="阿里巴巴普惠体 B" panose="00020600040101010101" charset="-122"/>
                <a:ea typeface="阿里巴巴普惠体 B" panose="00020600040101010101" charset="-122"/>
                <a:cs typeface="+mn-cs"/>
              </a:rPr>
              <a:t>三部分</a:t>
            </a:r>
            <a:endParaRPr kumimoji="0" lang="en-US" altLang="en-US" sz="2000" b="0" i="0" u="none" strike="noStrike" kern="1200" cap="none" spc="0" normalizeH="0" baseline="0" noProof="0" dirty="0">
              <a:ln>
                <a:noFill/>
              </a:ln>
              <a:solidFill>
                <a:prstClr val="white">
                  <a:alpha val="61000"/>
                </a:prstClr>
              </a:solidFill>
              <a:effectLst/>
              <a:uLnTx/>
              <a:uFillTx/>
              <a:latin typeface="阿里巴巴普惠体 B" panose="00020600040101010101" charset="-122"/>
              <a:ea typeface="阿里巴巴普惠体 B" panose="00020600040101010101" charset="-122"/>
              <a:cs typeface="+mn-cs"/>
            </a:endParaRPr>
          </a:p>
        </p:txBody>
      </p:sp>
      <p:sp>
        <p:nvSpPr>
          <p:cNvPr id="40" name="任意多边形: 形状 39"/>
          <p:cNvSpPr/>
          <p:nvPr/>
        </p:nvSpPr>
        <p:spPr>
          <a:xfrm>
            <a:off x="10145627" y="5485350"/>
            <a:ext cx="2640595" cy="2532844"/>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Montserrat-Medium"/>
              <a:ea typeface="阿里巴巴普惠体 R" panose="00020600040101010101" charset="-122"/>
              <a:cs typeface="+mn-cs"/>
            </a:endParaRPr>
          </a:p>
        </p:txBody>
      </p:sp>
      <p:sp>
        <p:nvSpPr>
          <p:cNvPr id="41" name="矩形: 圆角 40"/>
          <p:cNvSpPr/>
          <p:nvPr/>
        </p:nvSpPr>
        <p:spPr>
          <a:xfrm>
            <a:off x="9827715" y="5143189"/>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z="2300" smtClean="0">
                <a:latin typeface="阿里巴巴普惠体" panose="00020600040101010101" charset="-122"/>
                <a:ea typeface="阿里巴巴普惠体" panose="00020600040101010101" charset="-122"/>
                <a:sym typeface="+mn-ea"/>
              </a:rPr>
            </a:fld>
            <a:endParaRPr lang="en-US" sz="2300"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pic>
        <p:nvPicPr>
          <p:cNvPr id="5" name="图片 4" descr="a0064000ef1f61f7c8dd72d576037f23"/>
          <p:cNvPicPr>
            <a:picLocks noChangeAspect="1"/>
          </p:cNvPicPr>
          <p:nvPr/>
        </p:nvPicPr>
        <p:blipFill>
          <a:blip r:embed="rId3"/>
          <a:srcRect l="521" t="870" r="550"/>
          <a:stretch>
            <a:fillRect/>
          </a:stretch>
        </p:blipFill>
        <p:spPr>
          <a:xfrm>
            <a:off x="328295" y="1151255"/>
            <a:ext cx="4457700" cy="5570220"/>
          </a:xfrm>
          <a:prstGeom prst="rect">
            <a:avLst/>
          </a:prstGeom>
        </p:spPr>
      </p:pic>
      <p:sp>
        <p:nvSpPr>
          <p:cNvPr id="10" name="文本框 9"/>
          <p:cNvSpPr txBox="1"/>
          <p:nvPr/>
        </p:nvSpPr>
        <p:spPr>
          <a:xfrm>
            <a:off x="9525" y="-2110105"/>
            <a:ext cx="6096000" cy="11078845"/>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71400" noProof="0" dirty="0">
                <a:ln>
                  <a:noFill/>
                </a:ln>
                <a:solidFill>
                  <a:srgbClr val="1A4089">
                    <a:alpha val="93000"/>
                  </a:srgbClr>
                </a:solidFill>
                <a:effectLst/>
                <a:uLnTx/>
                <a:uFillTx/>
                <a:latin typeface="Montserrat-Bold"/>
                <a:ea typeface="阿里巴巴普惠体 B" panose="00020600040101010101" charset="-122"/>
                <a:sym typeface="+mn-ea"/>
              </a:rPr>
              <a:t>3</a:t>
            </a:r>
            <a:endParaRPr lang="en-US" altLang="zh-CN" sz="71400" noProof="0" dirty="0">
              <a:ln>
                <a:noFill/>
              </a:ln>
              <a:solidFill>
                <a:srgbClr val="1A4089">
                  <a:alpha val="93000"/>
                </a:srgbClr>
              </a:solidFill>
              <a:effectLst/>
              <a:uLnTx/>
              <a:uFillTx/>
              <a:latin typeface="Montserrat-Bold"/>
              <a:ea typeface="阿里巴巴普惠体 B" panose="00020600040101010101" charset="-122"/>
              <a:sym typeface="+mn-ea"/>
            </a:endParaRPr>
          </a:p>
        </p:txBody>
      </p:sp>
      <p:sp>
        <p:nvSpPr>
          <p:cNvPr id="11" name="文本框 10"/>
          <p:cNvSpPr txBox="1"/>
          <p:nvPr/>
        </p:nvSpPr>
        <p:spPr>
          <a:xfrm>
            <a:off x="6543040" y="4542155"/>
            <a:ext cx="5067300" cy="518160"/>
          </a:xfrm>
          <a:prstGeom prst="rect">
            <a:avLst/>
          </a:prstGeom>
          <a:noFill/>
          <a:effectLst/>
        </p:spPr>
        <p:txBody>
          <a:bodyPr wrap="square" lIns="211226" tIns="105613" rIns="211226" bIns="105613"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cs typeface="+mn-cs"/>
              </a:rPr>
              <a:t>Data Feature Selection</a:t>
            </a:r>
            <a:endParaRPr kumimoji="0" lang="en-US" altLang="zh-CN" sz="2000" b="0" i="0" u="none" strike="noStrike" kern="1200" cap="none" spc="0" normalizeH="0" baseline="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z="2300" smtClean="0">
                <a:latin typeface="阿里巴巴普惠体" panose="00020600040101010101" charset="-122"/>
                <a:ea typeface="阿里巴巴普惠体" panose="00020600040101010101" charset="-122"/>
                <a:sym typeface="+mn-ea"/>
              </a:rPr>
            </a:fld>
            <a:endParaRPr lang="en-US" sz="2300"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rPr>
              <a:t>词袋模型</a:t>
            </a:r>
            <a:endPar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 name="组合 1"/>
          <p:cNvGrpSpPr/>
          <p:nvPr/>
        </p:nvGrpSpPr>
        <p:grpSpPr>
          <a:xfrm>
            <a:off x="2945924" y="331970"/>
            <a:ext cx="1021715" cy="277712"/>
            <a:chOff x="2107883" y="333875"/>
            <a:chExt cx="1021715" cy="277712"/>
          </a:xfrm>
        </p:grpSpPr>
        <p:sp>
          <p:nvSpPr>
            <p:cNvPr id="6"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 name="文本框 7"/>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Word2vec</a:t>
              </a:r>
              <a:endParaRPr kumimoji="0" lang="en-US" altLang="zh-CN"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0" name="组合 9"/>
          <p:cNvGrpSpPr/>
          <p:nvPr/>
        </p:nvGrpSpPr>
        <p:grpSpPr>
          <a:xfrm>
            <a:off x="1002348" y="331970"/>
            <a:ext cx="917575" cy="277712"/>
            <a:chOff x="6097588" y="333875"/>
            <a:chExt cx="917575" cy="277712"/>
          </a:xfrm>
        </p:grpSpPr>
        <p:sp>
          <p:nvSpPr>
            <p:cNvPr id="11"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2" name="文本框 11"/>
            <p:cNvSpPr txBox="1"/>
            <p:nvPr/>
          </p:nvSpPr>
          <p:spPr>
            <a:xfrm>
              <a:off x="6145212" y="333875"/>
              <a:ext cx="822326"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词袋模型</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13" name="组合 12"/>
          <p:cNvGrpSpPr/>
          <p:nvPr/>
        </p:nvGrpSpPr>
        <p:grpSpPr>
          <a:xfrm>
            <a:off x="2028349" y="331970"/>
            <a:ext cx="917575" cy="277712"/>
            <a:chOff x="2154238" y="333875"/>
            <a:chExt cx="917575" cy="277712"/>
          </a:xfrm>
        </p:grpSpPr>
        <p:sp>
          <p:nvSpPr>
            <p:cNvPr id="14"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5" name="文本框 14"/>
            <p:cNvSpPr txBox="1"/>
            <p:nvPr/>
          </p:nvSpPr>
          <p:spPr>
            <a:xfrm>
              <a:off x="2216150" y="333875"/>
              <a:ext cx="793750"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TF-IDF</a:t>
              </a:r>
              <a:endParaRPr kumimoji="0" lang="en-US" altLang="zh-CN"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sp>
        <p:nvSpPr>
          <p:cNvPr id="22" name="文本框 21"/>
          <p:cNvSpPr txBox="1"/>
          <p:nvPr/>
        </p:nvSpPr>
        <p:spPr>
          <a:xfrm>
            <a:off x="724535" y="1618615"/>
            <a:ext cx="10842625" cy="1476375"/>
          </a:xfrm>
          <a:prstGeom prst="rect">
            <a:avLst/>
          </a:prstGeom>
          <a:noFill/>
        </p:spPr>
        <p:txBody>
          <a:bodyPr wrap="square" rtlCol="0" anchor="t">
            <a:spAutoFit/>
          </a:bodyPr>
          <a:p>
            <a:pPr indent="0" fontAlgn="auto">
              <a:lnSpc>
                <a:spcPct val="125000"/>
              </a:lnSpc>
            </a:pPr>
            <a:r>
              <a:rPr lang="zh-CN" altLang="en-US">
                <a:latin typeface="A R" panose="00020600040101010101" charset="-122"/>
                <a:ea typeface="A R" panose="00020600040101010101" charset="-122"/>
                <a:cs typeface="A R" panose="00020600040101010101" charset="-122"/>
              </a:rPr>
              <a:t>词袋模型（Bag-of-Words model）是一种在自然语言处理（NLP）和信息检索（IR）领域广泛使用的文本表示方法。词袋模型的核心思想是将一个文本看作一个“袋子”，袋子里面装满了该文本中出现的所有单词。每个单词被视为独立的实体，其在文本中的上下文关系和排列顺序被忽略。文本由此转化为一个统计性的特征向量，重点关注词汇的出现</a:t>
            </a:r>
            <a:r>
              <a:rPr lang="zh-CN" altLang="en-US">
                <a:latin typeface="阿里巴巴普惠体" panose="00020600040101010101" charset="-122"/>
                <a:ea typeface="阿里巴巴普惠体" panose="00020600040101010101" charset="-122"/>
                <a:cs typeface="A R" panose="00020600040101010101" charset="-122"/>
              </a:rPr>
              <a:t>频率</a:t>
            </a:r>
            <a:r>
              <a:rPr lang="zh-CN" altLang="en-US">
                <a:latin typeface="A R" panose="00020600040101010101" charset="-122"/>
                <a:ea typeface="A R" panose="00020600040101010101" charset="-122"/>
                <a:cs typeface="A R" panose="00020600040101010101" charset="-122"/>
              </a:rPr>
              <a:t>。</a:t>
            </a:r>
            <a:endParaRPr lang="zh-CN" altLang="en-US">
              <a:latin typeface="A R" panose="00020600040101010101" charset="-122"/>
              <a:ea typeface="A R" panose="00020600040101010101" charset="-122"/>
              <a:cs typeface="A R" panose="00020600040101010101" charset="-122"/>
            </a:endParaRPr>
          </a:p>
        </p:txBody>
      </p:sp>
      <p:pic>
        <p:nvPicPr>
          <p:cNvPr id="23" name="图片 22"/>
          <p:cNvPicPr>
            <a:picLocks noChangeAspect="1"/>
          </p:cNvPicPr>
          <p:nvPr/>
        </p:nvPicPr>
        <p:blipFill>
          <a:blip r:embed="rId3"/>
          <a:stretch>
            <a:fillRect/>
          </a:stretch>
        </p:blipFill>
        <p:spPr>
          <a:xfrm>
            <a:off x="888365" y="3188335"/>
            <a:ext cx="4017010" cy="3129915"/>
          </a:xfrm>
          <a:prstGeom prst="rect">
            <a:avLst/>
          </a:prstGeom>
        </p:spPr>
      </p:pic>
      <p:cxnSp>
        <p:nvCxnSpPr>
          <p:cNvPr id="28" name="直接连接符 27"/>
          <p:cNvCxnSpPr/>
          <p:nvPr>
            <p:custDataLst>
              <p:tags r:id="rId4"/>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9" name="椭圆 28"/>
          <p:cNvSpPr/>
          <p:nvPr>
            <p:custDataLst>
              <p:tags r:id="rId5"/>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32" name="椭圆 31"/>
          <p:cNvSpPr/>
          <p:nvPr>
            <p:custDataLst>
              <p:tags r:id="rId6"/>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33" name="椭圆 32"/>
          <p:cNvSpPr/>
          <p:nvPr>
            <p:custDataLst>
              <p:tags r:id="rId7"/>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pic>
        <p:nvPicPr>
          <p:cNvPr id="3" name="图片 2"/>
          <p:cNvPicPr>
            <a:picLocks noChangeAspect="1"/>
          </p:cNvPicPr>
          <p:nvPr/>
        </p:nvPicPr>
        <p:blipFill>
          <a:blip r:embed="rId8"/>
          <a:stretch>
            <a:fillRect/>
          </a:stretch>
        </p:blipFill>
        <p:spPr>
          <a:xfrm>
            <a:off x="7368540" y="3343910"/>
            <a:ext cx="3545840" cy="28829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7" name="Text Box 10"/>
          <p:cNvSpPr txBox="1">
            <a:spLocks noChangeArrowheads="1"/>
          </p:cNvSpPr>
          <p:nvPr>
            <p:custDataLst>
              <p:tags r:id="rId2"/>
            </p:custDataLst>
          </p:nvPr>
        </p:nvSpPr>
        <p:spPr bwMode="auto">
          <a:xfrm>
            <a:off x="636905" y="1618615"/>
            <a:ext cx="4799965" cy="4824095"/>
          </a:xfrm>
          <a:prstGeom prst="rect">
            <a:avLst/>
          </a:prstGeom>
          <a:noFill/>
          <a:ln w="9525">
            <a:noFill/>
            <a:miter lim="800000"/>
          </a:ln>
        </p:spPr>
        <p:txBody>
          <a:bodyPr wrap="square" lIns="0" tIns="22860" rIns="45720" bIns="2286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25000"/>
              </a:lnSpc>
              <a:buNone/>
            </a:pPr>
            <a:r>
              <a:rPr lang="zh-CN" altLang="en-US" kern="0" dirty="0">
                <a:ln>
                  <a:noFill/>
                  <a:prstDash val="sysDot"/>
                </a:ln>
                <a:solidFill>
                  <a:schemeClr val="tx1">
                    <a:lumMod val="85000"/>
                    <a:lumOff val="15000"/>
                  </a:schemeClr>
                </a:solidFill>
                <a:latin typeface="A R" panose="00020600040101010101" charset="-122"/>
                <a:ea typeface="A R" panose="00020600040101010101" charset="-122"/>
                <a:cs typeface="A R" panose="00020600040101010101" charset="-122"/>
                <a:sym typeface="+mn-ea"/>
              </a:rPr>
              <a:t>TF-IDF算法，全称为“词频-逆文档频率”</a:t>
            </a:r>
            <a:endParaRPr lang="zh-CN" altLang="en-US" kern="0" dirty="0">
              <a:ln>
                <a:noFill/>
                <a:prstDash val="sysDot"/>
              </a:ln>
              <a:solidFill>
                <a:schemeClr val="tx1">
                  <a:lumMod val="85000"/>
                  <a:lumOff val="15000"/>
                </a:schemeClr>
              </a:solidFill>
              <a:latin typeface="A R" panose="00020600040101010101" charset="-122"/>
              <a:ea typeface="A R" panose="00020600040101010101" charset="-122"/>
              <a:cs typeface="A R" panose="00020600040101010101" charset="-122"/>
              <a:sym typeface="+mn-ea"/>
            </a:endParaRPr>
          </a:p>
          <a:p>
            <a:pPr indent="0" fontAlgn="auto">
              <a:lnSpc>
                <a:spcPct val="125000"/>
              </a:lnSpc>
              <a:buNone/>
            </a:pPr>
            <a:r>
              <a:rPr lang="zh-CN" altLang="en-US" kern="0" dirty="0">
                <a:ln>
                  <a:noFill/>
                  <a:prstDash val="sysDot"/>
                </a:ln>
                <a:solidFill>
                  <a:schemeClr val="tx1">
                    <a:lumMod val="85000"/>
                    <a:lumOff val="15000"/>
                  </a:schemeClr>
                </a:solidFill>
                <a:latin typeface="A R" panose="00020600040101010101" charset="-122"/>
                <a:ea typeface="A R" panose="00020600040101010101" charset="-122"/>
                <a:cs typeface="A R" panose="00020600040101010101" charset="-122"/>
                <a:sym typeface="+mn-ea"/>
              </a:rPr>
              <a:t>（Term Frequency-Inverse Document Frequency）它用于评估一个词语对于一个文件集或一个语料库中的其中一份文件的重要性。</a:t>
            </a:r>
            <a:endParaRPr lang="zh-CN" altLang="en-US" kern="0" dirty="0">
              <a:ln>
                <a:noFill/>
                <a:prstDash val="sysDot"/>
              </a:ln>
              <a:solidFill>
                <a:schemeClr val="tx1">
                  <a:lumMod val="85000"/>
                  <a:lumOff val="15000"/>
                </a:schemeClr>
              </a:solidFill>
              <a:latin typeface="A R" panose="00020600040101010101" charset="-122"/>
              <a:ea typeface="A R" panose="00020600040101010101" charset="-122"/>
              <a:cs typeface="A R" panose="00020600040101010101" charset="-122"/>
              <a:sym typeface="+mn-ea"/>
            </a:endParaRPr>
          </a:p>
          <a:p>
            <a:pPr indent="0" fontAlgn="auto">
              <a:lnSpc>
                <a:spcPct val="125000"/>
              </a:lnSpc>
              <a:buNone/>
            </a:pPr>
            <a:endParaRPr lang="zh-CN" altLang="en-US" kern="0" dirty="0">
              <a:ln>
                <a:noFill/>
                <a:prstDash val="sysDot"/>
              </a:ln>
              <a:solidFill>
                <a:schemeClr val="tx1">
                  <a:lumMod val="85000"/>
                  <a:lumOff val="15000"/>
                </a:schemeClr>
              </a:solidFill>
              <a:latin typeface="A R" panose="00020600040101010101" charset="-122"/>
              <a:ea typeface="A R" panose="00020600040101010101" charset="-122"/>
              <a:cs typeface="A R" panose="00020600040101010101" charset="-122"/>
              <a:sym typeface="+mn-ea"/>
            </a:endParaRPr>
          </a:p>
          <a:p>
            <a:pPr indent="0" fontAlgn="auto">
              <a:lnSpc>
                <a:spcPct val="125000"/>
              </a:lnSpc>
              <a:buNone/>
            </a:pPr>
            <a:r>
              <a:rPr lang="zh-CN" altLang="en-US" kern="0" dirty="0">
                <a:ln>
                  <a:noFill/>
                  <a:prstDash val="sysDot"/>
                </a:ln>
                <a:solidFill>
                  <a:schemeClr val="tx1">
                    <a:lumMod val="85000"/>
                    <a:lumOff val="15000"/>
                  </a:schemeClr>
                </a:solidFill>
                <a:latin typeface="A R" panose="00020600040101010101" charset="-122"/>
                <a:ea typeface="A R" panose="00020600040101010101" charset="-122"/>
                <a:cs typeface="A R" panose="00020600040101010101" charset="-122"/>
                <a:sym typeface="+mn-ea"/>
              </a:rPr>
              <a:t>如果某个词在一篇文章中出现频率（TF）高，并且在其他文章中出现频率（IDF）低，那么这个词对于文章的重要性就高。</a:t>
            </a:r>
            <a:endParaRPr lang="zh-CN" altLang="en-US" kern="0" dirty="0">
              <a:ln>
                <a:noFill/>
                <a:prstDash val="sysDot"/>
              </a:ln>
              <a:solidFill>
                <a:schemeClr val="tx1">
                  <a:lumMod val="85000"/>
                  <a:lumOff val="15000"/>
                </a:schemeClr>
              </a:solidFill>
              <a:latin typeface="A R" panose="00020600040101010101" charset="-122"/>
              <a:ea typeface="A R" panose="00020600040101010101" charset="-122"/>
              <a:cs typeface="A R" panose="00020600040101010101" charset="-122"/>
              <a:sym typeface="+mn-ea"/>
            </a:endParaRPr>
          </a:p>
          <a:p>
            <a:pPr indent="0" fontAlgn="auto">
              <a:lnSpc>
                <a:spcPct val="125000"/>
              </a:lnSpc>
              <a:buNone/>
            </a:pPr>
            <a:endParaRPr lang="zh-CN" altLang="en-US" kern="0" dirty="0">
              <a:ln>
                <a:noFill/>
                <a:prstDash val="sysDot"/>
              </a:ln>
              <a:solidFill>
                <a:schemeClr val="tx1">
                  <a:lumMod val="85000"/>
                  <a:lumOff val="15000"/>
                </a:schemeClr>
              </a:solidFill>
              <a:latin typeface="A R" panose="00020600040101010101" charset="-122"/>
              <a:ea typeface="A R" panose="00020600040101010101" charset="-122"/>
              <a:cs typeface="A R" panose="00020600040101010101" charset="-122"/>
              <a:sym typeface="+mn-ea"/>
            </a:endParaRPr>
          </a:p>
          <a:p>
            <a:pPr indent="0" fontAlgn="auto">
              <a:lnSpc>
                <a:spcPct val="125000"/>
              </a:lnSpc>
              <a:buNone/>
            </a:pPr>
            <a:r>
              <a:rPr lang="zh-CN" altLang="en-US" kern="0" dirty="0">
                <a:ln>
                  <a:noFill/>
                  <a:prstDash val="sysDot"/>
                </a:ln>
                <a:solidFill>
                  <a:schemeClr val="tx1">
                    <a:lumMod val="85000"/>
                    <a:lumOff val="15000"/>
                  </a:schemeClr>
                </a:solidFill>
                <a:latin typeface="A R" panose="00020600040101010101" charset="-122"/>
                <a:ea typeface="A R" panose="00020600040101010101" charset="-122"/>
                <a:cs typeface="A R" panose="00020600040101010101" charset="-122"/>
                <a:sym typeface="+mn-ea"/>
              </a:rPr>
              <a:t>总而言之，一个词的TF-IDF值</a:t>
            </a:r>
            <a:r>
              <a:rPr lang="zh-CN" altLang="en-US" kern="0" dirty="0">
                <a:ln>
                  <a:noFill/>
                  <a:prstDash val="sysDot"/>
                </a:ln>
                <a:solidFill>
                  <a:schemeClr val="tx1">
                    <a:lumMod val="85000"/>
                    <a:lumOff val="15000"/>
                  </a:schemeClr>
                </a:solidFill>
                <a:latin typeface="阿里巴巴普惠体" panose="00020600040101010101" charset="-122"/>
                <a:ea typeface="阿里巴巴普惠体" panose="00020600040101010101" charset="-122"/>
                <a:cs typeface="A R" panose="00020600040101010101" charset="-122"/>
                <a:sym typeface="+mn-ea"/>
              </a:rPr>
              <a:t>越大</a:t>
            </a:r>
            <a:r>
              <a:rPr lang="zh-CN" altLang="en-US" kern="0" dirty="0">
                <a:ln>
                  <a:noFill/>
                  <a:prstDash val="sysDot"/>
                </a:ln>
                <a:solidFill>
                  <a:schemeClr val="tx1">
                    <a:lumMod val="85000"/>
                    <a:lumOff val="15000"/>
                  </a:schemeClr>
                </a:solidFill>
                <a:latin typeface="A R" panose="00020600040101010101" charset="-122"/>
                <a:ea typeface="A R" panose="00020600040101010101" charset="-122"/>
                <a:cs typeface="A R" panose="00020600040101010101" charset="-122"/>
                <a:sym typeface="+mn-ea"/>
              </a:rPr>
              <a:t>，它在文档中的</a:t>
            </a:r>
            <a:r>
              <a:rPr lang="zh-CN" altLang="en-US" kern="0" dirty="0">
                <a:ln>
                  <a:noFill/>
                  <a:prstDash val="sysDot"/>
                </a:ln>
                <a:solidFill>
                  <a:schemeClr val="tx1">
                    <a:lumMod val="85000"/>
                    <a:lumOff val="15000"/>
                  </a:schemeClr>
                </a:solidFill>
                <a:latin typeface="阿里巴巴普惠体" panose="00020600040101010101" charset="-122"/>
                <a:ea typeface="阿里巴巴普惠体" panose="00020600040101010101" charset="-122"/>
                <a:cs typeface="A R" panose="00020600040101010101" charset="-122"/>
                <a:sym typeface="+mn-ea"/>
              </a:rPr>
              <a:t>重要性就越高</a:t>
            </a:r>
            <a:r>
              <a:rPr lang="zh-CN" altLang="en-US" kern="0" dirty="0">
                <a:ln>
                  <a:noFill/>
                  <a:prstDash val="sysDot"/>
                </a:ln>
                <a:solidFill>
                  <a:schemeClr val="tx1">
                    <a:lumMod val="85000"/>
                    <a:lumOff val="15000"/>
                  </a:schemeClr>
                </a:solidFill>
                <a:latin typeface="A R" panose="00020600040101010101" charset="-122"/>
                <a:ea typeface="A R" panose="00020600040101010101" charset="-122"/>
                <a:cs typeface="A R" panose="00020600040101010101" charset="-122"/>
                <a:sym typeface="+mn-ea"/>
              </a:rPr>
              <a:t>。</a:t>
            </a:r>
            <a:endParaRPr lang="zh-CN" altLang="en-US" kern="0" dirty="0">
              <a:ln>
                <a:noFill/>
                <a:prstDash val="sysDot"/>
              </a:ln>
              <a:solidFill>
                <a:schemeClr val="tx1">
                  <a:lumMod val="85000"/>
                  <a:lumOff val="15000"/>
                </a:schemeClr>
              </a:solidFill>
              <a:latin typeface="A R" panose="00020600040101010101" charset="-122"/>
              <a:ea typeface="A R" panose="00020600040101010101" charset="-122"/>
              <a:cs typeface="A R" panose="00020600040101010101" charset="-122"/>
              <a:sym typeface="+mn-ea"/>
            </a:endParaRPr>
          </a:p>
        </p:txBody>
      </p:sp>
      <p:cxnSp>
        <p:nvCxnSpPr>
          <p:cNvPr id="64" name="Straight Connector 11"/>
          <p:cNvCxnSpPr/>
          <p:nvPr>
            <p:custDataLst>
              <p:tags r:id="rId3"/>
            </p:custDataLst>
          </p:nvPr>
        </p:nvCxnSpPr>
        <p:spPr>
          <a:xfrm>
            <a:off x="7156619" y="1370490"/>
            <a:ext cx="0" cy="424987"/>
          </a:xfrm>
          <a:prstGeom prst="line">
            <a:avLst/>
          </a:prstGeom>
          <a:ln w="127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sp>
        <p:nvSpPr>
          <p:cNvPr id="7" name="文本框 8"/>
          <p:cNvSpPr txBox="1"/>
          <p:nvPr>
            <p:custDataLst>
              <p:tags r:id="rId4"/>
            </p:custDataLst>
          </p:nvPr>
        </p:nvSpPr>
        <p:spPr>
          <a:xfrm>
            <a:off x="7369810" y="1314450"/>
            <a:ext cx="3694430" cy="506730"/>
          </a:xfrm>
          <a:prstGeom prst="rect">
            <a:avLst/>
          </a:prstGeom>
          <a:noFill/>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5000"/>
              </a:lnSpc>
              <a:buClrTx/>
              <a:buSzTx/>
              <a:buFontTx/>
            </a:pPr>
            <a:r>
              <a:rPr lang="zh-CN" altLang="en-US" sz="1400" kern="0" spc="0" dirty="0">
                <a:ln>
                  <a:noFill/>
                  <a:prstDash val="sysDot"/>
                </a:ln>
                <a:solidFill>
                  <a:schemeClr val="tx1">
                    <a:lumMod val="85000"/>
                    <a:lumOff val="15000"/>
                  </a:schemeClr>
                </a:solidFill>
                <a:latin typeface="A R" panose="00020600040101010101" charset="-122"/>
                <a:ea typeface="A R" panose="00020600040101010101" charset="-122"/>
                <a:cs typeface="A R" panose="00020600040101010101" charset="-122"/>
                <a:sym typeface="+mn-ea"/>
              </a:rPr>
              <a:t>TF 表示词条（关键字）在文本中出现的频率。</a:t>
            </a:r>
            <a:endParaRPr lang="zh-CN" altLang="en-US" sz="1400" kern="0" spc="0" dirty="0">
              <a:ln>
                <a:noFill/>
                <a:prstDash val="sysDot"/>
              </a:ln>
              <a:solidFill>
                <a:schemeClr val="tx1">
                  <a:lumMod val="85000"/>
                  <a:lumOff val="15000"/>
                </a:schemeClr>
              </a:solidFill>
              <a:latin typeface="A R" panose="00020600040101010101" charset="-122"/>
              <a:ea typeface="A R" panose="00020600040101010101" charset="-122"/>
              <a:cs typeface="A R" panose="00020600040101010101" charset="-122"/>
              <a:sym typeface="+mn-ea"/>
            </a:endParaRPr>
          </a:p>
        </p:txBody>
      </p:sp>
      <p:cxnSp>
        <p:nvCxnSpPr>
          <p:cNvPr id="66" name="Straight Connector 19"/>
          <p:cNvCxnSpPr/>
          <p:nvPr>
            <p:custDataLst>
              <p:tags r:id="rId5"/>
            </p:custDataLst>
          </p:nvPr>
        </p:nvCxnSpPr>
        <p:spPr>
          <a:xfrm>
            <a:off x="7137570" y="4618659"/>
            <a:ext cx="0" cy="424987"/>
          </a:xfrm>
          <a:prstGeom prst="line">
            <a:avLst/>
          </a:prstGeom>
          <a:ln w="127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sp>
        <p:nvSpPr>
          <p:cNvPr id="8" name="文本框 8"/>
          <p:cNvSpPr txBox="1"/>
          <p:nvPr>
            <p:custDataLst>
              <p:tags r:id="rId6"/>
            </p:custDataLst>
          </p:nvPr>
        </p:nvSpPr>
        <p:spPr>
          <a:xfrm>
            <a:off x="7369810" y="4295140"/>
            <a:ext cx="3694430" cy="1280160"/>
          </a:xfrm>
          <a:prstGeom prst="rect">
            <a:avLst/>
          </a:prstGeom>
          <a:noFill/>
        </p:spPr>
        <p:txBody>
          <a:bodyPr wrap="square"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25000"/>
              </a:lnSpc>
            </a:pPr>
            <a:r>
              <a:rPr lang="zh-CN" altLang="en-US" sz="1400" kern="0" dirty="0">
                <a:ln>
                  <a:noFill/>
                  <a:prstDash val="sysDot"/>
                </a:ln>
                <a:solidFill>
                  <a:schemeClr val="tx1">
                    <a:lumMod val="85000"/>
                    <a:lumOff val="15000"/>
                  </a:schemeClr>
                </a:solidFill>
                <a:latin typeface="A R" panose="00020600040101010101" charset="-122"/>
                <a:ea typeface="A R" panose="00020600040101010101" charset="-122"/>
                <a:cs typeface="A R" panose="00020600040101010101" charset="-122"/>
                <a:sym typeface="+mn-ea"/>
              </a:rPr>
              <a:t>某一特定词语的IDF，可以由总文件数目除以包含该词语的文件数目，再将得到的商取对数得到。如果包含词条的文档越少, IDF越大，则说明词条具有很好的类别区分能力。</a:t>
            </a:r>
            <a:endParaRPr lang="zh-CN" altLang="en-US" sz="1400" kern="0" dirty="0">
              <a:ln>
                <a:noFill/>
                <a:prstDash val="sysDot"/>
              </a:ln>
              <a:solidFill>
                <a:schemeClr val="tx1">
                  <a:lumMod val="85000"/>
                  <a:lumOff val="15000"/>
                </a:schemeClr>
              </a:solidFill>
              <a:latin typeface="A R" panose="00020600040101010101" charset="-122"/>
              <a:ea typeface="A R" panose="00020600040101010101" charset="-122"/>
              <a:cs typeface="A R" panose="00020600040101010101" charset="-122"/>
              <a:sym typeface="+mn-ea"/>
            </a:endParaRPr>
          </a:p>
        </p:txBody>
      </p:sp>
      <p:cxnSp>
        <p:nvCxnSpPr>
          <p:cNvPr id="65" name="Straight Connector 15"/>
          <p:cNvCxnSpPr/>
          <p:nvPr>
            <p:custDataLst>
              <p:tags r:id="rId7"/>
            </p:custDataLst>
          </p:nvPr>
        </p:nvCxnSpPr>
        <p:spPr>
          <a:xfrm>
            <a:off x="7137569" y="2752639"/>
            <a:ext cx="0" cy="424987"/>
          </a:xfrm>
          <a:prstGeom prst="line">
            <a:avLst/>
          </a:prstGeom>
          <a:ln w="127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sp>
        <p:nvSpPr>
          <p:cNvPr id="11" name="文本框 8"/>
          <p:cNvSpPr txBox="1"/>
          <p:nvPr>
            <p:custDataLst>
              <p:tags r:id="rId8"/>
            </p:custDataLst>
          </p:nvPr>
        </p:nvSpPr>
        <p:spPr>
          <a:xfrm>
            <a:off x="7369810" y="2531110"/>
            <a:ext cx="3322955" cy="868680"/>
          </a:xfrm>
          <a:prstGeom prst="rect">
            <a:avLst/>
          </a:prstGeom>
          <a:noFill/>
        </p:spPr>
        <p:txBody>
          <a:bodyPr wrap="square"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5000"/>
              </a:lnSpc>
              <a:buClrTx/>
              <a:buSzTx/>
              <a:buFontTx/>
            </a:pPr>
            <a:r>
              <a:rPr lang="zh-CN" altLang="en-US" sz="1400" kern="0" dirty="0">
                <a:ln>
                  <a:noFill/>
                  <a:prstDash val="sysDot"/>
                </a:ln>
                <a:solidFill>
                  <a:schemeClr val="tx1">
                    <a:lumMod val="85000"/>
                    <a:lumOff val="15000"/>
                  </a:schemeClr>
                </a:solidFill>
                <a:latin typeface="A R" panose="00020600040101010101" charset="-122"/>
                <a:ea typeface="A R" panose="00020600040101010101" charset="-122"/>
                <a:cs typeface="A R" panose="00020600040101010101" charset="-122"/>
                <a:sym typeface="+mn-ea"/>
              </a:rPr>
              <a:t>IDF 表示词条的普遍重要性。如果包含词条的文档越少，IDF 越大，则说明词条具有很好的类别区分能力。</a:t>
            </a:r>
            <a:endParaRPr lang="zh-CN" altLang="en-US" sz="1400" kern="0" dirty="0">
              <a:ln>
                <a:noFill/>
                <a:prstDash val="sysDot"/>
              </a:ln>
              <a:solidFill>
                <a:schemeClr val="tx1">
                  <a:lumMod val="85000"/>
                  <a:lumOff val="15000"/>
                </a:schemeClr>
              </a:solidFill>
              <a:latin typeface="A R" panose="00020600040101010101" charset="-122"/>
              <a:ea typeface="A R" panose="00020600040101010101" charset="-122"/>
              <a:cs typeface="A R" panose="00020600040101010101" charset="-122"/>
              <a:sym typeface="+mn-ea"/>
            </a:endParaRPr>
          </a:p>
        </p:txBody>
      </p:sp>
      <p:sp>
        <p:nvSpPr>
          <p:cNvPr id="2" name="灯片编号占位符 1"/>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z="2300" smtClean="0">
                <a:latin typeface="阿里巴巴普惠体" panose="00020600040101010101" charset="-122"/>
                <a:ea typeface="阿里巴巴普惠体" panose="00020600040101010101" charset="-122"/>
                <a:sym typeface="+mn-ea"/>
              </a:rPr>
            </a:fld>
            <a:endParaRPr lang="en-US" sz="2300" smtClean="0">
              <a:latin typeface="阿里巴巴普惠体" panose="00020600040101010101" charset="-122"/>
              <a:ea typeface="阿里巴巴普惠体" panose="00020600040101010101" charset="-122"/>
              <a:sym typeface="+mn-ea"/>
            </a:endParaRPr>
          </a:p>
        </p:txBody>
      </p:sp>
      <p:pic>
        <p:nvPicPr>
          <p:cNvPr id="3" name="图片 2" descr="b98e9455-8e7b-4443-88a8-0264a1497dab"/>
          <p:cNvPicPr>
            <a:picLocks noChangeAspect="1"/>
          </p:cNvPicPr>
          <p:nvPr/>
        </p:nvPicPr>
        <p:blipFill>
          <a:blip r:embed="rId9"/>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rPr>
              <a:t>TF-IDF</a:t>
            </a:r>
            <a:endParaRPr kumimoji="0" lang="en-US" altLang="zh-CN"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5" name="组合 4"/>
          <p:cNvGrpSpPr/>
          <p:nvPr/>
        </p:nvGrpSpPr>
        <p:grpSpPr>
          <a:xfrm>
            <a:off x="2945924" y="331970"/>
            <a:ext cx="1021715" cy="277712"/>
            <a:chOff x="2107883" y="333875"/>
            <a:chExt cx="1021715" cy="277712"/>
          </a:xfrm>
        </p:grpSpPr>
        <p:sp>
          <p:nvSpPr>
            <p:cNvPr id="6"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2" name="文本框 11"/>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Word2vec</a:t>
              </a:r>
              <a:endParaRPr kumimoji="0" lang="en-US" altLang="zh-CN"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9" name="组合 18"/>
          <p:cNvGrpSpPr/>
          <p:nvPr/>
        </p:nvGrpSpPr>
        <p:grpSpPr>
          <a:xfrm>
            <a:off x="916305" y="330835"/>
            <a:ext cx="917575" cy="277495"/>
            <a:chOff x="3194" y="523"/>
            <a:chExt cx="1445" cy="437"/>
          </a:xfrm>
        </p:grpSpPr>
        <p:sp>
          <p:nvSpPr>
            <p:cNvPr id="14" name="矩形: 圆角 11"/>
            <p:cNvSpPr/>
            <p:nvPr/>
          </p:nvSpPr>
          <p:spPr>
            <a:xfrm>
              <a:off x="3194" y="525"/>
              <a:ext cx="1445" cy="43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5" name="文本框 14"/>
            <p:cNvSpPr txBox="1"/>
            <p:nvPr/>
          </p:nvSpPr>
          <p:spPr>
            <a:xfrm>
              <a:off x="3292" y="523"/>
              <a:ext cx="1250" cy="434"/>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词袋模型</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6" name="组合 15"/>
          <p:cNvGrpSpPr/>
          <p:nvPr/>
        </p:nvGrpSpPr>
        <p:grpSpPr>
          <a:xfrm>
            <a:off x="1954848" y="330700"/>
            <a:ext cx="917575" cy="277712"/>
            <a:chOff x="6097588" y="333875"/>
            <a:chExt cx="917575" cy="277712"/>
          </a:xfrm>
        </p:grpSpPr>
        <p:sp>
          <p:nvSpPr>
            <p:cNvPr id="13"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8" name="文本框 17"/>
            <p:cNvSpPr txBox="1"/>
            <p:nvPr/>
          </p:nvSpPr>
          <p:spPr>
            <a:xfrm>
              <a:off x="6145212" y="333875"/>
              <a:ext cx="822326"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TF-IDF</a:t>
              </a:r>
              <a:endParaRPr kumimoji="0" lang="en-US" altLang="zh-CN"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sp>
        <p:nvSpPr>
          <p:cNvPr id="25" name="文本框 24"/>
          <p:cNvSpPr txBox="1"/>
          <p:nvPr/>
        </p:nvSpPr>
        <p:spPr>
          <a:xfrm>
            <a:off x="5649595" y="4565650"/>
            <a:ext cx="1506855" cy="583565"/>
          </a:xfrm>
          <a:prstGeom prst="rect">
            <a:avLst/>
          </a:prstGeom>
          <a:noFill/>
        </p:spPr>
        <p:txBody>
          <a:bodyPr wrap="square" rtlCol="0">
            <a:spAutoFit/>
          </a:bodyPr>
          <a:p>
            <a:r>
              <a:rPr lang="en-US" altLang="zh-CN" sz="3200">
                <a:solidFill>
                  <a:srgbClr val="1A4089"/>
                </a:solidFill>
                <a:uFillTx/>
                <a:latin typeface="阿里巴巴普惠体" panose="00020600040101010101" charset="-122"/>
                <a:ea typeface="阿里巴巴普惠体" panose="00020600040101010101" charset="-122"/>
              </a:rPr>
              <a:t>TF-IDF</a:t>
            </a:r>
            <a:endParaRPr lang="en-US" altLang="zh-CN" sz="3200">
              <a:solidFill>
                <a:srgbClr val="1A4089"/>
              </a:solidFill>
              <a:uFillTx/>
              <a:latin typeface="阿里巴巴普惠体" panose="00020600040101010101" charset="-122"/>
              <a:ea typeface="阿里巴巴普惠体" panose="00020600040101010101" charset="-122"/>
            </a:endParaRPr>
          </a:p>
        </p:txBody>
      </p:sp>
      <mc:AlternateContent xmlns:mc="http://schemas.openxmlformats.org/markup-compatibility/2006">
        <mc:Choice xmlns:a14="http://schemas.microsoft.com/office/drawing/2010/main" Requires="a14">
          <p:sp>
            <p:nvSpPr>
              <p:cNvPr id="29" name="文本框 28"/>
              <p:cNvSpPr txBox="1"/>
              <p:nvPr/>
            </p:nvSpPr>
            <p:spPr>
              <a:xfrm>
                <a:off x="5476875" y="1795780"/>
                <a:ext cx="6096000" cy="62103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sz="1700" i="1">
                              <a:latin typeface="Cambria Math" panose="02040503050406030204" charset="0"/>
                              <a:ea typeface="A R" panose="00020600040101010101" charset="-122"/>
                              <a:cs typeface="Cambria Math" panose="02040503050406030204" charset="0"/>
                            </a:rPr>
                          </m:ctrlPr>
                        </m:sSubPr>
                        <m:e>
                          <m:r>
                            <a:rPr lang="en-US" altLang="zh-CN" sz="1700" i="1">
                              <a:latin typeface="Cambria Math" panose="02040503050406030204" charset="0"/>
                              <a:ea typeface="A R" panose="00020600040101010101" charset="-122"/>
                              <a:cs typeface="Cambria Math" panose="02040503050406030204" charset="0"/>
                            </a:rPr>
                            <m:t>𝑇𝐹</m:t>
                          </m:r>
                        </m:e>
                        <m:sub>
                          <m:r>
                            <a:rPr lang="en-US" altLang="zh-CN" sz="1700" i="1">
                              <a:latin typeface="Cambria Math" panose="02040503050406030204" charset="0"/>
                              <a:ea typeface="A R" panose="00020600040101010101" charset="-122"/>
                              <a:cs typeface="Cambria Math" panose="02040503050406030204" charset="0"/>
                            </a:rPr>
                            <m:t>𝑖</m:t>
                          </m:r>
                          <m:r>
                            <a:rPr lang="en-US" altLang="zh-CN" sz="1700" i="1">
                              <a:latin typeface="Cambria Math" panose="02040503050406030204" charset="0"/>
                              <a:ea typeface="MS Mincho" charset="0"/>
                              <a:cs typeface="Cambria Math" panose="02040503050406030204" charset="0"/>
                            </a:rPr>
                            <m:t>,</m:t>
                          </m:r>
                          <m:r>
                            <a:rPr lang="en-US" altLang="zh-CN" sz="1700" i="1">
                              <a:latin typeface="Cambria Math" panose="02040503050406030204" charset="0"/>
                              <a:ea typeface="A R" panose="00020600040101010101" charset="-122"/>
                              <a:cs typeface="Cambria Math" panose="02040503050406030204" charset="0"/>
                            </a:rPr>
                            <m:t>𝑗</m:t>
                          </m:r>
                        </m:sub>
                      </m:sSub>
                      <m:r>
                        <a:rPr lang="en-US" altLang="zh-CN" sz="1700" i="1">
                          <a:latin typeface="Cambria Math" panose="02040503050406030204" charset="0"/>
                          <a:ea typeface="MS Mincho" charset="0"/>
                          <a:cs typeface="Cambria Math" panose="02040503050406030204" charset="0"/>
                        </a:rPr>
                        <m:t>=</m:t>
                      </m:r>
                      <m:f>
                        <m:fPr>
                          <m:ctrlPr>
                            <a:rPr lang="en-US" altLang="zh-CN" sz="1700" i="1">
                              <a:latin typeface="Cambria Math" panose="02040503050406030204" charset="0"/>
                              <a:ea typeface="A R" panose="00020600040101010101" charset="-122"/>
                              <a:cs typeface="Cambria Math" panose="02040503050406030204" charset="0"/>
                            </a:rPr>
                          </m:ctrlPr>
                        </m:fPr>
                        <m:num>
                          <m:sSub>
                            <m:sSubPr>
                              <m:ctrlPr>
                                <a:rPr lang="en-US" altLang="zh-CN" sz="1700" i="1">
                                  <a:latin typeface="Cambria Math" panose="02040503050406030204" charset="0"/>
                                  <a:ea typeface="A R" panose="00020600040101010101" charset="-122"/>
                                  <a:cs typeface="Cambria Math" panose="02040503050406030204" charset="0"/>
                                </a:rPr>
                              </m:ctrlPr>
                            </m:sSubPr>
                            <m:e>
                              <m:r>
                                <a:rPr lang="en-US" altLang="zh-CN" sz="1700" i="1">
                                  <a:latin typeface="Cambria Math" panose="02040503050406030204" charset="0"/>
                                  <a:ea typeface="A R" panose="00020600040101010101" charset="-122"/>
                                  <a:cs typeface="Cambria Math" panose="02040503050406030204" charset="0"/>
                                </a:rPr>
                                <m:t>𝑛</m:t>
                              </m:r>
                            </m:e>
                            <m:sub>
                              <m:r>
                                <a:rPr lang="en-US" altLang="zh-CN" sz="1700" i="1">
                                  <a:latin typeface="Cambria Math" panose="02040503050406030204" charset="0"/>
                                  <a:ea typeface="A R" panose="00020600040101010101" charset="-122"/>
                                  <a:cs typeface="Cambria Math" panose="02040503050406030204" charset="0"/>
                                </a:rPr>
                                <m:t>𝑖</m:t>
                              </m:r>
                              <m:r>
                                <a:rPr lang="en-US" altLang="zh-CN" sz="1700" i="1">
                                  <a:latin typeface="Cambria Math" panose="02040503050406030204" charset="0"/>
                                  <a:ea typeface="MS Mincho" charset="0"/>
                                  <a:cs typeface="Cambria Math" panose="02040503050406030204" charset="0"/>
                                </a:rPr>
                                <m:t>,</m:t>
                              </m:r>
                              <m:r>
                                <a:rPr lang="en-US" altLang="zh-CN" sz="1700" i="1">
                                  <a:latin typeface="Cambria Math" panose="02040503050406030204" charset="0"/>
                                  <a:ea typeface="A R" panose="00020600040101010101" charset="-122"/>
                                  <a:cs typeface="Cambria Math" panose="02040503050406030204" charset="0"/>
                                </a:rPr>
                                <m:t>𝑗</m:t>
                              </m:r>
                            </m:sub>
                          </m:sSub>
                        </m:num>
                        <m:den>
                          <m:nary>
                            <m:naryPr>
                              <m:chr m:val="∑"/>
                              <m:limLoc m:val="subSup"/>
                              <m:supHide m:val="on"/>
                              <m:ctrlPr>
                                <a:rPr lang="en-US" altLang="zh-CN" sz="1700" i="1">
                                  <a:latin typeface="Cambria Math" panose="02040503050406030204" charset="0"/>
                                  <a:ea typeface="A R" panose="00020600040101010101" charset="-122"/>
                                  <a:cs typeface="Cambria Math" panose="02040503050406030204" charset="0"/>
                                </a:rPr>
                              </m:ctrlPr>
                            </m:naryPr>
                            <m:sub>
                              <m:r>
                                <a:rPr lang="en-US" altLang="zh-CN" sz="1700" i="1">
                                  <a:latin typeface="Cambria Math" panose="02040503050406030204" charset="0"/>
                                  <a:ea typeface="A R" panose="00020600040101010101" charset="-122"/>
                                  <a:cs typeface="Cambria Math" panose="02040503050406030204" charset="0"/>
                                </a:rPr>
                                <m:t>𝑘</m:t>
                              </m:r>
                            </m:sub>
                            <m:sup/>
                            <m:e>
                              <m:sSub>
                                <m:sSubPr>
                                  <m:ctrlPr>
                                    <a:rPr lang="en-US" altLang="zh-CN" sz="1700" i="1">
                                      <a:latin typeface="Cambria Math" panose="02040503050406030204" charset="0"/>
                                      <a:ea typeface="A R" panose="00020600040101010101" charset="-122"/>
                                      <a:cs typeface="Cambria Math" panose="02040503050406030204" charset="0"/>
                                    </a:rPr>
                                  </m:ctrlPr>
                                </m:sSubPr>
                                <m:e>
                                  <m:r>
                                    <a:rPr lang="en-US" altLang="zh-CN" sz="1700" i="1">
                                      <a:latin typeface="Cambria Math" panose="02040503050406030204" charset="0"/>
                                      <a:ea typeface="A R" panose="00020600040101010101" charset="-122"/>
                                      <a:cs typeface="Cambria Math" panose="02040503050406030204" charset="0"/>
                                    </a:rPr>
                                    <m:t>𝑛</m:t>
                                  </m:r>
                                </m:e>
                                <m:sub>
                                  <m:r>
                                    <a:rPr lang="en-US" altLang="zh-CN" sz="1700" i="1">
                                      <a:latin typeface="Cambria Math" panose="02040503050406030204" charset="0"/>
                                      <a:ea typeface="A R" panose="00020600040101010101" charset="-122"/>
                                      <a:cs typeface="Cambria Math" panose="02040503050406030204" charset="0"/>
                                    </a:rPr>
                                    <m:t>𝑗</m:t>
                                  </m:r>
                                  <m:r>
                                    <a:rPr lang="en-US" altLang="zh-CN" sz="1700" i="1">
                                      <a:latin typeface="Cambria Math" panose="02040503050406030204" charset="0"/>
                                      <a:ea typeface="MS Mincho" charset="0"/>
                                      <a:cs typeface="Cambria Math" panose="02040503050406030204" charset="0"/>
                                    </a:rPr>
                                    <m:t>,</m:t>
                                  </m:r>
                                  <m:r>
                                    <a:rPr lang="en-US" altLang="zh-CN" sz="1700" i="1">
                                      <a:latin typeface="Cambria Math" panose="02040503050406030204" charset="0"/>
                                      <a:ea typeface="A R" panose="00020600040101010101" charset="-122"/>
                                      <a:cs typeface="Cambria Math" panose="02040503050406030204" charset="0"/>
                                    </a:rPr>
                                    <m:t>𝑘</m:t>
                                  </m:r>
                                </m:sub>
                              </m:sSub>
                            </m:e>
                          </m:nary>
                        </m:den>
                      </m:f>
                    </m:oMath>
                  </m:oMathPara>
                </a14:m>
                <a:endParaRPr lang="en-US" altLang="zh-CN" sz="1700" i="1">
                  <a:latin typeface="A R" panose="00020600040101010101" charset="-122"/>
                  <a:ea typeface="A R" panose="00020600040101010101" charset="-122"/>
                  <a:cs typeface="A R" panose="00020600040101010101" charset="-122"/>
                </a:endParaRPr>
              </a:p>
            </p:txBody>
          </p:sp>
        </mc:Choice>
        <mc:Fallback>
          <p:sp>
            <p:nvSpPr>
              <p:cNvPr id="29" name="文本框 28"/>
              <p:cNvSpPr txBox="1">
                <a:spLocks noRot="1" noChangeAspect="1" noMove="1" noResize="1" noEditPoints="1" noAdjustHandles="1" noChangeArrowheads="1" noChangeShapeType="1" noTextEdit="1"/>
              </p:cNvSpPr>
              <p:nvPr/>
            </p:nvSpPr>
            <p:spPr>
              <a:xfrm>
                <a:off x="5476875" y="1795780"/>
                <a:ext cx="6096000" cy="621030"/>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p:cNvSpPr txBox="1"/>
              <p:nvPr/>
            </p:nvSpPr>
            <p:spPr>
              <a:xfrm>
                <a:off x="5725795" y="3458210"/>
                <a:ext cx="6096000" cy="685165"/>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zh-CN" altLang="en-US" sz="1700" i="1">
                              <a:latin typeface="Cambria Math" panose="02040503050406030204" charset="0"/>
                              <a:ea typeface="A R" panose="00020600040101010101" charset="-122"/>
                              <a:cs typeface="Cambria Math" panose="02040503050406030204" charset="0"/>
                            </a:rPr>
                          </m:ctrlPr>
                        </m:sSubPr>
                        <m:e>
                          <m:r>
                            <a:rPr lang="en-US" altLang="zh-CN" sz="1700" i="1">
                              <a:latin typeface="Cambria Math" panose="02040503050406030204" charset="0"/>
                              <a:ea typeface="A R" panose="00020600040101010101" charset="-122"/>
                              <a:cs typeface="Cambria Math" panose="02040503050406030204" charset="0"/>
                            </a:rPr>
                            <m:t>𝐼𝐷𝐹</m:t>
                          </m:r>
                        </m:e>
                        <m:sub>
                          <m:r>
                            <a:rPr lang="en-US" altLang="zh-CN" sz="1700" i="1">
                              <a:latin typeface="Cambria Math" panose="02040503050406030204" charset="0"/>
                              <a:ea typeface="A R" panose="00020600040101010101" charset="-122"/>
                              <a:cs typeface="Cambria Math" panose="02040503050406030204" charset="0"/>
                            </a:rPr>
                            <m:t>𝑖</m:t>
                          </m:r>
                        </m:sub>
                      </m:sSub>
                      <m:r>
                        <a:rPr lang="en-US" altLang="zh-CN" sz="1700" i="1">
                          <a:latin typeface="Cambria Math" panose="02040503050406030204" charset="0"/>
                          <a:ea typeface="MS Mincho" charset="0"/>
                          <a:cs typeface="Cambria Math" panose="02040503050406030204" charset="0"/>
                        </a:rPr>
                        <m:t>=</m:t>
                      </m:r>
                      <m:func>
                        <m:funcPr>
                          <m:ctrlPr>
                            <a:rPr lang="en-US" altLang="zh-CN" sz="1700" i="1">
                              <a:latin typeface="Cambria Math" panose="02040503050406030204" charset="0"/>
                              <a:ea typeface="A R" panose="00020600040101010101" charset="-122"/>
                              <a:cs typeface="Cambria Math" panose="02040503050406030204" charset="0"/>
                            </a:rPr>
                          </m:ctrlPr>
                        </m:funcPr>
                        <m:fName>
                          <m:r>
                            <a:rPr lang="en-US" altLang="zh-CN" sz="1700" i="1">
                              <a:latin typeface="Cambria Math" panose="02040503050406030204" charset="0"/>
                              <a:ea typeface="A R" panose="00020600040101010101" charset="-122"/>
                              <a:cs typeface="Cambria Math" panose="02040503050406030204" charset="0"/>
                            </a:rPr>
                            <m:t>𝑙𝑜𝑔</m:t>
                          </m:r>
                        </m:fName>
                        <m:e>
                          <m:f>
                            <m:fPr>
                              <m:ctrlPr>
                                <a:rPr lang="en-US" altLang="zh-CN" sz="1700" i="1">
                                  <a:latin typeface="Cambria Math" panose="02040503050406030204" charset="0"/>
                                  <a:ea typeface="A R" panose="00020600040101010101" charset="-122"/>
                                  <a:cs typeface="Cambria Math" panose="02040503050406030204" charset="0"/>
                                </a:rPr>
                              </m:ctrlPr>
                            </m:fPr>
                            <m:num>
                              <m:d>
                                <m:dPr>
                                  <m:begChr m:val="|"/>
                                  <m:endChr m:val="|"/>
                                  <m:ctrlPr>
                                    <a:rPr lang="en-US" altLang="zh-CN" sz="1700" i="1">
                                      <a:latin typeface="Cambria Math" panose="02040503050406030204" charset="0"/>
                                      <a:ea typeface="A R" panose="00020600040101010101" charset="-122"/>
                                      <a:cs typeface="Cambria Math" panose="02040503050406030204" charset="0"/>
                                    </a:rPr>
                                  </m:ctrlPr>
                                </m:dPr>
                                <m:e>
                                  <m:r>
                                    <a:rPr lang="en-US" altLang="zh-CN" sz="1700" i="1">
                                      <a:latin typeface="Cambria Math" panose="02040503050406030204" charset="0"/>
                                      <a:ea typeface="A R" panose="00020600040101010101" charset="-122"/>
                                      <a:cs typeface="Cambria Math" panose="02040503050406030204" charset="0"/>
                                    </a:rPr>
                                    <m:t>𝐷</m:t>
                                  </m:r>
                                </m:e>
                              </m:d>
                            </m:num>
                            <m:den>
                              <m:r>
                                <a:rPr lang="en-US" altLang="zh-CN" sz="1700" i="1">
                                  <a:latin typeface="Cambria Math" panose="02040503050406030204" charset="0"/>
                                  <a:ea typeface="MS Mincho" charset="0"/>
                                  <a:cs typeface="Cambria Math" panose="02040503050406030204" charset="0"/>
                                </a:rPr>
                                <m:t>1</m:t>
                              </m:r>
                              <m:r>
                                <a:rPr lang="en-US" altLang="zh-CN" sz="1700" i="1">
                                  <a:latin typeface="Cambria Math" panose="02040503050406030204" charset="0"/>
                                  <a:ea typeface="MS Mincho" charset="0"/>
                                  <a:cs typeface="Cambria Math" panose="02040503050406030204" charset="0"/>
                                </a:rPr>
                                <m:t>+</m:t>
                              </m:r>
                              <m:d>
                                <m:dPr>
                                  <m:begChr m:val="|"/>
                                  <m:endChr m:val="|"/>
                                  <m:ctrlPr>
                                    <a:rPr lang="en-US" altLang="zh-CN" sz="1700" i="1">
                                      <a:latin typeface="Cambria Math" panose="02040503050406030204" charset="0"/>
                                      <a:ea typeface="A R" panose="00020600040101010101" charset="-122"/>
                                      <a:cs typeface="Cambria Math" panose="02040503050406030204" charset="0"/>
                                    </a:rPr>
                                  </m:ctrlPr>
                                </m:dPr>
                                <m:e>
                                  <m:r>
                                    <a:rPr lang="en-US" altLang="zh-CN" sz="1700" i="1">
                                      <a:latin typeface="Cambria Math" panose="02040503050406030204" charset="0"/>
                                      <a:ea typeface="A R" panose="00020600040101010101" charset="-122"/>
                                      <a:cs typeface="Cambria Math" panose="02040503050406030204" charset="0"/>
                                    </a:rPr>
                                    <m:t>𝑗</m:t>
                                  </m:r>
                                  <m:r>
                                    <a:rPr lang="en-US" altLang="zh-CN" sz="1700" i="1">
                                      <a:latin typeface="Cambria Math" panose="02040503050406030204" charset="0"/>
                                      <a:ea typeface="MS Mincho" charset="0"/>
                                      <a:cs typeface="Cambria Math" panose="02040503050406030204" charset="0"/>
                                    </a:rPr>
                                    <m:t>:</m:t>
                                  </m:r>
                                  <m:sSub>
                                    <m:sSubPr>
                                      <m:ctrlPr>
                                        <a:rPr lang="en-US" altLang="zh-CN" sz="1700" i="1">
                                          <a:latin typeface="Cambria Math" panose="02040503050406030204" charset="0"/>
                                          <a:ea typeface="A R" panose="00020600040101010101" charset="-122"/>
                                          <a:cs typeface="Cambria Math" panose="02040503050406030204" charset="0"/>
                                        </a:rPr>
                                      </m:ctrlPr>
                                    </m:sSubPr>
                                    <m:e>
                                      <m:r>
                                        <a:rPr lang="en-US" altLang="zh-CN" sz="1700" i="1">
                                          <a:latin typeface="Cambria Math" panose="02040503050406030204" charset="0"/>
                                          <a:ea typeface="A R" panose="00020600040101010101" charset="-122"/>
                                          <a:cs typeface="Cambria Math" panose="02040503050406030204" charset="0"/>
                                        </a:rPr>
                                        <m:t>𝑡</m:t>
                                      </m:r>
                                    </m:e>
                                    <m:sub>
                                      <m:r>
                                        <a:rPr lang="en-US" altLang="zh-CN" sz="1700" i="1">
                                          <a:latin typeface="Cambria Math" panose="02040503050406030204" charset="0"/>
                                          <a:ea typeface="A R" panose="00020600040101010101" charset="-122"/>
                                          <a:cs typeface="Cambria Math" panose="02040503050406030204" charset="0"/>
                                        </a:rPr>
                                        <m:t>𝑖</m:t>
                                      </m:r>
                                    </m:sub>
                                  </m:sSub>
                                  <m:r>
                                    <a:rPr lang="en-US" altLang="zh-CN" sz="1700" i="1">
                                      <a:latin typeface="Cambria Math" panose="02040503050406030204" charset="0"/>
                                      <a:ea typeface="MS Mincho" charset="0"/>
                                      <a:cs typeface="Cambria Math" panose="02040503050406030204" charset="0"/>
                                    </a:rPr>
                                    <m:t>∈</m:t>
                                  </m:r>
                                  <m:sSub>
                                    <m:sSubPr>
                                      <m:ctrlPr>
                                        <a:rPr lang="en-US" altLang="zh-CN" sz="1700" i="1">
                                          <a:latin typeface="Cambria Math" panose="02040503050406030204" charset="0"/>
                                          <a:ea typeface="A R" panose="00020600040101010101" charset="-122"/>
                                          <a:cs typeface="Cambria Math" panose="02040503050406030204" charset="0"/>
                                        </a:rPr>
                                      </m:ctrlPr>
                                    </m:sSubPr>
                                    <m:e>
                                      <m:r>
                                        <a:rPr lang="en-US" altLang="zh-CN" sz="1700" i="1">
                                          <a:latin typeface="Cambria Math" panose="02040503050406030204" charset="0"/>
                                          <a:ea typeface="A R" panose="00020600040101010101" charset="-122"/>
                                          <a:cs typeface="Cambria Math" panose="02040503050406030204" charset="0"/>
                                        </a:rPr>
                                        <m:t>𝑑</m:t>
                                      </m:r>
                                    </m:e>
                                    <m:sub>
                                      <m:r>
                                        <a:rPr lang="en-US" altLang="zh-CN" sz="1700" i="1">
                                          <a:latin typeface="Cambria Math" panose="02040503050406030204" charset="0"/>
                                          <a:ea typeface="A R" panose="00020600040101010101" charset="-122"/>
                                          <a:cs typeface="Cambria Math" panose="02040503050406030204" charset="0"/>
                                        </a:rPr>
                                        <m:t>𝑗</m:t>
                                      </m:r>
                                    </m:sub>
                                  </m:sSub>
                                </m:e>
                              </m:d>
                            </m:den>
                          </m:f>
                        </m:e>
                      </m:func>
                    </m:oMath>
                  </m:oMathPara>
                </a14:m>
                <a:endParaRPr lang="en-US" altLang="zh-CN" sz="1700" i="1">
                  <a:latin typeface="A R" panose="00020600040101010101" charset="-122"/>
                  <a:ea typeface="A R" panose="00020600040101010101" charset="-122"/>
                  <a:cs typeface="A R" panose="00020600040101010101" charset="-122"/>
                </a:endParaRPr>
              </a:p>
            </p:txBody>
          </p:sp>
        </mc:Choice>
        <mc:Fallback>
          <p:sp>
            <p:nvSpPr>
              <p:cNvPr id="30" name="文本框 29"/>
              <p:cNvSpPr txBox="1">
                <a:spLocks noRot="1" noChangeAspect="1" noMove="1" noResize="1" noEditPoints="1" noAdjustHandles="1" noChangeArrowheads="1" noChangeShapeType="1" noTextEdit="1"/>
              </p:cNvSpPr>
              <p:nvPr/>
            </p:nvSpPr>
            <p:spPr>
              <a:xfrm>
                <a:off x="5725795" y="3458210"/>
                <a:ext cx="6096000" cy="685165"/>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p:cNvSpPr txBox="1"/>
              <p:nvPr/>
            </p:nvSpPr>
            <p:spPr>
              <a:xfrm>
                <a:off x="5778500" y="5452110"/>
                <a:ext cx="6096000" cy="352425"/>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sz="1700" i="1">
                          <a:latin typeface="Cambria Math" panose="02040503050406030204" charset="0"/>
                          <a:ea typeface="A R" panose="00020600040101010101" charset="-122"/>
                          <a:cs typeface="Cambria Math" panose="02040503050406030204" charset="0"/>
                        </a:rPr>
                        <m:t>𝑇𝐹</m:t>
                      </m:r>
                      <m:r>
                        <a:rPr lang="en-US" altLang="zh-CN" sz="1700" i="1">
                          <a:latin typeface="Cambria Math" panose="02040503050406030204" charset="0"/>
                          <a:ea typeface="MS Mincho" charset="0"/>
                          <a:cs typeface="Cambria Math" panose="02040503050406030204" charset="0"/>
                        </a:rPr>
                        <m:t>−</m:t>
                      </m:r>
                      <m:r>
                        <a:rPr lang="en-US" altLang="zh-CN" sz="1700" i="1">
                          <a:latin typeface="Cambria Math" panose="02040503050406030204" charset="0"/>
                          <a:ea typeface="A R" panose="00020600040101010101" charset="-122"/>
                          <a:cs typeface="Cambria Math" panose="02040503050406030204" charset="0"/>
                        </a:rPr>
                        <m:t>𝐼𝐷𝐹</m:t>
                      </m:r>
                      <m:r>
                        <a:rPr lang="en-US" altLang="zh-CN" sz="1700" i="1">
                          <a:latin typeface="Cambria Math" panose="02040503050406030204" charset="0"/>
                          <a:ea typeface="MS Mincho" charset="0"/>
                          <a:cs typeface="Cambria Math" panose="02040503050406030204" charset="0"/>
                        </a:rPr>
                        <m:t>=</m:t>
                      </m:r>
                      <m:r>
                        <a:rPr lang="en-US" altLang="zh-CN" sz="1700" i="1">
                          <a:latin typeface="Cambria Math" panose="02040503050406030204" charset="0"/>
                          <a:ea typeface="A R" panose="00020600040101010101" charset="-122"/>
                          <a:cs typeface="Cambria Math" panose="02040503050406030204" charset="0"/>
                        </a:rPr>
                        <m:t>𝑇𝐹</m:t>
                      </m:r>
                      <m:r>
                        <a:rPr lang="en-US" altLang="zh-CN" sz="1700" i="1">
                          <a:latin typeface="Cambria Math" panose="02040503050406030204" charset="0"/>
                          <a:ea typeface="MS Mincho" charset="0"/>
                          <a:cs typeface="Cambria Math" panose="02040503050406030204" charset="0"/>
                        </a:rPr>
                        <m:t> × </m:t>
                      </m:r>
                      <m:r>
                        <a:rPr lang="en-US" altLang="zh-CN" sz="1700" i="1">
                          <a:latin typeface="Cambria Math" panose="02040503050406030204" charset="0"/>
                          <a:ea typeface="A R" panose="00020600040101010101" charset="-122"/>
                          <a:cs typeface="Cambria Math" panose="02040503050406030204" charset="0"/>
                        </a:rPr>
                        <m:t>𝐼𝐷𝐹</m:t>
                      </m:r>
                    </m:oMath>
                  </m:oMathPara>
                </a14:m>
                <a:endParaRPr lang="en-US" altLang="zh-CN" sz="1700" i="1">
                  <a:latin typeface="A R" panose="00020600040101010101" charset="-122"/>
                  <a:ea typeface="A R" panose="00020600040101010101" charset="-122"/>
                  <a:cs typeface="A R" panose="00020600040101010101" charset="-122"/>
                </a:endParaRPr>
              </a:p>
            </p:txBody>
          </p:sp>
        </mc:Choice>
        <mc:Fallback>
          <p:sp>
            <p:nvSpPr>
              <p:cNvPr id="31" name="文本框 30"/>
              <p:cNvSpPr txBox="1">
                <a:spLocks noRot="1" noChangeAspect="1" noMove="1" noResize="1" noEditPoints="1" noAdjustHandles="1" noChangeArrowheads="1" noChangeShapeType="1" noTextEdit="1"/>
              </p:cNvSpPr>
              <p:nvPr/>
            </p:nvSpPr>
            <p:spPr>
              <a:xfrm>
                <a:off x="5778500" y="5452110"/>
                <a:ext cx="6096000" cy="352425"/>
              </a:xfrm>
              <a:prstGeom prst="rect">
                <a:avLst/>
              </a:prstGeom>
              <a:blipFill rotWithShape="1">
                <a:blip r:embed="rId12"/>
                <a:stretch>
                  <a:fillRect/>
                </a:stretch>
              </a:blipFill>
            </p:spPr>
            <p:txBody>
              <a:bodyPr/>
              <a:lstStyle/>
              <a:p>
                <a:r>
                  <a:rPr lang="zh-CN" altLang="en-US">
                    <a:noFill/>
                  </a:rPr>
                  <a:t> </a:t>
                </a:r>
              </a:p>
            </p:txBody>
          </p:sp>
        </mc:Fallback>
      </mc:AlternateContent>
      <p:sp>
        <p:nvSpPr>
          <p:cNvPr id="32" name="文本框 31"/>
          <p:cNvSpPr txBox="1"/>
          <p:nvPr/>
        </p:nvSpPr>
        <p:spPr>
          <a:xfrm>
            <a:off x="5630545" y="2677160"/>
            <a:ext cx="1506855" cy="583565"/>
          </a:xfrm>
          <a:prstGeom prst="rect">
            <a:avLst/>
          </a:prstGeom>
          <a:noFill/>
        </p:spPr>
        <p:txBody>
          <a:bodyPr wrap="square" rtlCol="0">
            <a:spAutoFit/>
          </a:bodyPr>
          <a:p>
            <a:pPr algn="ctr"/>
            <a:r>
              <a:rPr lang="en-US" altLang="zh-CN" sz="3200">
                <a:solidFill>
                  <a:srgbClr val="1A4089"/>
                </a:solidFill>
                <a:uFillTx/>
                <a:latin typeface="阿里巴巴普惠体" panose="00020600040101010101" charset="-122"/>
                <a:ea typeface="阿里巴巴普惠体" panose="00020600040101010101" charset="-122"/>
              </a:rPr>
              <a:t>IDF</a:t>
            </a:r>
            <a:endParaRPr lang="en-US" altLang="zh-CN" sz="3200">
              <a:solidFill>
                <a:srgbClr val="1A4089"/>
              </a:solidFill>
              <a:uFillTx/>
              <a:latin typeface="阿里巴巴普惠体" panose="00020600040101010101" charset="-122"/>
              <a:ea typeface="阿里巴巴普惠体" panose="00020600040101010101" charset="-122"/>
            </a:endParaRPr>
          </a:p>
        </p:txBody>
      </p:sp>
      <p:sp>
        <p:nvSpPr>
          <p:cNvPr id="33" name="文本框 32"/>
          <p:cNvSpPr txBox="1"/>
          <p:nvPr/>
        </p:nvSpPr>
        <p:spPr>
          <a:xfrm>
            <a:off x="5649595" y="1257300"/>
            <a:ext cx="1506855" cy="583565"/>
          </a:xfrm>
          <a:prstGeom prst="rect">
            <a:avLst/>
          </a:prstGeom>
          <a:noFill/>
        </p:spPr>
        <p:txBody>
          <a:bodyPr wrap="square" rtlCol="0">
            <a:spAutoFit/>
          </a:bodyPr>
          <a:p>
            <a:pPr algn="ctr"/>
            <a:r>
              <a:rPr lang="en-US" altLang="zh-CN" sz="3200">
                <a:solidFill>
                  <a:srgbClr val="1A4089"/>
                </a:solidFill>
                <a:uFillTx/>
                <a:latin typeface="阿里巴巴普惠体" panose="00020600040101010101" charset="-122"/>
                <a:ea typeface="阿里巴巴普惠体" panose="00020600040101010101" charset="-122"/>
              </a:rPr>
              <a:t>TF</a:t>
            </a:r>
            <a:endParaRPr lang="en-US" altLang="zh-CN" sz="3200">
              <a:solidFill>
                <a:srgbClr val="1A4089"/>
              </a:solidFill>
              <a:uFillTx/>
              <a:latin typeface="阿里巴巴普惠体" panose="00020600040101010101" charset="-122"/>
              <a:ea typeface="阿里巴巴普惠体" panose="00020600040101010101" charset="-122"/>
            </a:endParaRPr>
          </a:p>
        </p:txBody>
      </p:sp>
      <p:cxnSp>
        <p:nvCxnSpPr>
          <p:cNvPr id="34" name="直接连接符 33"/>
          <p:cNvCxnSpPr/>
          <p:nvPr>
            <p:custDataLst>
              <p:tags r:id="rId13"/>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35" name="椭圆 34"/>
          <p:cNvSpPr/>
          <p:nvPr>
            <p:custDataLst>
              <p:tags r:id="rId14"/>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36" name="椭圆 35"/>
          <p:cNvSpPr/>
          <p:nvPr>
            <p:custDataLst>
              <p:tags r:id="rId15"/>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37" name="椭圆 36"/>
          <p:cNvSpPr/>
          <p:nvPr>
            <p:custDataLst>
              <p:tags r:id="rId16"/>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Tree>
    <p:custDataLst>
      <p:tags r:id="rId17"/>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z="2300" smtClean="0">
                <a:latin typeface="阿里巴巴普惠体" panose="00020600040101010101" charset="-122"/>
                <a:ea typeface="阿里巴巴普惠体" panose="00020600040101010101" charset="-122"/>
                <a:sym typeface="+mn-ea"/>
              </a:rPr>
            </a:fld>
            <a:endParaRPr lang="en-US" sz="2300"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rPr>
              <a:t>T</a:t>
            </a:r>
            <a:r>
              <a:rPr kumimoji="0" lang="en-US" altLang="zh-CN"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rPr>
              <a:t>F-IDF</a:t>
            </a:r>
            <a:endParaRPr kumimoji="0" lang="en-US" altLang="zh-CN"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 name="组合 1"/>
          <p:cNvGrpSpPr/>
          <p:nvPr/>
        </p:nvGrpSpPr>
        <p:grpSpPr>
          <a:xfrm>
            <a:off x="2945924" y="331970"/>
            <a:ext cx="1021715" cy="277712"/>
            <a:chOff x="2107883" y="333875"/>
            <a:chExt cx="1021715" cy="277712"/>
          </a:xfrm>
        </p:grpSpPr>
        <p:sp>
          <p:nvSpPr>
            <p:cNvPr id="6"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 name="文本框 7"/>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Word2vec</a:t>
              </a:r>
              <a:endParaRPr kumimoji="0" lang="en-US" altLang="zh-CN"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9" name="组合 18"/>
          <p:cNvGrpSpPr/>
          <p:nvPr/>
        </p:nvGrpSpPr>
        <p:grpSpPr>
          <a:xfrm>
            <a:off x="916305" y="330835"/>
            <a:ext cx="917575" cy="277495"/>
            <a:chOff x="3194" y="523"/>
            <a:chExt cx="1445" cy="437"/>
          </a:xfrm>
        </p:grpSpPr>
        <p:sp>
          <p:nvSpPr>
            <p:cNvPr id="14" name="矩形: 圆角 11"/>
            <p:cNvSpPr/>
            <p:nvPr/>
          </p:nvSpPr>
          <p:spPr>
            <a:xfrm>
              <a:off x="3194" y="525"/>
              <a:ext cx="1445" cy="43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5" name="文本框 14"/>
            <p:cNvSpPr txBox="1"/>
            <p:nvPr/>
          </p:nvSpPr>
          <p:spPr>
            <a:xfrm>
              <a:off x="3292" y="523"/>
              <a:ext cx="1250" cy="434"/>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词袋模型</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6" name="组合 15"/>
          <p:cNvGrpSpPr/>
          <p:nvPr/>
        </p:nvGrpSpPr>
        <p:grpSpPr>
          <a:xfrm>
            <a:off x="1954848" y="330700"/>
            <a:ext cx="917575" cy="277712"/>
            <a:chOff x="6097588" y="333875"/>
            <a:chExt cx="917575" cy="277712"/>
          </a:xfrm>
        </p:grpSpPr>
        <p:sp>
          <p:nvSpPr>
            <p:cNvPr id="17"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8" name="文本框 17"/>
            <p:cNvSpPr txBox="1"/>
            <p:nvPr/>
          </p:nvSpPr>
          <p:spPr>
            <a:xfrm>
              <a:off x="6145212" y="333875"/>
              <a:ext cx="822326"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TF-IDF</a:t>
              </a:r>
              <a:endParaRPr kumimoji="0" lang="en-US" altLang="zh-CN"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pic>
        <p:nvPicPr>
          <p:cNvPr id="20" name="图片 19"/>
          <p:cNvPicPr>
            <a:picLocks noChangeAspect="1"/>
          </p:cNvPicPr>
          <p:nvPr/>
        </p:nvPicPr>
        <p:blipFill>
          <a:blip r:embed="rId3"/>
          <a:stretch>
            <a:fillRect/>
          </a:stretch>
        </p:blipFill>
        <p:spPr>
          <a:xfrm>
            <a:off x="6732905" y="1666875"/>
            <a:ext cx="4443730" cy="3009265"/>
          </a:xfrm>
          <a:prstGeom prst="rect">
            <a:avLst/>
          </a:prstGeom>
        </p:spPr>
      </p:pic>
      <p:sp>
        <p:nvSpPr>
          <p:cNvPr id="21" name="文本框 20"/>
          <p:cNvSpPr txBox="1"/>
          <p:nvPr/>
        </p:nvSpPr>
        <p:spPr>
          <a:xfrm>
            <a:off x="636905" y="1741170"/>
            <a:ext cx="6096000" cy="2515235"/>
          </a:xfrm>
          <a:prstGeom prst="rect">
            <a:avLst/>
          </a:prstGeom>
          <a:noFill/>
        </p:spPr>
        <p:txBody>
          <a:bodyPr wrap="square" rtlCol="0" anchor="t">
            <a:spAutoFit/>
          </a:bodyPr>
          <a:p>
            <a:pPr indent="0" fontAlgn="auto">
              <a:lnSpc>
                <a:spcPct val="125000"/>
              </a:lnSpc>
            </a:pPr>
            <a:r>
              <a:rPr lang="zh-CN" altLang="en-US">
                <a:latin typeface="A R" panose="00020600040101010101" charset="-122"/>
                <a:ea typeface="A R" panose="00020600040101010101" charset="-122"/>
                <a:cs typeface="A R" panose="00020600040101010101" charset="-122"/>
              </a:rPr>
              <a:t>训练集样本在 TF-IDF 向量化后的稀疏矩阵表示。</a:t>
            </a:r>
            <a:endParaRPr lang="zh-CN" altLang="en-US">
              <a:latin typeface="A R" panose="00020600040101010101" charset="-122"/>
              <a:ea typeface="A R" panose="00020600040101010101" charset="-122"/>
              <a:cs typeface="A R" panose="00020600040101010101" charset="-122"/>
            </a:endParaRPr>
          </a:p>
          <a:p>
            <a:pPr indent="0" fontAlgn="auto">
              <a:lnSpc>
                <a:spcPct val="125000"/>
              </a:lnSpc>
            </a:pPr>
            <a:r>
              <a:rPr lang="zh-CN" altLang="en-US">
                <a:latin typeface="A R" panose="00020600040101010101" charset="-122"/>
                <a:ea typeface="A R" panose="00020600040101010101" charset="-122"/>
                <a:cs typeface="A R" panose="00020600040101010101" charset="-122"/>
              </a:rPr>
              <a:t>每一行对应一个样本，每一列对应一个词项，元素值为该词项在对应样本中的 TF-IDF 值。</a:t>
            </a:r>
            <a:endParaRPr lang="zh-CN" altLang="en-US">
              <a:latin typeface="A R" panose="00020600040101010101" charset="-122"/>
              <a:ea typeface="A R" panose="00020600040101010101" charset="-122"/>
              <a:cs typeface="A R" panose="00020600040101010101" charset="-122"/>
            </a:endParaRPr>
          </a:p>
          <a:p>
            <a:pPr indent="0" fontAlgn="auto">
              <a:lnSpc>
                <a:spcPct val="125000"/>
              </a:lnSpc>
            </a:pPr>
            <a:endParaRPr lang="zh-CN" altLang="en-US">
              <a:latin typeface="A R" panose="00020600040101010101" charset="-122"/>
              <a:ea typeface="A R" panose="00020600040101010101" charset="-122"/>
              <a:cs typeface="A R" panose="00020600040101010101" charset="-122"/>
            </a:endParaRPr>
          </a:p>
          <a:p>
            <a:pPr indent="0" fontAlgn="auto">
              <a:lnSpc>
                <a:spcPct val="125000"/>
              </a:lnSpc>
            </a:pPr>
            <a:r>
              <a:rPr lang="zh-CN" altLang="en-US">
                <a:latin typeface="A R" panose="00020600040101010101" charset="-122"/>
                <a:ea typeface="A R" panose="00020600040101010101" charset="-122"/>
                <a:cs typeface="A R" panose="00020600040101010101" charset="-122"/>
              </a:rPr>
              <a:t>例如，(0, 37221) 0.3606342836414868 </a:t>
            </a:r>
            <a:endParaRPr lang="zh-CN" altLang="en-US">
              <a:latin typeface="A R" panose="00020600040101010101" charset="-122"/>
              <a:ea typeface="A R" panose="00020600040101010101" charset="-122"/>
              <a:cs typeface="A R" panose="00020600040101010101" charset="-122"/>
            </a:endParaRPr>
          </a:p>
          <a:p>
            <a:pPr indent="0" fontAlgn="auto">
              <a:lnSpc>
                <a:spcPct val="125000"/>
              </a:lnSpc>
            </a:pPr>
            <a:r>
              <a:rPr lang="zh-CN" altLang="en-US">
                <a:latin typeface="A R" panose="00020600040101010101" charset="-122"/>
                <a:ea typeface="A R" panose="00020600040101010101" charset="-122"/>
                <a:cs typeface="A R" panose="00020600040101010101" charset="-122"/>
              </a:rPr>
              <a:t>表示训练集中第 0个样本中，词汇表中索引为 37221 的词项的 TF-IDF 值为0.3606</a:t>
            </a:r>
            <a:endParaRPr lang="zh-CN" altLang="en-US">
              <a:latin typeface="A R" panose="00020600040101010101" charset="-122"/>
              <a:ea typeface="A R" panose="00020600040101010101" charset="-122"/>
              <a:cs typeface="A R" panose="00020600040101010101" charset="-122"/>
            </a:endParaRPr>
          </a:p>
        </p:txBody>
      </p:sp>
      <p:cxnSp>
        <p:nvCxnSpPr>
          <p:cNvPr id="23" name="直接连接符 22"/>
          <p:cNvCxnSpPr/>
          <p:nvPr>
            <p:custDataLst>
              <p:tags r:id="rId4"/>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5" name="椭圆 24"/>
          <p:cNvSpPr/>
          <p:nvPr>
            <p:custDataLst>
              <p:tags r:id="rId5"/>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6" name="椭圆 25"/>
          <p:cNvSpPr/>
          <p:nvPr>
            <p:custDataLst>
              <p:tags r:id="rId6"/>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7" name="椭圆 26"/>
          <p:cNvSpPr/>
          <p:nvPr>
            <p:custDataLst>
              <p:tags r:id="rId7"/>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z="2300" smtClean="0">
                <a:latin typeface="阿里巴巴普惠体" panose="00020600040101010101" charset="-122"/>
                <a:ea typeface="阿里巴巴普惠体" panose="00020600040101010101" charset="-122"/>
                <a:sym typeface="+mn-ea"/>
              </a:rPr>
            </a:fld>
            <a:endParaRPr lang="en-US" sz="2300"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en-US" altLang="zh-CN" sz="3200" b="0" i="0" kern="1200" cap="none" spc="0" normalizeH="0" baseline="0" noProof="0" dirty="0">
                <a:solidFill>
                  <a:prstClr val="black"/>
                </a:solidFill>
                <a:latin typeface="阿里巴巴普惠体" panose="00020600040101010101" charset="-122"/>
                <a:ea typeface="阿里巴巴普惠体" panose="00020600040101010101" charset="-122"/>
                <a:cs typeface="+mn-cs"/>
              </a:rPr>
              <a:t>Word2vec</a:t>
            </a:r>
            <a:endParaRPr kumimoji="0" lang="en-US" altLang="zh-CN" sz="3200" b="0" i="0" kern="1200" cap="none" spc="0" normalizeH="0" baseline="0" noProof="0" dirty="0">
              <a:solidFill>
                <a:prstClr val="black"/>
              </a:solidFill>
              <a:latin typeface="阿里巴巴普惠体" panose="00020600040101010101" charset="-122"/>
              <a:ea typeface="阿里巴巴普惠体" panose="00020600040101010101" charset="-122"/>
              <a:cs typeface="+mn-cs"/>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19" name="组合 18"/>
          <p:cNvGrpSpPr/>
          <p:nvPr/>
        </p:nvGrpSpPr>
        <p:grpSpPr>
          <a:xfrm>
            <a:off x="1926749" y="331970"/>
            <a:ext cx="1021715" cy="277712"/>
            <a:chOff x="2107883" y="333875"/>
            <a:chExt cx="1021715" cy="277712"/>
          </a:xfrm>
        </p:grpSpPr>
        <p:sp>
          <p:nvSpPr>
            <p:cNvPr id="20"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21" name="文本框 20"/>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TF-IDF</a:t>
              </a:r>
              <a:endParaRPr kumimoji="0" lang="en-US" altLang="zh-CN"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22" name="组合 21"/>
          <p:cNvGrpSpPr/>
          <p:nvPr/>
        </p:nvGrpSpPr>
        <p:grpSpPr>
          <a:xfrm>
            <a:off x="916305" y="330835"/>
            <a:ext cx="917575" cy="277495"/>
            <a:chOff x="3194" y="523"/>
            <a:chExt cx="1445" cy="437"/>
          </a:xfrm>
        </p:grpSpPr>
        <p:sp>
          <p:nvSpPr>
            <p:cNvPr id="23" name="矩形: 圆角 11"/>
            <p:cNvSpPr/>
            <p:nvPr/>
          </p:nvSpPr>
          <p:spPr>
            <a:xfrm>
              <a:off x="3194" y="525"/>
              <a:ext cx="1445" cy="43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24" name="文本框 23"/>
            <p:cNvSpPr txBox="1"/>
            <p:nvPr/>
          </p:nvSpPr>
          <p:spPr>
            <a:xfrm>
              <a:off x="3292" y="523"/>
              <a:ext cx="1250" cy="434"/>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词袋模型</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25" name="组合 24"/>
          <p:cNvGrpSpPr/>
          <p:nvPr/>
        </p:nvGrpSpPr>
        <p:grpSpPr>
          <a:xfrm>
            <a:off x="2801303" y="330700"/>
            <a:ext cx="1279525" cy="280887"/>
            <a:chOff x="5916613" y="330700"/>
            <a:chExt cx="1279525" cy="280887"/>
          </a:xfrm>
        </p:grpSpPr>
        <p:sp>
          <p:nvSpPr>
            <p:cNvPr id="26"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27" name="文本框 26"/>
            <p:cNvSpPr txBox="1"/>
            <p:nvPr/>
          </p:nvSpPr>
          <p:spPr>
            <a:xfrm>
              <a:off x="5916613" y="330700"/>
              <a:ext cx="127952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Word2vec</a:t>
              </a:r>
              <a:endParaRPr kumimoji="0" lang="en-US" altLang="zh-CN"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sp>
        <p:nvSpPr>
          <p:cNvPr id="31" name="文本框 30"/>
          <p:cNvSpPr txBox="1"/>
          <p:nvPr>
            <p:custDataLst>
              <p:tags r:id="rId3"/>
            </p:custDataLst>
          </p:nvPr>
        </p:nvSpPr>
        <p:spPr>
          <a:xfrm>
            <a:off x="636905" y="1588770"/>
            <a:ext cx="10819765" cy="1822450"/>
          </a:xfrm>
          <a:prstGeom prst="rect">
            <a:avLst/>
          </a:prstGeom>
          <a:noFill/>
        </p:spPr>
        <p:txBody>
          <a:bodyPr wrap="square" rtlCol="0" anchor="t">
            <a:spAutoFit/>
          </a:bodyPr>
          <a:p>
            <a:pPr indent="0" fontAlgn="auto">
              <a:lnSpc>
                <a:spcPct val="125000"/>
              </a:lnSpc>
            </a:pPr>
            <a:r>
              <a:rPr lang="zh-CN" altLang="en-US">
                <a:latin typeface="A R" panose="00020600040101010101" charset="-122"/>
                <a:ea typeface="A R" panose="00020600040101010101" charset="-122"/>
                <a:cs typeface="A R" panose="00020600040101010101" charset="-122"/>
              </a:rPr>
              <a:t>Word2Vec 其实就是通过学习文本来用词向量的方式表征词的语义信息，即通过一个嵌入空间使得语义上相似的单词在该空间内距离很近。Embedding 其实就是一个映射，将单词从原先所属的空间映射到新的多维空间中，也就是把原先词所在空间嵌入到一个新的空间中去。</a:t>
            </a:r>
            <a:endParaRPr lang="zh-CN" altLang="en-US">
              <a:latin typeface="A R" panose="00020600040101010101" charset="-122"/>
              <a:ea typeface="A R" panose="00020600040101010101" charset="-122"/>
              <a:cs typeface="A R" panose="00020600040101010101" charset="-122"/>
            </a:endParaRPr>
          </a:p>
          <a:p>
            <a:pPr indent="0" fontAlgn="auto">
              <a:lnSpc>
                <a:spcPct val="125000"/>
              </a:lnSpc>
            </a:pPr>
            <a:endParaRPr lang="zh-CN" altLang="en-US">
              <a:latin typeface="A R" panose="00020600040101010101" charset="-122"/>
              <a:ea typeface="A R" panose="00020600040101010101" charset="-122"/>
              <a:cs typeface="A R" panose="00020600040101010101" charset="-122"/>
            </a:endParaRPr>
          </a:p>
          <a:p>
            <a:pPr indent="0" fontAlgn="auto">
              <a:lnSpc>
                <a:spcPct val="125000"/>
              </a:lnSpc>
            </a:pPr>
            <a:endParaRPr lang="zh-CN" altLang="en-US">
              <a:latin typeface="A R" panose="00020600040101010101" charset="-122"/>
              <a:ea typeface="A R" panose="00020600040101010101" charset="-122"/>
              <a:cs typeface="A R" panose="00020600040101010101" charset="-122"/>
            </a:endParaRPr>
          </a:p>
        </p:txBody>
      </p:sp>
      <p:pic>
        <p:nvPicPr>
          <p:cNvPr id="101" name="图片 100"/>
          <p:cNvPicPr>
            <a:picLocks noChangeAspect="1"/>
          </p:cNvPicPr>
          <p:nvPr/>
        </p:nvPicPr>
        <p:blipFill>
          <a:blip r:embed="rId4"/>
          <a:stretch>
            <a:fillRect/>
          </a:stretch>
        </p:blipFill>
        <p:spPr>
          <a:xfrm>
            <a:off x="2610485" y="2667000"/>
            <a:ext cx="6971030" cy="3789045"/>
          </a:xfrm>
          <a:prstGeom prst="rect">
            <a:avLst/>
          </a:prstGeom>
          <a:noFill/>
          <a:ln w="9525">
            <a:noFill/>
          </a:ln>
        </p:spPr>
      </p:pic>
      <p:sp>
        <p:nvSpPr>
          <p:cNvPr id="32" name="文本框 31"/>
          <p:cNvSpPr txBox="1"/>
          <p:nvPr/>
        </p:nvSpPr>
        <p:spPr>
          <a:xfrm>
            <a:off x="724535" y="1583055"/>
            <a:ext cx="11238230" cy="953135"/>
          </a:xfrm>
          <a:prstGeom prst="rect">
            <a:avLst/>
          </a:prstGeom>
          <a:noFill/>
        </p:spPr>
        <p:txBody>
          <a:bodyPr wrap="square" rtlCol="0" anchor="t">
            <a:noAutofit/>
          </a:bodyPr>
          <a:p>
            <a:pPr indent="0" fontAlgn="auto">
              <a:lnSpc>
                <a:spcPct val="125000"/>
              </a:lnSpc>
            </a:pPr>
            <a:r>
              <a:rPr lang="zh-CN" altLang="en-US">
                <a:latin typeface="A R" panose="00020600040101010101" charset="-122"/>
                <a:ea typeface="A R" panose="00020600040101010101" charset="-122"/>
                <a:cs typeface="A R" panose="00020600040101010101" charset="-122"/>
                <a:sym typeface="+mn-ea"/>
              </a:rPr>
              <a:t>例如，考虑词汇“</a:t>
            </a:r>
            <a:r>
              <a:rPr lang="en-US" altLang="zh-CN">
                <a:latin typeface="A R" panose="00020600040101010101" charset="-122"/>
                <a:ea typeface="A R" panose="00020600040101010101" charset="-122"/>
                <a:cs typeface="A R" panose="00020600040101010101" charset="-122"/>
                <a:sym typeface="+mn-ea"/>
              </a:rPr>
              <a:t>queen</a:t>
            </a:r>
            <a:r>
              <a:rPr lang="zh-CN" altLang="en-US">
                <a:latin typeface="A R" panose="00020600040101010101" charset="-122"/>
                <a:ea typeface="A R" panose="00020600040101010101" charset="-122"/>
                <a:cs typeface="A R" panose="00020600040101010101" charset="-122"/>
                <a:sym typeface="+mn-ea"/>
              </a:rPr>
              <a:t>”和“</a:t>
            </a:r>
            <a:r>
              <a:rPr lang="en-US" altLang="zh-CN">
                <a:latin typeface="A R" panose="00020600040101010101" charset="-122"/>
                <a:ea typeface="A R" panose="00020600040101010101" charset="-122"/>
                <a:cs typeface="A R" panose="00020600040101010101" charset="-122"/>
                <a:sym typeface="+mn-ea"/>
              </a:rPr>
              <a:t>king</a:t>
            </a:r>
            <a:r>
              <a:rPr lang="zh-CN" altLang="en-US">
                <a:latin typeface="A R" panose="00020600040101010101" charset="-122"/>
                <a:ea typeface="A R" panose="00020600040101010101" charset="-122"/>
                <a:cs typeface="A R" panose="00020600040101010101" charset="-122"/>
                <a:sym typeface="+mn-ea"/>
              </a:rPr>
              <a:t>”，这两个词在语义上具有高度的相似性。相比之下，“</a:t>
            </a:r>
            <a:r>
              <a:rPr lang="en-US" altLang="zh-CN">
                <a:latin typeface="A R" panose="00020600040101010101" charset="-122"/>
                <a:ea typeface="A R" panose="00020600040101010101" charset="-122"/>
                <a:cs typeface="A R" panose="00020600040101010101" charset="-122"/>
                <a:sym typeface="+mn-ea"/>
              </a:rPr>
              <a:t>queen</a:t>
            </a:r>
            <a:r>
              <a:rPr lang="zh-CN" altLang="en-US">
                <a:latin typeface="A R" panose="00020600040101010101" charset="-122"/>
                <a:ea typeface="A R" panose="00020600040101010101" charset="-122"/>
                <a:cs typeface="A R" panose="00020600040101010101" charset="-122"/>
                <a:sym typeface="+mn-ea"/>
              </a:rPr>
              <a:t>”与“</a:t>
            </a:r>
            <a:r>
              <a:rPr lang="en-US" altLang="zh-CN">
                <a:latin typeface="A R" panose="00020600040101010101" charset="-122"/>
                <a:ea typeface="A R" panose="00020600040101010101" charset="-122"/>
                <a:cs typeface="A R" panose="00020600040101010101" charset="-122"/>
                <a:sym typeface="+mn-ea"/>
              </a:rPr>
              <a:t>mother</a:t>
            </a:r>
            <a:r>
              <a:rPr lang="zh-CN" altLang="en-US">
                <a:latin typeface="A R" panose="00020600040101010101" charset="-122"/>
                <a:ea typeface="A R" panose="00020600040101010101" charset="-122"/>
                <a:cs typeface="A R" panose="00020600040101010101" charset="-122"/>
                <a:sym typeface="+mn-ea"/>
              </a:rPr>
              <a:t>”在语义上的联系就没有那么紧密，在100维Word2vec模型使用PCA降维至2维，效果如图。</a:t>
            </a:r>
            <a:endParaRPr lang="zh-CN" altLang="en-US">
              <a:latin typeface="A R" panose="00020600040101010101" charset="-122"/>
              <a:ea typeface="A R" panose="00020600040101010101" charset="-122"/>
              <a:cs typeface="A R" panose="00020600040101010101" charset="-122"/>
            </a:endParaRPr>
          </a:p>
          <a:p>
            <a:pPr indent="0" fontAlgn="auto">
              <a:lnSpc>
                <a:spcPct val="125000"/>
              </a:lnSpc>
            </a:pPr>
            <a:endParaRPr lang="zh-CN" altLang="en-US">
              <a:latin typeface="A R" panose="00020600040101010101" charset="-122"/>
              <a:ea typeface="A R" panose="00020600040101010101" charset="-122"/>
              <a:cs typeface="A R" panose="00020600040101010101" charset="-122"/>
            </a:endParaRPr>
          </a:p>
          <a:p>
            <a:pPr indent="0" fontAlgn="auto">
              <a:lnSpc>
                <a:spcPct val="125000"/>
              </a:lnSpc>
            </a:pPr>
            <a:endParaRPr lang="zh-CN" altLang="en-US">
              <a:latin typeface="A R" panose="00020600040101010101" charset="-122"/>
              <a:ea typeface="A R" panose="00020600040101010101" charset="-122"/>
              <a:cs typeface="A R" panose="00020600040101010101" charset="-122"/>
              <a:sym typeface="+mn-ea"/>
            </a:endParaRPr>
          </a:p>
        </p:txBody>
      </p:sp>
      <p:sp>
        <p:nvSpPr>
          <p:cNvPr id="33" name="文本框 32"/>
          <p:cNvSpPr txBox="1"/>
          <p:nvPr/>
        </p:nvSpPr>
        <p:spPr>
          <a:xfrm>
            <a:off x="636905" y="2780665"/>
            <a:ext cx="10029190" cy="437515"/>
          </a:xfrm>
          <a:prstGeom prst="rect">
            <a:avLst/>
          </a:prstGeom>
          <a:noFill/>
        </p:spPr>
        <p:txBody>
          <a:bodyPr wrap="square" rtlCol="0" anchor="t">
            <a:spAutoFit/>
          </a:bodyPr>
          <a:p>
            <a:pPr indent="0" fontAlgn="auto">
              <a:lnSpc>
                <a:spcPct val="125000"/>
              </a:lnSpc>
            </a:pPr>
            <a:r>
              <a:rPr lang="zh-CN" altLang="en-US">
                <a:latin typeface="A R" panose="00020600040101010101" charset="-122"/>
                <a:ea typeface="A R" panose="00020600040101010101" charset="-122"/>
                <a:cs typeface="+mn-ea"/>
                <a:sym typeface="+mn-ea"/>
              </a:rPr>
              <a:t>在机器学习模型中，计算不同</a:t>
            </a:r>
            <a:r>
              <a:rPr lang="zh-CN" altLang="en-US">
                <a:latin typeface="A R" panose="00020600040101010101" charset="-122"/>
                <a:ea typeface="A R" panose="00020600040101010101" charset="-122"/>
                <a:cs typeface="+mn-ea"/>
                <a:sym typeface="+mn-ea"/>
              </a:rPr>
              <a:t>词语词向量的余弦距离即可判断两词意是否接近。</a:t>
            </a:r>
            <a:endParaRPr lang="zh-CN" altLang="en-US">
              <a:latin typeface="A R" panose="00020600040101010101" charset="-122"/>
              <a:ea typeface="A R" panose="00020600040101010101" charset="-122"/>
              <a:cs typeface="+mn-ea"/>
              <a:sym typeface="+mn-ea"/>
            </a:endParaRPr>
          </a:p>
        </p:txBody>
      </p:sp>
      <p:cxnSp>
        <p:nvCxnSpPr>
          <p:cNvPr id="34" name="直接连接符 33"/>
          <p:cNvCxnSpPr/>
          <p:nvPr>
            <p:custDataLst>
              <p:tags r:id="rId5"/>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35" name="椭圆 34"/>
          <p:cNvSpPr/>
          <p:nvPr>
            <p:custDataLst>
              <p:tags r:id="rId6"/>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36" name="椭圆 35"/>
          <p:cNvSpPr/>
          <p:nvPr>
            <p:custDataLst>
              <p:tags r:id="rId7"/>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37" name="椭圆 36"/>
          <p:cNvSpPr/>
          <p:nvPr>
            <p:custDataLst>
              <p:tags r:id="rId8"/>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22" presetClass="exit" presetSubtype="8" fill="hold" grpId="0" nodeType="withEffect">
                                  <p:stCondLst>
                                    <p:cond delay="0"/>
                                  </p:stCondLst>
                                  <p:childTnLst>
                                    <p:animEffect transition="out" filter="wipe(left)">
                                      <p:cBhvr>
                                        <p:cTn id="9" dur="500"/>
                                        <p:tgtEl>
                                          <p:spTgt spid="33"/>
                                        </p:tgtEl>
                                      </p:cBhvr>
                                    </p:animEffect>
                                    <p:set>
                                      <p:cBhvr>
                                        <p:cTn id="10" dur="1" fill="hold">
                                          <p:stCondLst>
                                            <p:cond delay="499"/>
                                          </p:stCondLst>
                                        </p:cTn>
                                        <p:tgtEl>
                                          <p:spTgt spid="33"/>
                                        </p:tgtEl>
                                        <p:attrNameLst>
                                          <p:attrName>style.visibility</p:attrName>
                                        </p:attrNameLst>
                                      </p:cBhvr>
                                      <p:to>
                                        <p:strVal val="hidden"/>
                                      </p:to>
                                    </p:set>
                                  </p:childTnLst>
                                </p:cTn>
                              </p:par>
                              <p:par>
                                <p:cTn id="11" presetID="22" presetClass="entr" presetSubtype="8"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22" presetClass="entr" presetSubtype="8"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wipe(left)">
                                      <p:cBhvr>
                                        <p:cTn id="1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2" grpId="0"/>
      <p:bldP spid="33" grpId="0"/>
      <p:bldP spid="33"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6443030" y="2528745"/>
            <a:ext cx="4909183" cy="1872615"/>
          </a:xfrm>
          <a:prstGeom prst="rect">
            <a:avLst/>
          </a:prstGeom>
          <a:noFill/>
          <a:effectLst/>
        </p:spPr>
        <p:txBody>
          <a:bodyPr wrap="square" lIns="211226" tIns="105613" rIns="211226" bIns="105613"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0" i="0" baseline="0" noProof="0" dirty="0">
                <a:ln>
                  <a:noFill/>
                </a:ln>
                <a:solidFill>
                  <a:srgbClr val="1A4089"/>
                </a:solidFill>
                <a:effectLst/>
                <a:uLnTx/>
                <a:uFillTx/>
                <a:latin typeface="阿里巴巴普惠体" panose="00020600040101010101" charset="-122"/>
                <a:ea typeface="阿里巴巴普惠体" panose="00020600040101010101" charset="-122"/>
                <a:cs typeface="+mn-cs"/>
              </a:rPr>
              <a:t>新闻评论情感分析算法</a:t>
            </a:r>
            <a:r>
              <a:rPr kumimoji="0" lang="zh-CN" altLang="en-US" sz="5400" b="0" i="0" baseline="0" noProof="0" dirty="0">
                <a:ln>
                  <a:noFill/>
                </a:ln>
                <a:solidFill>
                  <a:srgbClr val="1A4089"/>
                </a:solidFill>
                <a:effectLst/>
                <a:uLnTx/>
                <a:uFillTx/>
                <a:latin typeface="阿里巴巴普惠体" panose="00020600040101010101" charset="-122"/>
                <a:ea typeface="阿里巴巴普惠体" panose="00020600040101010101" charset="-122"/>
                <a:cs typeface="+mn-cs"/>
              </a:rPr>
              <a:t>实现</a:t>
            </a:r>
            <a:endParaRPr kumimoji="0" lang="zh-CN" altLang="en-US" sz="5400" b="0" i="0" baseline="0" noProof="0" dirty="0">
              <a:ln>
                <a:noFill/>
              </a:ln>
              <a:solidFill>
                <a:srgbClr val="1A4089"/>
              </a:solidFill>
              <a:effectLst/>
              <a:uLnTx/>
              <a:uFillTx/>
              <a:latin typeface="阿里巴巴普惠体" panose="00020600040101010101" charset="-122"/>
              <a:ea typeface="阿里巴巴普惠体" panose="00020600040101010101" charset="-122"/>
              <a:cs typeface="+mn-cs"/>
            </a:endParaRPr>
          </a:p>
        </p:txBody>
      </p:sp>
      <p:sp>
        <p:nvSpPr>
          <p:cNvPr id="38" name="矩形: 圆角 37"/>
          <p:cNvSpPr/>
          <p:nvPr/>
        </p:nvSpPr>
        <p:spPr>
          <a:xfrm>
            <a:off x="6710730" y="1926150"/>
            <a:ext cx="1712859" cy="523220"/>
          </a:xfrm>
          <a:prstGeom prst="roundRect">
            <a:avLst>
              <a:gd name="adj" fmla="val 11812"/>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39" name="文本框 38"/>
          <p:cNvSpPr txBox="1"/>
          <p:nvPr/>
        </p:nvSpPr>
        <p:spPr>
          <a:xfrm>
            <a:off x="6756681" y="1987705"/>
            <a:ext cx="1620957" cy="39878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alpha val="61000"/>
                  </a:prstClr>
                </a:solidFill>
                <a:effectLst/>
                <a:uLnTx/>
                <a:uFillTx/>
                <a:latin typeface="阿里巴巴普惠体 B" panose="00020600040101010101" charset="-122"/>
                <a:ea typeface="阿里巴巴普惠体 B" panose="00020600040101010101" charset="-122"/>
                <a:cs typeface="+mn-cs"/>
              </a:rPr>
              <a:t>第</a:t>
            </a:r>
            <a:r>
              <a:rPr kumimoji="0" lang="zh-CN" altLang="en-US" sz="2000" b="0" i="0" u="none" strike="noStrike" kern="1200" cap="none" spc="0" normalizeH="0" baseline="0" noProof="0" dirty="0">
                <a:ln>
                  <a:noFill/>
                </a:ln>
                <a:solidFill>
                  <a:prstClr val="white">
                    <a:alpha val="61000"/>
                  </a:prstClr>
                </a:solidFill>
                <a:effectLst/>
                <a:uLnTx/>
                <a:uFillTx/>
                <a:latin typeface="阿里巴巴普惠体 B" panose="00020600040101010101" charset="-122"/>
                <a:ea typeface="阿里巴巴普惠体 B" panose="00020600040101010101" charset="-122"/>
                <a:cs typeface="+mn-cs"/>
              </a:rPr>
              <a:t>四部分</a:t>
            </a:r>
            <a:endParaRPr kumimoji="0" lang="en-US" altLang="en-US" sz="2000" b="0" i="0" u="none" strike="noStrike" kern="1200" cap="none" spc="0" normalizeH="0" baseline="0" noProof="0" dirty="0">
              <a:ln>
                <a:noFill/>
              </a:ln>
              <a:solidFill>
                <a:prstClr val="white">
                  <a:alpha val="61000"/>
                </a:prstClr>
              </a:solidFill>
              <a:effectLst/>
              <a:uLnTx/>
              <a:uFillTx/>
              <a:latin typeface="阿里巴巴普惠体 B" panose="00020600040101010101" charset="-122"/>
              <a:ea typeface="阿里巴巴普惠体 B" panose="00020600040101010101" charset="-122"/>
              <a:cs typeface="+mn-cs"/>
            </a:endParaRPr>
          </a:p>
        </p:txBody>
      </p:sp>
      <p:sp>
        <p:nvSpPr>
          <p:cNvPr id="40" name="任意多边形: 形状 39"/>
          <p:cNvSpPr/>
          <p:nvPr/>
        </p:nvSpPr>
        <p:spPr>
          <a:xfrm>
            <a:off x="10145627" y="5485350"/>
            <a:ext cx="2640595" cy="2532844"/>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Montserrat-Medium"/>
              <a:ea typeface="阿里巴巴普惠体 R" panose="00020600040101010101" charset="-122"/>
              <a:cs typeface="+mn-cs"/>
            </a:endParaRPr>
          </a:p>
        </p:txBody>
      </p:sp>
      <p:sp>
        <p:nvSpPr>
          <p:cNvPr id="41" name="矩形: 圆角 40"/>
          <p:cNvSpPr/>
          <p:nvPr/>
        </p:nvSpPr>
        <p:spPr>
          <a:xfrm>
            <a:off x="9827715" y="5143189"/>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43" name="灯片编号占位符 42"/>
          <p:cNvSpPr>
            <a:spLocks noGrp="1"/>
          </p:cNvSpPr>
          <p:nvPr>
            <p:ph type="sldNum" sz="quarter" idx="12"/>
          </p:nvPr>
        </p:nvSpPr>
        <p:spPr/>
        <p:txBody>
          <a:bodyPr/>
          <a:lstStyle/>
          <a:p>
            <a:fld id="{9A0DB2DC-4C9A-4742-B13C-FB6460FD3503}" type="slidenum">
              <a:rPr lang="en-US" sz="2300" smtClean="0">
                <a:latin typeface="阿里巴巴普惠体" panose="00020600040101010101" charset="-122"/>
                <a:ea typeface="阿里巴巴普惠体" panose="00020600040101010101" charset="-122"/>
              </a:rPr>
            </a:fld>
            <a:endParaRPr lang="en-US"/>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pic>
        <p:nvPicPr>
          <p:cNvPr id="6" name="图片 5" descr="d65c2574c97b4c6ef7d42eed07a77668"/>
          <p:cNvPicPr>
            <a:picLocks noChangeAspect="1"/>
          </p:cNvPicPr>
          <p:nvPr/>
        </p:nvPicPr>
        <p:blipFill>
          <a:blip r:embed="rId3"/>
          <a:srcRect l="343" r="546" b="2358"/>
          <a:stretch>
            <a:fillRect/>
          </a:stretch>
        </p:blipFill>
        <p:spPr>
          <a:xfrm>
            <a:off x="302895" y="1067435"/>
            <a:ext cx="4953000" cy="5654040"/>
          </a:xfrm>
          <a:prstGeom prst="rect">
            <a:avLst/>
          </a:prstGeom>
        </p:spPr>
      </p:pic>
      <p:sp>
        <p:nvSpPr>
          <p:cNvPr id="9" name="文本框 8"/>
          <p:cNvSpPr txBox="1"/>
          <p:nvPr/>
        </p:nvSpPr>
        <p:spPr>
          <a:xfrm>
            <a:off x="9525" y="-2110105"/>
            <a:ext cx="6096000" cy="11078845"/>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71400" noProof="0" dirty="0">
                <a:ln>
                  <a:noFill/>
                </a:ln>
                <a:solidFill>
                  <a:srgbClr val="1A4089">
                    <a:alpha val="93000"/>
                  </a:srgbClr>
                </a:solidFill>
                <a:effectLst/>
                <a:uLnTx/>
                <a:uFillTx/>
                <a:latin typeface="Montserrat-Bold"/>
                <a:ea typeface="阿里巴巴普惠体 B" panose="00020600040101010101" charset="-122"/>
                <a:sym typeface="+mn-ea"/>
              </a:rPr>
              <a:t>4</a:t>
            </a:r>
            <a:endParaRPr lang="en-US" altLang="zh-CN" sz="71400" noProof="0" dirty="0">
              <a:ln>
                <a:noFill/>
              </a:ln>
              <a:solidFill>
                <a:srgbClr val="1A4089">
                  <a:alpha val="93000"/>
                </a:srgbClr>
              </a:solidFill>
              <a:effectLst/>
              <a:uLnTx/>
              <a:uFillTx/>
              <a:latin typeface="Montserrat-Bold"/>
              <a:ea typeface="阿里巴巴普惠体 B" panose="00020600040101010101" charset="-122"/>
              <a:sym typeface="+mn-ea"/>
            </a:endParaRPr>
          </a:p>
        </p:txBody>
      </p:sp>
      <p:sp>
        <p:nvSpPr>
          <p:cNvPr id="10" name="文本框 9"/>
          <p:cNvSpPr txBox="1"/>
          <p:nvPr/>
        </p:nvSpPr>
        <p:spPr>
          <a:xfrm>
            <a:off x="6543040" y="4542155"/>
            <a:ext cx="5542280" cy="826135"/>
          </a:xfrm>
          <a:prstGeom prst="rect">
            <a:avLst/>
          </a:prstGeom>
          <a:noFill/>
          <a:effectLst/>
        </p:spPr>
        <p:txBody>
          <a:bodyPr wrap="square" lIns="211226" tIns="105613" rIns="211226" bIns="105613"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cs typeface="+mn-cs"/>
              </a:rPr>
              <a:t>Sentiment analysis algorithm implementation</a:t>
            </a:r>
            <a:endParaRPr kumimoji="0" lang="en-US" altLang="zh-CN" sz="2000" b="0" i="0" u="none" strike="noStrike" kern="1200" cap="none" spc="0" normalizeH="0" baseline="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圆角矩形 1"/>
          <p:cNvSpPr/>
          <p:nvPr>
            <p:custDataLst>
              <p:tags r:id="rId2"/>
            </p:custDataLst>
          </p:nvPr>
        </p:nvSpPr>
        <p:spPr>
          <a:xfrm>
            <a:off x="908685" y="1403985"/>
            <a:ext cx="10587355" cy="828040"/>
          </a:xfrm>
          <a:prstGeom prst="roundRect">
            <a:avLst>
              <a:gd name="adj" fmla="val 50000"/>
            </a:avLst>
          </a:prstGeom>
          <a:solidFill>
            <a:schemeClr val="accent1">
              <a:lumMod val="20000"/>
              <a:lumOff val="80000"/>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00">
              <a:latin typeface="A R" panose="00020600040101010101" charset="-122"/>
              <a:ea typeface="A R" panose="00020600040101010101" charset="-122"/>
              <a:sym typeface="+mn-ea"/>
            </a:endParaRPr>
          </a:p>
        </p:txBody>
      </p:sp>
      <p:sp>
        <p:nvSpPr>
          <p:cNvPr id="12" name="圆角矩形 11"/>
          <p:cNvSpPr/>
          <p:nvPr>
            <p:custDataLst>
              <p:tags r:id="rId3"/>
            </p:custDataLst>
          </p:nvPr>
        </p:nvSpPr>
        <p:spPr>
          <a:xfrm>
            <a:off x="695960" y="1610235"/>
            <a:ext cx="2289065" cy="54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ct val="0"/>
              </a:spcBef>
              <a:spcAft>
                <a:spcPct val="0"/>
              </a:spcAft>
            </a:pPr>
            <a:r>
              <a:rPr lang="zh-CN" altLang="en-US" sz="1600">
                <a:latin typeface="阿里巴巴普惠体" panose="00020600040101010101" charset="-122"/>
                <a:ea typeface="阿里巴巴普惠体" panose="00020600040101010101" charset="-122"/>
                <a:cs typeface="阿里巴巴普惠体" panose="00020600040101010101" charset="-122"/>
                <a:sym typeface="+mn-ea"/>
              </a:rPr>
              <a:t>准确率（Accuracy）</a:t>
            </a:r>
            <a:endParaRPr lang="zh-CN" altLang="en-US" sz="1600" b="1">
              <a:solidFill>
                <a:schemeClr val="lt1">
                  <a:lumMod val="100000"/>
                </a:schemeClr>
              </a:solidFill>
              <a:latin typeface="阿里巴巴普惠体" panose="00020600040101010101" charset="-122"/>
              <a:ea typeface="阿里巴巴普惠体" panose="00020600040101010101" charset="-122"/>
              <a:cs typeface="阿里巴巴普惠体" panose="00020600040101010101" charset="-122"/>
              <a:sym typeface="+mn-ea"/>
            </a:endParaRPr>
          </a:p>
        </p:txBody>
      </p:sp>
      <p:sp>
        <p:nvSpPr>
          <p:cNvPr id="3" name="矩形 2"/>
          <p:cNvSpPr/>
          <p:nvPr>
            <p:custDataLst>
              <p:tags r:id="rId4"/>
            </p:custDataLst>
          </p:nvPr>
        </p:nvSpPr>
        <p:spPr>
          <a:xfrm>
            <a:off x="3152775" y="1466215"/>
            <a:ext cx="7809230" cy="828040"/>
          </a:xfrm>
          <a:prstGeom prst="rect">
            <a:avLst/>
          </a:prstGeom>
          <a:noFill/>
        </p:spPr>
        <p:txBody>
          <a:bodyPr wrap="square" lIns="0" tIns="0" rIns="0" bIns="0" rtlCol="0" anchor="ctr" anchorCtr="0">
            <a:noAutofit/>
          </a:bodyPr>
          <a:lstStyle/>
          <a:p>
            <a:pPr indent="0" algn="ctr" fontAlgn="auto">
              <a:lnSpc>
                <a:spcPct val="100000"/>
              </a:lnSpc>
              <a:spcBef>
                <a:spcPct val="0"/>
              </a:spcBef>
              <a:spcAft>
                <a:spcPct val="0"/>
              </a:spcAft>
            </a:pPr>
            <a:r>
              <a:rPr lang="zh-CN" altLang="en-US" sz="2000">
                <a:latin typeface="A R" panose="00020600040101010101" charset="-122"/>
                <a:ea typeface="A R" panose="00020600040101010101" charset="-122"/>
                <a:sym typeface="+mn-ea"/>
              </a:rPr>
              <a:t>表示模型预测正确的结果占总样本的百分比。</a:t>
            </a:r>
            <a:endParaRPr lang="zh-CN" altLang="en-US" sz="2000">
              <a:solidFill>
                <a:schemeClr val="tx1">
                  <a:lumMod val="85000"/>
                  <a:lumOff val="15000"/>
                </a:schemeClr>
              </a:solidFill>
              <a:latin typeface="A R" panose="00020600040101010101" charset="-122"/>
              <a:ea typeface="A R" panose="00020600040101010101" charset="-122"/>
              <a:cs typeface="+mn-ea"/>
              <a:sym typeface="+mn-ea"/>
            </a:endParaRPr>
          </a:p>
        </p:txBody>
      </p:sp>
      <p:sp>
        <p:nvSpPr>
          <p:cNvPr id="7" name="圆角矩形 6"/>
          <p:cNvSpPr/>
          <p:nvPr>
            <p:custDataLst>
              <p:tags r:id="rId5"/>
            </p:custDataLst>
          </p:nvPr>
        </p:nvSpPr>
        <p:spPr>
          <a:xfrm>
            <a:off x="908685" y="5570855"/>
            <a:ext cx="10587355" cy="828040"/>
          </a:xfrm>
          <a:prstGeom prst="roundRect">
            <a:avLst>
              <a:gd name="adj" fmla="val 50000"/>
            </a:avLst>
          </a:prstGeom>
          <a:solidFill>
            <a:schemeClr val="accent1">
              <a:lumMod val="20000"/>
              <a:lumOff val="80000"/>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00">
              <a:latin typeface="A R" panose="00020600040101010101" charset="-122"/>
              <a:ea typeface="A R" panose="00020600040101010101" charset="-122"/>
              <a:sym typeface="+mn-ea"/>
            </a:endParaRPr>
          </a:p>
        </p:txBody>
      </p:sp>
      <p:sp>
        <p:nvSpPr>
          <p:cNvPr id="6" name="圆角矩形 11"/>
          <p:cNvSpPr/>
          <p:nvPr>
            <p:custDataLst>
              <p:tags r:id="rId6"/>
            </p:custDataLst>
          </p:nvPr>
        </p:nvSpPr>
        <p:spPr>
          <a:xfrm>
            <a:off x="695960" y="5714875"/>
            <a:ext cx="2289065" cy="54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ct val="0"/>
              </a:spcBef>
              <a:spcAft>
                <a:spcPct val="0"/>
              </a:spcAft>
            </a:pPr>
            <a:r>
              <a:rPr lang="zh-CN" altLang="en-US" sz="1600">
                <a:latin typeface="阿里巴巴普惠体" panose="00020600040101010101" charset="-122"/>
                <a:ea typeface="阿里巴巴普惠体" panose="00020600040101010101" charset="-122"/>
                <a:sym typeface="+mn-ea"/>
              </a:rPr>
              <a:t>人工验证</a:t>
            </a:r>
            <a:endParaRPr lang="zh-CN" altLang="en-US" sz="1600" b="1">
              <a:solidFill>
                <a:schemeClr val="lt1">
                  <a:lumMod val="100000"/>
                </a:schemeClr>
              </a:solidFill>
              <a:latin typeface="阿里巴巴普惠体" panose="00020600040101010101" charset="-122"/>
              <a:ea typeface="阿里巴巴普惠体" panose="00020600040101010101" charset="-122"/>
              <a:cs typeface="+mn-ea"/>
              <a:sym typeface="+mn-ea"/>
            </a:endParaRPr>
          </a:p>
        </p:txBody>
      </p:sp>
      <p:sp>
        <p:nvSpPr>
          <p:cNvPr id="4" name="矩形 3"/>
          <p:cNvSpPr/>
          <p:nvPr>
            <p:custDataLst>
              <p:tags r:id="rId7"/>
            </p:custDataLst>
          </p:nvPr>
        </p:nvSpPr>
        <p:spPr>
          <a:xfrm>
            <a:off x="2985135" y="5570855"/>
            <a:ext cx="8511540" cy="828040"/>
          </a:xfrm>
          <a:prstGeom prst="rect">
            <a:avLst/>
          </a:prstGeom>
          <a:noFill/>
        </p:spPr>
        <p:txBody>
          <a:bodyPr wrap="square" lIns="0" tIns="0" rIns="0" bIns="0" rtlCol="0" anchor="ctr" anchorCtr="0">
            <a:noAutofit/>
          </a:bodyPr>
          <a:lstStyle/>
          <a:p>
            <a:pPr indent="0" algn="ctr" fontAlgn="auto">
              <a:lnSpc>
                <a:spcPct val="100000"/>
              </a:lnSpc>
              <a:buClrTx/>
              <a:buSzTx/>
              <a:buFontTx/>
            </a:pPr>
            <a:r>
              <a:rPr lang="zh-CN" altLang="en-US" sz="2000">
                <a:latin typeface="A R" panose="00020600040101010101" charset="-122"/>
                <a:ea typeface="A R" panose="00020600040101010101" charset="-122"/>
                <a:sym typeface="+mn-ea"/>
              </a:rPr>
              <a:t>使用人工对机器学习模型预测结果的验证，以评估模型的准确性。</a:t>
            </a:r>
            <a:endParaRPr lang="zh-CN" altLang="en-US" sz="2000">
              <a:latin typeface="A R" panose="00020600040101010101" charset="-122"/>
              <a:ea typeface="A R" panose="00020600040101010101" charset="-122"/>
              <a:sym typeface="+mn-ea"/>
            </a:endParaRPr>
          </a:p>
        </p:txBody>
      </p:sp>
      <p:sp>
        <p:nvSpPr>
          <p:cNvPr id="8" name="圆角矩形 7"/>
          <p:cNvSpPr/>
          <p:nvPr>
            <p:custDataLst>
              <p:tags r:id="rId8"/>
            </p:custDataLst>
          </p:nvPr>
        </p:nvSpPr>
        <p:spPr>
          <a:xfrm>
            <a:off x="908685" y="4544695"/>
            <a:ext cx="10587355" cy="828040"/>
          </a:xfrm>
          <a:prstGeom prst="roundRect">
            <a:avLst>
              <a:gd name="adj" fmla="val 50000"/>
            </a:avLst>
          </a:prstGeom>
          <a:solidFill>
            <a:schemeClr val="accent1">
              <a:lumMod val="20000"/>
              <a:lumOff val="80000"/>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00">
              <a:latin typeface="A R" panose="00020600040101010101" charset="-122"/>
              <a:ea typeface="A R" panose="00020600040101010101" charset="-122"/>
              <a:sym typeface="+mn-ea"/>
            </a:endParaRPr>
          </a:p>
        </p:txBody>
      </p:sp>
      <p:sp>
        <p:nvSpPr>
          <p:cNvPr id="18" name="圆角矩形 11"/>
          <p:cNvSpPr/>
          <p:nvPr>
            <p:custDataLst>
              <p:tags r:id="rId9"/>
            </p:custDataLst>
          </p:nvPr>
        </p:nvSpPr>
        <p:spPr>
          <a:xfrm>
            <a:off x="695960" y="4688715"/>
            <a:ext cx="2289065" cy="54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ct val="0"/>
              </a:spcBef>
              <a:spcAft>
                <a:spcPct val="0"/>
              </a:spcAft>
            </a:pPr>
            <a:r>
              <a:rPr lang="zh-CN" altLang="en-US" sz="1600">
                <a:latin typeface="阿里巴巴普惠体" panose="00020600040101010101" charset="-122"/>
                <a:ea typeface="阿里巴巴普惠体" panose="00020600040101010101" charset="-122"/>
                <a:cs typeface="阿里巴巴普惠体" panose="00020600040101010101" charset="-122"/>
                <a:sym typeface="+mn-ea"/>
              </a:rPr>
              <a:t>F1分数（F1 Score）</a:t>
            </a:r>
            <a:endParaRPr lang="zh-CN" altLang="en-US" sz="1600" b="1">
              <a:solidFill>
                <a:schemeClr val="lt1">
                  <a:lumMod val="100000"/>
                </a:schemeClr>
              </a:solidFill>
              <a:latin typeface="阿里巴巴普惠体" panose="00020600040101010101" charset="-122"/>
              <a:ea typeface="阿里巴巴普惠体" panose="00020600040101010101" charset="-122"/>
              <a:cs typeface="阿里巴巴普惠体" panose="00020600040101010101" charset="-122"/>
              <a:sym typeface="+mn-ea"/>
            </a:endParaRPr>
          </a:p>
        </p:txBody>
      </p:sp>
      <p:sp>
        <p:nvSpPr>
          <p:cNvPr id="5" name="矩形 4"/>
          <p:cNvSpPr/>
          <p:nvPr>
            <p:custDataLst>
              <p:tags r:id="rId10"/>
            </p:custDataLst>
          </p:nvPr>
        </p:nvSpPr>
        <p:spPr>
          <a:xfrm>
            <a:off x="3152775" y="4544695"/>
            <a:ext cx="7809230" cy="828040"/>
          </a:xfrm>
          <a:prstGeom prst="rect">
            <a:avLst/>
          </a:prstGeom>
          <a:noFill/>
        </p:spPr>
        <p:txBody>
          <a:bodyPr wrap="square" lIns="0" tIns="0" rIns="0" bIns="0" rtlCol="0" anchor="ctr" anchorCtr="0">
            <a:noAutofit/>
          </a:bodyPr>
          <a:lstStyle/>
          <a:p>
            <a:pPr indent="0" algn="ctr" fontAlgn="auto">
              <a:lnSpc>
                <a:spcPct val="100000"/>
              </a:lnSpc>
              <a:buClrTx/>
              <a:buSzTx/>
              <a:buFontTx/>
            </a:pPr>
            <a:r>
              <a:rPr lang="zh-CN" altLang="en-US" sz="2000">
                <a:latin typeface="A R" panose="00020600040101010101" charset="-122"/>
                <a:ea typeface="A R" panose="00020600040101010101" charset="-122"/>
                <a:sym typeface="+mn-ea"/>
              </a:rPr>
              <a:t>是精确率和召回率的调和平均数，用于综合考虑二者的性能。</a:t>
            </a:r>
            <a:endParaRPr lang="zh-CN" altLang="en-US" sz="2000">
              <a:latin typeface="A R" panose="00020600040101010101" charset="-122"/>
              <a:ea typeface="A R" panose="00020600040101010101" charset="-122"/>
              <a:sym typeface="+mn-ea"/>
            </a:endParaRPr>
          </a:p>
        </p:txBody>
      </p:sp>
      <p:sp>
        <p:nvSpPr>
          <p:cNvPr id="9" name="圆角矩形 8"/>
          <p:cNvSpPr/>
          <p:nvPr>
            <p:custDataLst>
              <p:tags r:id="rId11"/>
            </p:custDataLst>
          </p:nvPr>
        </p:nvSpPr>
        <p:spPr>
          <a:xfrm>
            <a:off x="908685" y="3518535"/>
            <a:ext cx="10587355" cy="828040"/>
          </a:xfrm>
          <a:prstGeom prst="roundRect">
            <a:avLst>
              <a:gd name="adj" fmla="val 50000"/>
            </a:avLst>
          </a:prstGeom>
          <a:solidFill>
            <a:schemeClr val="accent1">
              <a:lumMod val="20000"/>
              <a:lumOff val="80000"/>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00">
              <a:latin typeface="A R" panose="00020600040101010101" charset="-122"/>
              <a:ea typeface="A R" panose="00020600040101010101" charset="-122"/>
              <a:sym typeface="+mn-ea"/>
            </a:endParaRPr>
          </a:p>
        </p:txBody>
      </p:sp>
      <p:sp>
        <p:nvSpPr>
          <p:cNvPr id="43" name="圆角矩形 11"/>
          <p:cNvSpPr/>
          <p:nvPr>
            <p:custDataLst>
              <p:tags r:id="rId12"/>
            </p:custDataLst>
          </p:nvPr>
        </p:nvSpPr>
        <p:spPr>
          <a:xfrm>
            <a:off x="695960" y="3662555"/>
            <a:ext cx="2289065" cy="54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ct val="0"/>
              </a:spcBef>
              <a:spcAft>
                <a:spcPct val="0"/>
              </a:spcAft>
            </a:pPr>
            <a:r>
              <a:rPr lang="zh-CN" altLang="en-US" sz="1600">
                <a:latin typeface="阿里巴巴普惠体" panose="00020600040101010101" charset="-122"/>
                <a:ea typeface="阿里巴巴普惠体" panose="00020600040101010101" charset="-122"/>
                <a:cs typeface="阿里巴巴普惠体" panose="00020600040101010101" charset="-122"/>
                <a:sym typeface="+mn-ea"/>
              </a:rPr>
              <a:t>召回率（Recall）</a:t>
            </a:r>
            <a:endParaRPr lang="zh-CN" altLang="en-US" sz="1600" b="1">
              <a:solidFill>
                <a:schemeClr val="lt1">
                  <a:lumMod val="100000"/>
                </a:schemeClr>
              </a:solidFill>
              <a:latin typeface="阿里巴巴普惠体" panose="00020600040101010101" charset="-122"/>
              <a:ea typeface="阿里巴巴普惠体" panose="00020600040101010101" charset="-122"/>
              <a:cs typeface="阿里巴巴普惠体" panose="00020600040101010101" charset="-122"/>
              <a:sym typeface="+mn-ea"/>
            </a:endParaRPr>
          </a:p>
        </p:txBody>
      </p:sp>
      <p:sp>
        <p:nvSpPr>
          <p:cNvPr id="13" name="矩形 12"/>
          <p:cNvSpPr/>
          <p:nvPr>
            <p:custDataLst>
              <p:tags r:id="rId13"/>
            </p:custDataLst>
          </p:nvPr>
        </p:nvSpPr>
        <p:spPr>
          <a:xfrm>
            <a:off x="3152775" y="3518535"/>
            <a:ext cx="7809230" cy="828040"/>
          </a:xfrm>
          <a:prstGeom prst="rect">
            <a:avLst/>
          </a:prstGeom>
          <a:noFill/>
        </p:spPr>
        <p:txBody>
          <a:bodyPr wrap="square" lIns="0" tIns="0" rIns="0" bIns="0" rtlCol="0" anchor="ctr" anchorCtr="0">
            <a:noAutofit/>
          </a:bodyPr>
          <a:lstStyle/>
          <a:p>
            <a:pPr indent="0" algn="ctr" fontAlgn="auto">
              <a:lnSpc>
                <a:spcPct val="100000"/>
              </a:lnSpc>
              <a:spcBef>
                <a:spcPct val="0"/>
              </a:spcBef>
              <a:spcAft>
                <a:spcPct val="0"/>
              </a:spcAft>
            </a:pPr>
            <a:r>
              <a:rPr lang="zh-CN" altLang="en-US" sz="2000">
                <a:latin typeface="A R" panose="00020600040101010101" charset="-122"/>
                <a:ea typeface="A R" panose="00020600040101010101" charset="-122"/>
                <a:sym typeface="+mn-ea"/>
              </a:rPr>
              <a:t>表示实际为正的样本中被预测为正的比例。</a:t>
            </a:r>
            <a:endParaRPr lang="zh-CN" altLang="en-US" sz="2000">
              <a:latin typeface="A R" panose="00020600040101010101" charset="-122"/>
              <a:ea typeface="A R" panose="00020600040101010101" charset="-122"/>
              <a:sym typeface="+mn-ea"/>
            </a:endParaRPr>
          </a:p>
        </p:txBody>
      </p:sp>
      <p:sp>
        <p:nvSpPr>
          <p:cNvPr id="10" name="圆角矩形 9"/>
          <p:cNvSpPr/>
          <p:nvPr>
            <p:custDataLst>
              <p:tags r:id="rId14"/>
            </p:custDataLst>
          </p:nvPr>
        </p:nvSpPr>
        <p:spPr>
          <a:xfrm>
            <a:off x="908685" y="2492375"/>
            <a:ext cx="10587355" cy="828040"/>
          </a:xfrm>
          <a:prstGeom prst="roundRect">
            <a:avLst>
              <a:gd name="adj" fmla="val 50000"/>
            </a:avLst>
          </a:prstGeom>
          <a:solidFill>
            <a:schemeClr val="accent1">
              <a:lumMod val="20000"/>
              <a:lumOff val="80000"/>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00">
              <a:latin typeface="A R" panose="00020600040101010101" charset="-122"/>
              <a:ea typeface="A R" panose="00020600040101010101" charset="-122"/>
              <a:sym typeface="+mn-ea"/>
            </a:endParaRPr>
          </a:p>
        </p:txBody>
      </p:sp>
      <p:sp>
        <p:nvSpPr>
          <p:cNvPr id="45" name="圆角矩形 11"/>
          <p:cNvSpPr/>
          <p:nvPr>
            <p:custDataLst>
              <p:tags r:id="rId15"/>
            </p:custDataLst>
          </p:nvPr>
        </p:nvSpPr>
        <p:spPr>
          <a:xfrm>
            <a:off x="695960" y="2636395"/>
            <a:ext cx="2289065" cy="54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ct val="0"/>
              </a:spcBef>
              <a:spcAft>
                <a:spcPct val="0"/>
              </a:spcAft>
            </a:pPr>
            <a:r>
              <a:rPr lang="zh-CN" altLang="en-US" sz="1600">
                <a:latin typeface="阿里巴巴普惠体" panose="00020600040101010101" charset="-122"/>
                <a:ea typeface="阿里巴巴普惠体" panose="00020600040101010101" charset="-122"/>
                <a:cs typeface="阿里巴巴普惠体" panose="00020600040101010101" charset="-122"/>
                <a:sym typeface="+mn-ea"/>
              </a:rPr>
              <a:t>精确率（Precision）</a:t>
            </a:r>
            <a:endParaRPr lang="zh-CN" altLang="en-US" sz="1600" b="1">
              <a:solidFill>
                <a:schemeClr val="lt1">
                  <a:lumMod val="100000"/>
                </a:schemeClr>
              </a:solidFill>
              <a:latin typeface="阿里巴巴普惠体" panose="00020600040101010101" charset="-122"/>
              <a:ea typeface="阿里巴巴普惠体" panose="00020600040101010101" charset="-122"/>
              <a:cs typeface="阿里巴巴普惠体" panose="00020600040101010101" charset="-122"/>
              <a:sym typeface="+mn-ea"/>
            </a:endParaRPr>
          </a:p>
        </p:txBody>
      </p:sp>
      <p:sp>
        <p:nvSpPr>
          <p:cNvPr id="14" name="矩形 13"/>
          <p:cNvSpPr/>
          <p:nvPr>
            <p:custDataLst>
              <p:tags r:id="rId16"/>
            </p:custDataLst>
          </p:nvPr>
        </p:nvSpPr>
        <p:spPr>
          <a:xfrm>
            <a:off x="3152775" y="2492375"/>
            <a:ext cx="7809230" cy="828040"/>
          </a:xfrm>
          <a:prstGeom prst="rect">
            <a:avLst/>
          </a:prstGeom>
          <a:noFill/>
        </p:spPr>
        <p:txBody>
          <a:bodyPr wrap="square" lIns="0" tIns="0" rIns="0" bIns="0" rtlCol="0" anchor="ctr" anchorCtr="0">
            <a:noAutofit/>
          </a:bodyPr>
          <a:lstStyle/>
          <a:p>
            <a:pPr indent="0" algn="ctr" fontAlgn="auto">
              <a:lnSpc>
                <a:spcPct val="100000"/>
              </a:lnSpc>
              <a:spcBef>
                <a:spcPct val="0"/>
              </a:spcBef>
              <a:spcAft>
                <a:spcPct val="0"/>
              </a:spcAft>
            </a:pPr>
            <a:r>
              <a:rPr lang="zh-CN" altLang="en-US" sz="2000">
                <a:latin typeface="A R" panose="00020600040101010101" charset="-122"/>
                <a:ea typeface="A R" panose="00020600040101010101" charset="-122"/>
                <a:sym typeface="+mn-ea"/>
              </a:rPr>
              <a:t>表示所有被预测为正的样本中实际为正的样本的比例。</a:t>
            </a:r>
            <a:endParaRPr lang="zh-CN" altLang="en-US" sz="2000">
              <a:latin typeface="A R" panose="00020600040101010101" charset="-122"/>
              <a:ea typeface="A R" panose="00020600040101010101" charset="-122"/>
              <a:sym typeface="+mn-ea"/>
            </a:endParaRPr>
          </a:p>
        </p:txBody>
      </p:sp>
      <p:sp>
        <p:nvSpPr>
          <p:cNvPr id="11" name="灯片编号占位符 10"/>
          <p:cNvSpPr>
            <a:spLocks noGrp="1"/>
          </p:cNvSpPr>
          <p:nvPr>
            <p:ph type="sldNum" sz="quarter" idx="12"/>
          </p:nvPr>
        </p:nvSpPr>
        <p:spPr/>
        <p:txBody>
          <a:bodyPr/>
          <a:p>
            <a:fld id="{9A0DB2DC-4C9A-4742-B13C-FB6460FD3503}" type="slidenum">
              <a:rPr lang="en-US" sz="2300" smtClean="0">
                <a:latin typeface="阿里巴巴普惠体" panose="00020600040101010101" charset="-122"/>
                <a:ea typeface="阿里巴巴普惠体" panose="00020600040101010101" charset="-122"/>
              </a:rPr>
            </a:fld>
            <a:endParaRPr lang="en-US" sz="2300" smtClean="0">
              <a:latin typeface="阿里巴巴普惠体" panose="00020600040101010101" charset="-122"/>
              <a:ea typeface="阿里巴巴普惠体" panose="00020600040101010101" charset="-122"/>
            </a:endParaRPr>
          </a:p>
        </p:txBody>
      </p:sp>
      <p:pic>
        <p:nvPicPr>
          <p:cNvPr id="15" name="图片 14" descr="b98e9455-8e7b-4443-88a8-0264a1497dab"/>
          <p:cNvPicPr>
            <a:picLocks noChangeAspect="1"/>
          </p:cNvPicPr>
          <p:nvPr/>
        </p:nvPicPr>
        <p:blipFill>
          <a:blip r:embed="rId17"/>
          <a:stretch>
            <a:fillRect/>
          </a:stretch>
        </p:blipFill>
        <p:spPr>
          <a:xfrm>
            <a:off x="9350375" y="368935"/>
            <a:ext cx="2524125" cy="629920"/>
          </a:xfrm>
          <a:prstGeom prst="rect">
            <a:avLst/>
          </a:prstGeom>
        </p:spPr>
      </p:pic>
      <p:cxnSp>
        <p:nvCxnSpPr>
          <p:cNvPr id="16" name="直接连接符 15"/>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sp>
        <p:nvSpPr>
          <p:cNvPr id="19" name="文本框 18"/>
          <p:cNvSpPr txBox="1"/>
          <p:nvPr/>
        </p:nvSpPr>
        <p:spPr>
          <a:xfrm>
            <a:off x="724535" y="661670"/>
            <a:ext cx="2771775" cy="583565"/>
          </a:xfrm>
          <a:prstGeom prst="rect">
            <a:avLst/>
          </a:prstGeom>
          <a:noFill/>
        </p:spPr>
        <p:txBody>
          <a:bodyPr wrap="square">
            <a:spAutoFit/>
          </a:bodyPr>
          <a:p>
            <a:pPr marR="0" indent="0" defTabSz="914400" fontAlgn="auto">
              <a:lnSpc>
                <a:spcPct val="100000"/>
              </a:lnSpc>
              <a:spcBef>
                <a:spcPts val="0"/>
              </a:spcBef>
              <a:spcAft>
                <a:spcPts val="0"/>
              </a:spcAft>
              <a:buClrTx/>
              <a:buSzTx/>
              <a:buFontTx/>
              <a:buNone/>
              <a:defRPr/>
            </a:pPr>
            <a:r>
              <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rPr>
              <a:t>模型</a:t>
            </a:r>
            <a:r>
              <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rPr>
              <a:t>评估指标</a:t>
            </a:r>
            <a:endPar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endParaRPr>
          </a:p>
        </p:txBody>
      </p:sp>
    </p:spTree>
    <p:custDataLst>
      <p:tags r:id="rId18"/>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z="1600"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rPr>
              <a:t>决策树</a:t>
            </a:r>
            <a:endPar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 name="组合 1"/>
          <p:cNvGrpSpPr/>
          <p:nvPr/>
        </p:nvGrpSpPr>
        <p:grpSpPr>
          <a:xfrm>
            <a:off x="2945924" y="331970"/>
            <a:ext cx="1021715" cy="277712"/>
            <a:chOff x="2107883" y="333875"/>
            <a:chExt cx="1021715" cy="277712"/>
          </a:xfrm>
        </p:grpSpPr>
        <p:sp>
          <p:nvSpPr>
            <p:cNvPr id="6"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 name="文本框 7"/>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支持向量机</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0" name="组合 9"/>
          <p:cNvGrpSpPr/>
          <p:nvPr/>
        </p:nvGrpSpPr>
        <p:grpSpPr>
          <a:xfrm>
            <a:off x="1002348" y="331970"/>
            <a:ext cx="917575" cy="277712"/>
            <a:chOff x="6097588" y="333875"/>
            <a:chExt cx="917575" cy="277712"/>
          </a:xfrm>
        </p:grpSpPr>
        <p:sp>
          <p:nvSpPr>
            <p:cNvPr id="11"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2" name="文本框 11"/>
            <p:cNvSpPr txBox="1"/>
            <p:nvPr/>
          </p:nvSpPr>
          <p:spPr>
            <a:xfrm>
              <a:off x="6145212" y="333875"/>
              <a:ext cx="822326"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决策树</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13" name="组合 12"/>
          <p:cNvGrpSpPr/>
          <p:nvPr/>
        </p:nvGrpSpPr>
        <p:grpSpPr>
          <a:xfrm>
            <a:off x="1920399" y="331970"/>
            <a:ext cx="1130935" cy="277712"/>
            <a:chOff x="2046288" y="333875"/>
            <a:chExt cx="1130935" cy="277712"/>
          </a:xfrm>
        </p:grpSpPr>
        <p:sp>
          <p:nvSpPr>
            <p:cNvPr id="14"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5" name="文本框 14"/>
            <p:cNvSpPr txBox="1"/>
            <p:nvPr/>
          </p:nvSpPr>
          <p:spPr>
            <a:xfrm>
              <a:off x="2046288" y="333875"/>
              <a:ext cx="113093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朴素贝叶斯</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sp>
        <p:nvSpPr>
          <p:cNvPr id="3" name="文本框 2"/>
          <p:cNvSpPr txBox="1"/>
          <p:nvPr/>
        </p:nvSpPr>
        <p:spPr>
          <a:xfrm>
            <a:off x="724535" y="1659255"/>
            <a:ext cx="10842625" cy="645160"/>
          </a:xfrm>
          <a:prstGeom prst="rect">
            <a:avLst/>
          </a:prstGeom>
          <a:noFill/>
        </p:spPr>
        <p:txBody>
          <a:bodyPr wrap="square" rtlCol="0" anchor="t">
            <a:spAutoFit/>
          </a:bodyPr>
          <a:p>
            <a:r>
              <a:rPr lang="zh-CN" altLang="en-US">
                <a:latin typeface="A R" panose="00020600040101010101" charset="-122"/>
                <a:ea typeface="A R" panose="00020600040101010101" charset="-122"/>
              </a:rPr>
              <a:t>决策树模型，其基本原理来自香浓所提的信息论。在信息论中，信息被定义为消除随机不确定性的东西，通常用信息熵来衡量，单位为比特。</a:t>
            </a:r>
            <a:endParaRPr lang="zh-CN" altLang="en-US">
              <a:latin typeface="A R" panose="00020600040101010101" charset="-122"/>
              <a:ea typeface="A R" panose="00020600040101010101" charset="-122"/>
            </a:endParaRPr>
          </a:p>
        </p:txBody>
      </p:sp>
      <p:pic>
        <p:nvPicPr>
          <p:cNvPr id="103" name="图片 102"/>
          <p:cNvPicPr>
            <a:picLocks noChangeAspect="1"/>
          </p:cNvPicPr>
          <p:nvPr/>
        </p:nvPicPr>
        <p:blipFill>
          <a:blip r:embed="rId3"/>
          <a:stretch>
            <a:fillRect/>
          </a:stretch>
        </p:blipFill>
        <p:spPr>
          <a:xfrm>
            <a:off x="1788795" y="2357120"/>
            <a:ext cx="8461375" cy="4105275"/>
          </a:xfrm>
          <a:prstGeom prst="rect">
            <a:avLst/>
          </a:prstGeom>
          <a:noFill/>
          <a:ln w="9525">
            <a:noFill/>
          </a:ln>
        </p:spPr>
      </p:pic>
      <p:grpSp>
        <p:nvGrpSpPr>
          <p:cNvPr id="17" name="组合 16"/>
          <p:cNvGrpSpPr/>
          <p:nvPr/>
        </p:nvGrpSpPr>
        <p:grpSpPr>
          <a:xfrm>
            <a:off x="3956209" y="330065"/>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分析</a:t>
              </a: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与总结</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cxnSp>
        <p:nvCxnSpPr>
          <p:cNvPr id="20" name="直接连接符 19"/>
          <p:cNvCxnSpPr/>
          <p:nvPr>
            <p:custDataLst>
              <p:tags r:id="rId4"/>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1" name="椭圆 20"/>
          <p:cNvSpPr/>
          <p:nvPr>
            <p:custDataLst>
              <p:tags r:id="rId5"/>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4" name="椭圆 23"/>
          <p:cNvSpPr/>
          <p:nvPr>
            <p:custDataLst>
              <p:tags r:id="rId6"/>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8" name="椭圆 27"/>
          <p:cNvSpPr/>
          <p:nvPr>
            <p:custDataLst>
              <p:tags r:id="rId7"/>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5" name="文本框 4"/>
          <p:cNvSpPr txBox="1"/>
          <p:nvPr/>
        </p:nvSpPr>
        <p:spPr>
          <a:xfrm>
            <a:off x="724535" y="2511425"/>
            <a:ext cx="10629900" cy="645160"/>
          </a:xfrm>
          <a:prstGeom prst="rect">
            <a:avLst/>
          </a:prstGeom>
          <a:noFill/>
        </p:spPr>
        <p:txBody>
          <a:bodyPr wrap="square" rtlCol="0">
            <a:spAutoFit/>
          </a:bodyPr>
          <a:p>
            <a:r>
              <a:rPr lang="zh-CN" altLang="en-US">
                <a:latin typeface="A R" panose="00020600040101010101" charset="-122"/>
                <a:ea typeface="A R" panose="00020600040101010101" charset="-122"/>
                <a:cs typeface="A R" panose="00020600040101010101" charset="-122"/>
              </a:rPr>
              <a:t>信息熵的计算公式如下。其中 H(X)表示信息熵，x 表示随机变量，P(x)表示概率输出函数，式中对数一般取 2 为底。</a:t>
            </a:r>
            <a:endParaRPr lang="zh-CN" altLang="en-US">
              <a:latin typeface="A R" panose="00020600040101010101" charset="-122"/>
              <a:ea typeface="A R" panose="00020600040101010101" charset="-122"/>
              <a:cs typeface="A R" panose="00020600040101010101" charset="-122"/>
            </a:endParaRPr>
          </a:p>
        </p:txBody>
      </p:sp>
      <mc:AlternateContent xmlns:mc="http://schemas.openxmlformats.org/markup-compatibility/2006">
        <mc:Choice xmlns:a14="http://schemas.microsoft.com/office/drawing/2010/main" Requires="a14">
          <p:sp>
            <p:nvSpPr>
              <p:cNvPr id="16" name="文本框 15"/>
              <p:cNvSpPr txBox="1"/>
              <p:nvPr/>
            </p:nvSpPr>
            <p:spPr>
              <a:xfrm>
                <a:off x="4677982" y="3006661"/>
                <a:ext cx="2935605" cy="84455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ea typeface="A R" panose="00020600040101010101" charset="-122"/>
                          <a:cs typeface="Cambria Math" panose="02040503050406030204" charset="0"/>
                        </a:rPr>
                        <m:t>𝐻</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𝑋</m:t>
                      </m:r>
                      <m:r>
                        <a:rPr lang="en-US" altLang="zh-CN" i="1">
                          <a:latin typeface="Cambria Math" panose="02040503050406030204" charset="0"/>
                          <a:ea typeface="MS Mincho" charset="0"/>
                          <a:cs typeface="Cambria Math" panose="02040503050406030204" charset="0"/>
                        </a:rPr>
                        <m:t>)=−</m:t>
                      </m:r>
                      <m:nary>
                        <m:naryPr>
                          <m:chr m:val="∑"/>
                          <m:limLoc m:val="undOvr"/>
                          <m:ctrlPr>
                            <a:rPr lang="en-US" altLang="zh-CN" i="1">
                              <a:latin typeface="Cambria Math" panose="02040503050406030204" charset="0"/>
                              <a:ea typeface="A R" panose="00020600040101010101" charset="-122"/>
                              <a:cs typeface="Cambria Math" panose="02040503050406030204" charset="0"/>
                            </a:rPr>
                          </m:ctrlPr>
                        </m:naryPr>
                        <m:sub>
                          <m:r>
                            <a:rPr lang="en-US" altLang="zh-CN" i="1">
                              <a:latin typeface="Cambria Math" panose="02040503050406030204" charset="0"/>
                              <a:ea typeface="A R" panose="00020600040101010101" charset="-122"/>
                              <a:cs typeface="Cambria Math" panose="02040503050406030204" charset="0"/>
                            </a:rPr>
                            <m:t>𝑖</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1</m:t>
                          </m:r>
                        </m:sub>
                        <m:sup>
                          <m:r>
                            <a:rPr lang="en-US" altLang="zh-CN" i="1">
                              <a:latin typeface="Cambria Math" panose="02040503050406030204" charset="0"/>
                              <a:ea typeface="A R" panose="00020600040101010101" charset="-122"/>
                              <a:cs typeface="Cambria Math" panose="02040503050406030204" charset="0"/>
                            </a:rPr>
                            <m:t>𝑛</m:t>
                          </m:r>
                        </m:sup>
                        <m:e>
                          <m:r>
                            <a:rPr lang="en-US" altLang="zh-CN" i="1">
                              <a:latin typeface="Cambria Math" panose="02040503050406030204" charset="0"/>
                              <a:ea typeface="A R" panose="00020600040101010101" charset="-122"/>
                              <a:cs typeface="Cambria Math" panose="02040503050406030204" charset="0"/>
                            </a:rPr>
                            <m:t>𝑝</m:t>
                          </m:r>
                          <m:r>
                            <a:rPr lang="en-US" altLang="zh-CN" i="1">
                              <a:latin typeface="Cambria Math" panose="02040503050406030204" charset="0"/>
                              <a:ea typeface="MS Mincho" charset="0"/>
                              <a:cs typeface="Cambria Math" panose="02040503050406030204" charset="0"/>
                            </a:rPr>
                            <m:t>(</m:t>
                          </m:r>
                          <m:sSub>
                            <m:sSubPr>
                              <m:ctrlPr>
                                <a:rPr lang="en-US" altLang="zh-CN" i="1">
                                  <a:latin typeface="Cambria Math" panose="02040503050406030204" charset="0"/>
                                  <a:ea typeface="A R" panose="00020600040101010101" charset="-122"/>
                                  <a:cs typeface="Cambria Math" panose="02040503050406030204" charset="0"/>
                                </a:rPr>
                              </m:ctrlPr>
                            </m:sSubPr>
                            <m:e>
                              <m:r>
                                <a:rPr lang="en-US" altLang="zh-CN" i="1">
                                  <a:latin typeface="Cambria Math" panose="02040503050406030204" charset="0"/>
                                  <a:ea typeface="A R" panose="00020600040101010101" charset="-122"/>
                                  <a:cs typeface="Cambria Math" panose="02040503050406030204" charset="0"/>
                                </a:rPr>
                                <m:t>𝑥</m:t>
                              </m:r>
                            </m:e>
                            <m:sub>
                              <m:r>
                                <a:rPr lang="en-US" altLang="zh-CN" i="1">
                                  <a:latin typeface="Cambria Math" panose="02040503050406030204" charset="0"/>
                                  <a:ea typeface="A R" panose="00020600040101010101" charset="-122"/>
                                  <a:cs typeface="Cambria Math" panose="02040503050406030204" charset="0"/>
                                </a:rPr>
                                <m:t>𝑖</m:t>
                              </m:r>
                            </m:sub>
                          </m:sSub>
                          <m:r>
                            <a:rPr lang="en-US" altLang="zh-CN" i="1">
                              <a:latin typeface="Cambria Math" panose="02040503050406030204" charset="0"/>
                              <a:ea typeface="MS Mincho" charset="0"/>
                              <a:cs typeface="Cambria Math" panose="02040503050406030204" charset="0"/>
                            </a:rPr>
                            <m:t>)</m:t>
                          </m:r>
                          <m:func>
                            <m:funcPr>
                              <m:ctrlPr>
                                <a:rPr lang="en-US" altLang="zh-CN" i="1">
                                  <a:latin typeface="Cambria Math" panose="02040503050406030204" charset="0"/>
                                  <a:ea typeface="A R" panose="00020600040101010101" charset="-122"/>
                                  <a:cs typeface="Cambria Math" panose="02040503050406030204" charset="0"/>
                                </a:rPr>
                              </m:ctrlPr>
                            </m:funcPr>
                            <m:fName>
                              <m:sSub>
                                <m:sSubPr>
                                  <m:ctrlPr>
                                    <a:rPr lang="en-US" altLang="zh-CN" i="1">
                                      <a:latin typeface="Cambria Math" panose="02040503050406030204" charset="0"/>
                                      <a:ea typeface="A R" panose="00020600040101010101" charset="-122"/>
                                      <a:cs typeface="Cambria Math" panose="02040503050406030204" charset="0"/>
                                    </a:rPr>
                                  </m:ctrlPr>
                                </m:sSubPr>
                                <m:e>
                                  <m:r>
                                    <a:rPr lang="en-US" altLang="zh-CN" i="1">
                                      <a:latin typeface="Cambria Math" panose="02040503050406030204" charset="0"/>
                                      <a:ea typeface="A R" panose="00020600040101010101" charset="-122"/>
                                      <a:cs typeface="Cambria Math" panose="02040503050406030204" charset="0"/>
                                    </a:rPr>
                                    <m:t>𝑙𝑜𝑔</m:t>
                                  </m:r>
                                </m:e>
                                <m:sub>
                                  <m:r>
                                    <a:rPr lang="en-US" altLang="zh-CN" i="1">
                                      <a:latin typeface="Cambria Math" panose="02040503050406030204" charset="0"/>
                                      <a:ea typeface="A R" panose="00020600040101010101" charset="-122"/>
                                      <a:cs typeface="Cambria Math" panose="02040503050406030204" charset="0"/>
                                    </a:rPr>
                                    <m:t>𝑏</m:t>
                                  </m:r>
                                </m:sub>
                              </m:sSub>
                            </m:fName>
                            <m:e>
                              <m:r>
                                <a:rPr lang="en-US" altLang="zh-CN" i="1">
                                  <a:latin typeface="Cambria Math" panose="02040503050406030204" charset="0"/>
                                  <a:ea typeface="A R" panose="00020600040101010101" charset="-122"/>
                                  <a:cs typeface="Cambria Math" panose="02040503050406030204" charset="0"/>
                                </a:rPr>
                                <m:t>𝑝</m:t>
                              </m:r>
                              <m:r>
                                <a:rPr lang="en-US" altLang="zh-CN" i="1">
                                  <a:latin typeface="Cambria Math" panose="02040503050406030204" charset="0"/>
                                  <a:ea typeface="MS Mincho" charset="0"/>
                                  <a:cs typeface="Cambria Math" panose="02040503050406030204" charset="0"/>
                                </a:rPr>
                                <m:t>(</m:t>
                              </m:r>
                              <m:sSub>
                                <m:sSubPr>
                                  <m:ctrlPr>
                                    <a:rPr lang="en-US" altLang="zh-CN" i="1">
                                      <a:latin typeface="Cambria Math" panose="02040503050406030204" charset="0"/>
                                      <a:ea typeface="A R" panose="00020600040101010101" charset="-122"/>
                                      <a:cs typeface="Cambria Math" panose="02040503050406030204" charset="0"/>
                                    </a:rPr>
                                  </m:ctrlPr>
                                </m:sSubPr>
                                <m:e>
                                  <m:r>
                                    <a:rPr lang="en-US" altLang="zh-CN" i="1">
                                      <a:latin typeface="Cambria Math" panose="02040503050406030204" charset="0"/>
                                      <a:ea typeface="A R" panose="00020600040101010101" charset="-122"/>
                                      <a:cs typeface="Cambria Math" panose="02040503050406030204" charset="0"/>
                                    </a:rPr>
                                    <m:t>𝑥</m:t>
                                  </m:r>
                                </m:e>
                                <m:sub>
                                  <m:r>
                                    <a:rPr lang="en-US" altLang="zh-CN" i="1">
                                      <a:latin typeface="Cambria Math" panose="02040503050406030204" charset="0"/>
                                      <a:ea typeface="A R" panose="00020600040101010101" charset="-122"/>
                                      <a:cs typeface="Cambria Math" panose="02040503050406030204" charset="0"/>
                                    </a:rPr>
                                    <m:t>𝑖</m:t>
                                  </m:r>
                                </m:sub>
                              </m:sSub>
                              <m:r>
                                <a:rPr lang="en-US" altLang="zh-CN" i="1">
                                  <a:latin typeface="Cambria Math" panose="02040503050406030204" charset="0"/>
                                  <a:ea typeface="MS Mincho" charset="0"/>
                                  <a:cs typeface="Cambria Math" panose="02040503050406030204" charset="0"/>
                                </a:rPr>
                                <m:t>)</m:t>
                              </m:r>
                            </m:e>
                          </m:func>
                        </m:e>
                      </m:nary>
                    </m:oMath>
                  </m:oMathPara>
                </a14:m>
                <a:endParaRPr lang="zh-CN" altLang="en-US" i="1">
                  <a:latin typeface="A R" panose="00020600040101010101" charset="-122"/>
                  <a:ea typeface="A R" panose="00020600040101010101" charset="-122"/>
                  <a:cs typeface="A R" panose="00020600040101010101" charset="-122"/>
                </a:endParaRPr>
              </a:p>
            </p:txBody>
          </p:sp>
        </mc:Choice>
        <mc:Fallback>
          <p:sp>
            <p:nvSpPr>
              <p:cNvPr id="16" name="文本框 15"/>
              <p:cNvSpPr txBox="1">
                <a:spLocks noRot="1" noChangeAspect="1" noMove="1" noResize="1" noEditPoints="1" noAdjustHandles="1" noChangeArrowheads="1" noChangeShapeType="1" noTextEdit="1"/>
              </p:cNvSpPr>
              <p:nvPr/>
            </p:nvSpPr>
            <p:spPr>
              <a:xfrm>
                <a:off x="4677982" y="3006661"/>
                <a:ext cx="2935605" cy="844550"/>
              </a:xfrm>
              <a:prstGeom prst="rect">
                <a:avLst/>
              </a:prstGeom>
              <a:blipFill rotWithShape="1">
                <a:blip r:embed="rId8"/>
                <a:stretch>
                  <a:fillRect l="-19" t="-68" r="-2165" b="68"/>
                </a:stretch>
              </a:blipFill>
            </p:spPr>
            <p:txBody>
              <a:bodyPr/>
              <a:lstStyle/>
              <a:p>
                <a:r>
                  <a:rPr lang="zh-CN" altLang="en-US">
                    <a:noFill/>
                  </a:rPr>
                  <a:t> </a:t>
                </a:r>
              </a:p>
            </p:txBody>
          </p:sp>
        </mc:Fallback>
      </mc:AlternateContent>
      <p:sp>
        <p:nvSpPr>
          <p:cNvPr id="22" name="文本框 21"/>
          <p:cNvSpPr txBox="1"/>
          <p:nvPr/>
        </p:nvSpPr>
        <p:spPr>
          <a:xfrm>
            <a:off x="724535" y="4060825"/>
            <a:ext cx="10841990" cy="922020"/>
          </a:xfrm>
          <a:prstGeom prst="rect">
            <a:avLst/>
          </a:prstGeom>
          <a:noFill/>
        </p:spPr>
        <p:txBody>
          <a:bodyPr wrap="square" rtlCol="0" anchor="t">
            <a:spAutoFit/>
          </a:bodyPr>
          <a:p>
            <a:r>
              <a:rPr lang="zh-CN" altLang="en-US">
                <a:latin typeface="A R" panose="00020600040101010101" charset="-122"/>
                <a:ea typeface="A R" panose="00020600040101010101" charset="-122"/>
                <a:cs typeface="A R" panose="00020600040101010101" charset="-122"/>
              </a:rPr>
              <a:t>决策树依据信息增益来进行构建，信息增益的计算公式如下。其中 </a:t>
            </a:r>
            <a:r>
              <a:rPr lang="zh-CN" altLang="en-US" i="1">
                <a:latin typeface="A R" panose="00020600040101010101" charset="-122"/>
                <a:ea typeface="A R" panose="00020600040101010101" charset="-122"/>
                <a:cs typeface="A R" panose="00020600040101010101" charset="-122"/>
              </a:rPr>
              <a:t>X</a:t>
            </a:r>
            <a:r>
              <a:rPr lang="zh-CN" altLang="en-US">
                <a:latin typeface="A R" panose="00020600040101010101" charset="-122"/>
                <a:ea typeface="A R" panose="00020600040101010101" charset="-122"/>
                <a:cs typeface="A R" panose="00020600040101010101" charset="-122"/>
              </a:rPr>
              <a:t> 表示随机变量，</a:t>
            </a:r>
            <a:r>
              <a:rPr lang="zh-CN" altLang="en-US" i="1">
                <a:latin typeface="A R" panose="00020600040101010101" charset="-122"/>
                <a:ea typeface="A R" panose="00020600040101010101" charset="-122"/>
                <a:cs typeface="A R" panose="00020600040101010101" charset="-122"/>
              </a:rPr>
              <a:t>A</a:t>
            </a:r>
            <a:r>
              <a:rPr lang="zh-CN" altLang="en-US">
                <a:latin typeface="A R" panose="00020600040101010101" charset="-122"/>
                <a:ea typeface="A R" panose="00020600040101010101" charset="-122"/>
                <a:cs typeface="A R" panose="00020600040101010101" charset="-122"/>
              </a:rPr>
              <a:t> 表示特征，</a:t>
            </a:r>
            <a:r>
              <a:rPr lang="en-US" altLang="zh-CN" i="1">
                <a:latin typeface="A R" panose="00020600040101010101" charset="-122"/>
                <a:ea typeface="A R" panose="00020600040101010101" charset="-122"/>
                <a:cs typeface="A R" panose="00020600040101010101" charset="-122"/>
              </a:rPr>
              <a:t>g</a:t>
            </a:r>
            <a:r>
              <a:rPr lang="zh-CN" altLang="en-US" i="1">
                <a:latin typeface="A R" panose="00020600040101010101" charset="-122"/>
                <a:ea typeface="A R" panose="00020600040101010101" charset="-122"/>
                <a:cs typeface="A R" panose="00020600040101010101" charset="-122"/>
              </a:rPr>
              <a:t>(</a:t>
            </a:r>
            <a:r>
              <a:rPr lang="en-US" altLang="zh-CN" i="1">
                <a:latin typeface="A R" panose="00020600040101010101" charset="-122"/>
                <a:ea typeface="A R" panose="00020600040101010101" charset="-122"/>
                <a:cs typeface="A R" panose="00020600040101010101" charset="-122"/>
              </a:rPr>
              <a:t>X</a:t>
            </a:r>
            <a:r>
              <a:rPr lang="zh-CN" altLang="en-US" i="1">
                <a:latin typeface="A R" panose="00020600040101010101" charset="-122"/>
                <a:ea typeface="A R" panose="00020600040101010101" charset="-122"/>
                <a:cs typeface="A R" panose="00020600040101010101" charset="-122"/>
              </a:rPr>
              <a:t>, </a:t>
            </a:r>
            <a:r>
              <a:rPr lang="en-US" altLang="zh-CN" i="1">
                <a:latin typeface="A R" panose="00020600040101010101" charset="-122"/>
                <a:ea typeface="A R" panose="00020600040101010101" charset="-122"/>
                <a:cs typeface="A R" panose="00020600040101010101" charset="-122"/>
              </a:rPr>
              <a:t>A</a:t>
            </a:r>
            <a:r>
              <a:rPr lang="zh-CN" altLang="en-US" i="1">
                <a:latin typeface="A R" panose="00020600040101010101" charset="-122"/>
                <a:ea typeface="A R" panose="00020600040101010101" charset="-122"/>
                <a:cs typeface="A R" panose="00020600040101010101" charset="-122"/>
              </a:rPr>
              <a:t>)</a:t>
            </a:r>
            <a:r>
              <a:rPr lang="zh-CN" altLang="en-US">
                <a:latin typeface="A R" panose="00020600040101010101" charset="-122"/>
                <a:ea typeface="A R" panose="00020600040101010101" charset="-122"/>
                <a:cs typeface="A R" panose="00020600040101010101" charset="-122"/>
              </a:rPr>
              <a:t>表示信息增益记为如下公式，</a:t>
            </a:r>
            <a:r>
              <a:rPr lang="zh-CN" altLang="en-US" i="1">
                <a:latin typeface="A R" panose="00020600040101010101" charset="-122"/>
                <a:ea typeface="A R" panose="00020600040101010101" charset="-122"/>
                <a:cs typeface="A R" panose="00020600040101010101" charset="-122"/>
              </a:rPr>
              <a:t>H(X)</a:t>
            </a:r>
            <a:r>
              <a:rPr lang="zh-CN" altLang="en-US">
                <a:latin typeface="A R" panose="00020600040101010101" charset="-122"/>
                <a:ea typeface="A R" panose="00020600040101010101" charset="-122"/>
                <a:cs typeface="A R" panose="00020600040101010101" charset="-122"/>
              </a:rPr>
              <a:t>表示信息熵，</a:t>
            </a:r>
            <a:r>
              <a:rPr lang="zh-CN" altLang="en-US" i="1">
                <a:latin typeface="A R" panose="00020600040101010101" charset="-122"/>
                <a:ea typeface="A R" panose="00020600040101010101" charset="-122"/>
                <a:cs typeface="A R" panose="00020600040101010101" charset="-122"/>
              </a:rPr>
              <a:t>H(X|A)</a:t>
            </a:r>
            <a:r>
              <a:rPr lang="zh-CN" altLang="en-US">
                <a:latin typeface="A R" panose="00020600040101010101" charset="-122"/>
                <a:ea typeface="A R" panose="00020600040101010101" charset="-122"/>
                <a:cs typeface="A R" panose="00020600040101010101" charset="-122"/>
              </a:rPr>
              <a:t>表示条件熵。划分决策树时，某一特征的信息增益越大，该特征所占的比重就越大。</a:t>
            </a:r>
            <a:endParaRPr lang="zh-CN" altLang="en-US">
              <a:latin typeface="A R" panose="00020600040101010101" charset="-122"/>
              <a:ea typeface="A R" panose="00020600040101010101" charset="-122"/>
              <a:cs typeface="A R" panose="00020600040101010101" charset="-122"/>
            </a:endParaRPr>
          </a:p>
        </p:txBody>
      </p:sp>
      <mc:AlternateContent xmlns:mc="http://schemas.openxmlformats.org/markup-compatibility/2006">
        <mc:Choice xmlns:a14="http://schemas.microsoft.com/office/drawing/2010/main" Requires="a14">
          <p:sp>
            <p:nvSpPr>
              <p:cNvPr id="26" name="文本框 25"/>
              <p:cNvSpPr txBox="1"/>
              <p:nvPr/>
            </p:nvSpPr>
            <p:spPr>
              <a:xfrm>
                <a:off x="4745292" y="5271706"/>
                <a:ext cx="270129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ea typeface="A R" panose="00020600040101010101" charset="-122"/>
                          <a:cs typeface="Cambria Math" panose="02040503050406030204" charset="0"/>
                        </a:rPr>
                        <m:t>𝑔</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𝑋</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𝐴</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𝐻</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𝑋</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𝐻</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𝑋</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𝐴</m:t>
                      </m:r>
                      <m:r>
                        <a:rPr lang="en-US" altLang="zh-CN" i="1">
                          <a:latin typeface="Cambria Math" panose="02040503050406030204" charset="0"/>
                          <a:ea typeface="MS Mincho" charset="0"/>
                          <a:cs typeface="Cambria Math" panose="02040503050406030204" charset="0"/>
                        </a:rPr>
                        <m:t>)</m:t>
                      </m:r>
                    </m:oMath>
                  </m:oMathPara>
                </a14:m>
                <a:endParaRPr lang="zh-CN" altLang="en-US">
                  <a:latin typeface="A R" panose="00020600040101010101" charset="-122"/>
                  <a:ea typeface="A R" panose="00020600040101010101" charset="-122"/>
                  <a:cs typeface="A R" panose="00020600040101010101" charset="-122"/>
                </a:endParaRPr>
              </a:p>
            </p:txBody>
          </p:sp>
        </mc:Choice>
        <mc:Fallback>
          <p:sp>
            <p:nvSpPr>
              <p:cNvPr id="26" name="文本框 25"/>
              <p:cNvSpPr txBox="1">
                <a:spLocks noRot="1" noChangeAspect="1" noMove="1" noResize="1" noEditPoints="1" noAdjustHandles="1" noChangeArrowheads="1" noChangeShapeType="1" noTextEdit="1"/>
              </p:cNvSpPr>
              <p:nvPr/>
            </p:nvSpPr>
            <p:spPr>
              <a:xfrm>
                <a:off x="4745292" y="5271706"/>
                <a:ext cx="2701290" cy="368300"/>
              </a:xfrm>
              <a:prstGeom prst="rect">
                <a:avLst/>
              </a:prstGeom>
              <a:blipFill rotWithShape="1">
                <a:blip r:embed="rId9"/>
                <a:stretch>
                  <a:fillRect l="-21" t="-155" r="-637" b="15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22" presetClass="exit" presetSubtype="1" fill="hold" grpId="0" nodeType="withEffect">
                                  <p:stCondLst>
                                    <p:cond delay="0"/>
                                  </p:stCondLst>
                                  <p:childTnLst>
                                    <p:animEffect transition="out" filter="wipe(up)">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22" presetClass="exit" presetSubtype="1" fill="hold" grpId="0" nodeType="withEffect">
                                  <p:stCondLst>
                                    <p:cond delay="0"/>
                                  </p:stCondLst>
                                  <p:childTnLst>
                                    <p:animEffect transition="out" filter="wipe(up)">
                                      <p:cBhvr>
                                        <p:cTn id="12" dur="500"/>
                                        <p:tgtEl>
                                          <p:spTgt spid="16"/>
                                        </p:tgtEl>
                                      </p:cBhvr>
                                    </p:animEffect>
                                    <p:set>
                                      <p:cBhvr>
                                        <p:cTn id="13" dur="1" fill="hold">
                                          <p:stCondLst>
                                            <p:cond delay="499"/>
                                          </p:stCondLst>
                                        </p:cTn>
                                        <p:tgtEl>
                                          <p:spTgt spid="16"/>
                                        </p:tgtEl>
                                        <p:attrNameLst>
                                          <p:attrName>style.visibility</p:attrName>
                                        </p:attrNameLst>
                                      </p:cBhvr>
                                      <p:to>
                                        <p:strVal val="hidden"/>
                                      </p:to>
                                    </p:set>
                                  </p:childTnLst>
                                </p:cTn>
                              </p:par>
                              <p:par>
                                <p:cTn id="14" presetID="22" presetClass="exit" presetSubtype="1" fill="hold" grpId="0" nodeType="withEffect">
                                  <p:stCondLst>
                                    <p:cond delay="0"/>
                                  </p:stCondLst>
                                  <p:childTnLst>
                                    <p:animEffect transition="out" filter="wipe(up)">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par>
                                <p:cTn id="17" presetID="22" presetClass="entr" presetSubtype="1" fill="hold" nodeType="withEffect">
                                  <p:stCondLst>
                                    <p:cond delay="0"/>
                                  </p:stCondLst>
                                  <p:childTnLst>
                                    <p:set>
                                      <p:cBhvr>
                                        <p:cTn id="18" dur="5000" fill="hold">
                                          <p:stCondLst>
                                            <p:cond delay="0"/>
                                          </p:stCondLst>
                                        </p:cTn>
                                        <p:tgtEl>
                                          <p:spTgt spid="103"/>
                                        </p:tgtEl>
                                        <p:attrNameLst>
                                          <p:attrName>style.visibility</p:attrName>
                                        </p:attrNameLst>
                                      </p:cBhvr>
                                      <p:to>
                                        <p:strVal val="visible"/>
                                      </p:to>
                                    </p:set>
                                    <p:animEffect transition="in" filter="wipe(up)">
                                      <p:cBhvr>
                                        <p:cTn id="19" dur="5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p:bldP spid="16" grpId="0"/>
      <p:bldP spid="26" grpId="0"/>
      <p:bldP spid="3" grpId="1"/>
      <p:bldP spid="5" grpId="1"/>
      <p:bldP spid="22" grpId="1"/>
      <p:bldP spid="16" grpId="1"/>
      <p:bldP spid="26"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阿里巴巴普惠体" panose="00020600040101010101" charset="-122"/>
              </a:rPr>
              <a:t>词袋模型</a:t>
            </a:r>
            <a:r>
              <a:rPr kumimoji="0" lang="en-US" altLang="zh-CN" sz="3200" b="0" i="0" kern="1200" cap="none" spc="0" normalizeH="0" baseline="0" noProof="0" dirty="0">
                <a:solidFill>
                  <a:prstClr val="black"/>
                </a:solidFill>
                <a:latin typeface="阿里巴巴普惠体" panose="00020600040101010101" charset="-122"/>
                <a:ea typeface="阿里巴巴普惠体" panose="00020600040101010101" charset="-122"/>
                <a:cs typeface="阿里巴巴普惠体" panose="00020600040101010101" charset="-122"/>
              </a:rPr>
              <a:t>-</a:t>
            </a:r>
            <a:r>
              <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阿里巴巴普惠体" panose="00020600040101010101" charset="-122"/>
              </a:rPr>
              <a:t>决策树</a:t>
            </a:r>
            <a:endPar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阿里巴巴普惠体" panose="00020600040101010101" charset="-122"/>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 name="组合 1"/>
          <p:cNvGrpSpPr/>
          <p:nvPr/>
        </p:nvGrpSpPr>
        <p:grpSpPr>
          <a:xfrm>
            <a:off x="2945924" y="331970"/>
            <a:ext cx="1021715" cy="277712"/>
            <a:chOff x="2107883" y="333875"/>
            <a:chExt cx="1021715" cy="277712"/>
          </a:xfrm>
        </p:grpSpPr>
        <p:sp>
          <p:nvSpPr>
            <p:cNvPr id="6"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 name="文本框 7"/>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支持向量机</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0" name="组合 9"/>
          <p:cNvGrpSpPr/>
          <p:nvPr/>
        </p:nvGrpSpPr>
        <p:grpSpPr>
          <a:xfrm>
            <a:off x="1002348" y="331970"/>
            <a:ext cx="917575" cy="277712"/>
            <a:chOff x="6097588" y="333875"/>
            <a:chExt cx="917575" cy="277712"/>
          </a:xfrm>
        </p:grpSpPr>
        <p:sp>
          <p:nvSpPr>
            <p:cNvPr id="11"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2" name="文本框 11"/>
            <p:cNvSpPr txBox="1"/>
            <p:nvPr/>
          </p:nvSpPr>
          <p:spPr>
            <a:xfrm>
              <a:off x="6145212" y="333875"/>
              <a:ext cx="822326"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决策树</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13" name="组合 12"/>
          <p:cNvGrpSpPr/>
          <p:nvPr/>
        </p:nvGrpSpPr>
        <p:grpSpPr>
          <a:xfrm>
            <a:off x="1920399" y="331970"/>
            <a:ext cx="1130935" cy="277712"/>
            <a:chOff x="2046288" y="333875"/>
            <a:chExt cx="1130935" cy="277712"/>
          </a:xfrm>
        </p:grpSpPr>
        <p:sp>
          <p:nvSpPr>
            <p:cNvPr id="14"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5" name="文本框 14"/>
            <p:cNvSpPr txBox="1"/>
            <p:nvPr/>
          </p:nvSpPr>
          <p:spPr>
            <a:xfrm>
              <a:off x="2046288" y="333875"/>
              <a:ext cx="113093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朴素贝叶斯</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3956209" y="330065"/>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分析</a:t>
              </a: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与总结</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cxnSp>
        <p:nvCxnSpPr>
          <p:cNvPr id="20" name="直接连接符 19"/>
          <p:cNvCxnSpPr/>
          <p:nvPr>
            <p:custDataLst>
              <p:tags r:id="rId3"/>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1" name="椭圆 20"/>
          <p:cNvSpPr/>
          <p:nvPr>
            <p:custDataLst>
              <p:tags r:id="rId4"/>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4" name="椭圆 23"/>
          <p:cNvSpPr/>
          <p:nvPr>
            <p:custDataLst>
              <p:tags r:id="rId5"/>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8" name="椭圆 27"/>
          <p:cNvSpPr/>
          <p:nvPr>
            <p:custDataLst>
              <p:tags r:id="rId6"/>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5" name="文本框 4"/>
          <p:cNvSpPr txBox="1"/>
          <p:nvPr/>
        </p:nvSpPr>
        <p:spPr>
          <a:xfrm>
            <a:off x="636905" y="1635760"/>
            <a:ext cx="10717530" cy="645160"/>
          </a:xfrm>
          <a:prstGeom prst="rect">
            <a:avLst/>
          </a:prstGeom>
          <a:noFill/>
        </p:spPr>
        <p:txBody>
          <a:bodyPr wrap="square" rtlCol="0" anchor="t">
            <a:spAutoFit/>
          </a:bodyPr>
          <a:p>
            <a:r>
              <a:rPr lang="zh-CN" altLang="en-US">
                <a:latin typeface="A R" panose="00020600040101010101" charset="-122"/>
                <a:ea typeface="A R" panose="00020600040101010101" charset="-122"/>
              </a:rPr>
              <a:t>对决策树模型准确率影响最大的一个参数是决策树的深度，即构建决策树时所允许的最大深度，这是该模型的一个需要手动调整的超参数。</a:t>
            </a:r>
            <a:endParaRPr lang="zh-CN" altLang="en-US">
              <a:latin typeface="A R" panose="00020600040101010101" charset="-122"/>
              <a:ea typeface="A R" panose="00020600040101010101" charset="-122"/>
            </a:endParaRPr>
          </a:p>
        </p:txBody>
      </p:sp>
      <p:pic>
        <p:nvPicPr>
          <p:cNvPr id="3" name="图片 2"/>
          <p:cNvPicPr>
            <a:picLocks noChangeAspect="1"/>
          </p:cNvPicPr>
          <p:nvPr/>
        </p:nvPicPr>
        <p:blipFill>
          <a:blip r:embed="rId7"/>
          <a:stretch>
            <a:fillRect/>
          </a:stretch>
        </p:blipFill>
        <p:spPr>
          <a:xfrm>
            <a:off x="1143635" y="2355850"/>
            <a:ext cx="2308225" cy="4057650"/>
          </a:xfrm>
          <a:prstGeom prst="rect">
            <a:avLst/>
          </a:prstGeom>
        </p:spPr>
      </p:pic>
      <p:pic>
        <p:nvPicPr>
          <p:cNvPr id="7" name="图片 6"/>
          <p:cNvPicPr>
            <a:picLocks noChangeAspect="1"/>
          </p:cNvPicPr>
          <p:nvPr/>
        </p:nvPicPr>
        <p:blipFill>
          <a:blip r:embed="rId8"/>
          <a:stretch>
            <a:fillRect/>
          </a:stretch>
        </p:blipFill>
        <p:spPr>
          <a:xfrm>
            <a:off x="5864860" y="2355850"/>
            <a:ext cx="4429125" cy="409575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阿里巴巴普惠体" panose="00020600040101010101" charset="-122"/>
              </a:rPr>
              <a:t>词袋模型</a:t>
            </a:r>
            <a:r>
              <a:rPr kumimoji="0" lang="en-US" altLang="zh-CN" sz="3200" b="0" i="0" kern="1200" cap="none" spc="0" normalizeH="0" baseline="0" noProof="0" dirty="0">
                <a:solidFill>
                  <a:prstClr val="black"/>
                </a:solidFill>
                <a:latin typeface="阿里巴巴普惠体" panose="00020600040101010101" charset="-122"/>
                <a:ea typeface="阿里巴巴普惠体" panose="00020600040101010101" charset="-122"/>
                <a:cs typeface="阿里巴巴普惠体" panose="00020600040101010101" charset="-122"/>
              </a:rPr>
              <a:t>-</a:t>
            </a:r>
            <a:r>
              <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阿里巴巴普惠体" panose="00020600040101010101" charset="-122"/>
              </a:rPr>
              <a:t>决策树</a:t>
            </a:r>
            <a:endPar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阿里巴巴普惠体" panose="00020600040101010101" charset="-122"/>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 name="组合 1"/>
          <p:cNvGrpSpPr/>
          <p:nvPr/>
        </p:nvGrpSpPr>
        <p:grpSpPr>
          <a:xfrm>
            <a:off x="2945924" y="331970"/>
            <a:ext cx="1021715" cy="277712"/>
            <a:chOff x="2107883" y="333875"/>
            <a:chExt cx="1021715" cy="277712"/>
          </a:xfrm>
        </p:grpSpPr>
        <p:sp>
          <p:nvSpPr>
            <p:cNvPr id="6"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 name="文本框 7"/>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支持向量机</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0" name="组合 9"/>
          <p:cNvGrpSpPr/>
          <p:nvPr/>
        </p:nvGrpSpPr>
        <p:grpSpPr>
          <a:xfrm>
            <a:off x="1002348" y="331970"/>
            <a:ext cx="917575" cy="277712"/>
            <a:chOff x="6097588" y="333875"/>
            <a:chExt cx="917575" cy="277712"/>
          </a:xfrm>
        </p:grpSpPr>
        <p:sp>
          <p:nvSpPr>
            <p:cNvPr id="11"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2" name="文本框 11"/>
            <p:cNvSpPr txBox="1"/>
            <p:nvPr/>
          </p:nvSpPr>
          <p:spPr>
            <a:xfrm>
              <a:off x="6145212" y="333875"/>
              <a:ext cx="822326"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决策树</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13" name="组合 12"/>
          <p:cNvGrpSpPr/>
          <p:nvPr/>
        </p:nvGrpSpPr>
        <p:grpSpPr>
          <a:xfrm>
            <a:off x="1920399" y="331970"/>
            <a:ext cx="1130935" cy="277712"/>
            <a:chOff x="2046288" y="333875"/>
            <a:chExt cx="1130935" cy="277712"/>
          </a:xfrm>
        </p:grpSpPr>
        <p:sp>
          <p:nvSpPr>
            <p:cNvPr id="14"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5" name="文本框 14"/>
            <p:cNvSpPr txBox="1"/>
            <p:nvPr/>
          </p:nvSpPr>
          <p:spPr>
            <a:xfrm>
              <a:off x="2046288" y="333875"/>
              <a:ext cx="113093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朴素贝叶斯</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3956209" y="330065"/>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分析</a:t>
              </a: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与总结</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cxnSp>
        <p:nvCxnSpPr>
          <p:cNvPr id="20" name="直接连接符 19"/>
          <p:cNvCxnSpPr/>
          <p:nvPr>
            <p:custDataLst>
              <p:tags r:id="rId3"/>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1" name="椭圆 20"/>
          <p:cNvSpPr/>
          <p:nvPr>
            <p:custDataLst>
              <p:tags r:id="rId4"/>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4" name="椭圆 23"/>
          <p:cNvSpPr/>
          <p:nvPr>
            <p:custDataLst>
              <p:tags r:id="rId5"/>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8" name="椭圆 27"/>
          <p:cNvSpPr/>
          <p:nvPr>
            <p:custDataLst>
              <p:tags r:id="rId6"/>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pic>
        <p:nvPicPr>
          <p:cNvPr id="22" name="图片 10"/>
          <p:cNvPicPr>
            <a:picLocks noChangeAspect="1"/>
          </p:cNvPicPr>
          <p:nvPr/>
        </p:nvPicPr>
        <p:blipFill>
          <a:blip r:embed="rId7"/>
          <a:stretch>
            <a:fillRect/>
          </a:stretch>
        </p:blipFill>
        <p:spPr>
          <a:xfrm>
            <a:off x="636905" y="1580515"/>
            <a:ext cx="10235565" cy="3469005"/>
          </a:xfrm>
          <a:prstGeom prst="rect">
            <a:avLst/>
          </a:prstGeom>
          <a:noFill/>
          <a:ln>
            <a:noFill/>
          </a:ln>
        </p:spPr>
      </p:pic>
      <p:sp>
        <p:nvSpPr>
          <p:cNvPr id="7" name="文本框 6"/>
          <p:cNvSpPr txBox="1"/>
          <p:nvPr/>
        </p:nvSpPr>
        <p:spPr>
          <a:xfrm>
            <a:off x="636905" y="5384800"/>
            <a:ext cx="10930890" cy="645160"/>
          </a:xfrm>
          <a:prstGeom prst="rect">
            <a:avLst/>
          </a:prstGeom>
          <a:noFill/>
        </p:spPr>
        <p:txBody>
          <a:bodyPr wrap="square" rtlCol="0">
            <a:spAutoFit/>
          </a:bodyPr>
          <a:p>
            <a:r>
              <a:rPr lang="zh-CN" altLang="en-US">
                <a:latin typeface="A R" panose="00020600040101010101" charset="-122"/>
                <a:ea typeface="A R" panose="00020600040101010101" charset="-122"/>
                <a:cs typeface="A R" panose="00020600040101010101" charset="-122"/>
              </a:rPr>
              <a:t>最终人工测试</a:t>
            </a:r>
            <a:r>
              <a:rPr lang="en-US" altLang="zh-CN">
                <a:latin typeface="A R" panose="00020600040101010101" charset="-122"/>
                <a:ea typeface="A R" panose="00020600040101010101" charset="-122"/>
                <a:cs typeface="A R" panose="00020600040101010101" charset="-122"/>
              </a:rPr>
              <a:t>157</a:t>
            </a:r>
            <a:r>
              <a:rPr lang="zh-CN" altLang="en-US">
                <a:latin typeface="A R" panose="00020600040101010101" charset="-122"/>
                <a:ea typeface="A R" panose="00020600040101010101" charset="-122"/>
                <a:cs typeface="A R" panose="00020600040101010101" charset="-122"/>
              </a:rPr>
              <a:t>条数据，模型输出的预测只有</a:t>
            </a:r>
            <a:r>
              <a:rPr lang="en-US" altLang="zh-CN">
                <a:latin typeface="A R" panose="00020600040101010101" charset="-122"/>
                <a:ea typeface="A R" panose="00020600040101010101" charset="-122"/>
                <a:cs typeface="A R" panose="00020600040101010101" charset="-122"/>
              </a:rPr>
              <a:t>69</a:t>
            </a:r>
            <a:r>
              <a:rPr lang="zh-CN" altLang="en-US">
                <a:latin typeface="A R" panose="00020600040101010101" charset="-122"/>
                <a:ea typeface="A R" panose="00020600040101010101" charset="-122"/>
                <a:cs typeface="A R" panose="00020600040101010101" charset="-122"/>
              </a:rPr>
              <a:t>条分析正确。推算最终的模型的准确率大概在</a:t>
            </a:r>
            <a:r>
              <a:rPr lang="en-US" altLang="zh-CN">
                <a:latin typeface="阿里巴巴普惠体" panose="00020600040101010101" charset="-122"/>
                <a:ea typeface="阿里巴巴普惠体" panose="00020600040101010101" charset="-122"/>
                <a:cs typeface="A R" panose="00020600040101010101" charset="-122"/>
              </a:rPr>
              <a:t>43.9%</a:t>
            </a:r>
            <a:r>
              <a:rPr lang="zh-CN" altLang="en-US">
                <a:latin typeface="A R" panose="00020600040101010101" charset="-122"/>
                <a:ea typeface="A R" panose="00020600040101010101" charset="-122"/>
                <a:cs typeface="A R" panose="00020600040101010101" charset="-122"/>
              </a:rPr>
              <a:t>左右。有非常明显的</a:t>
            </a:r>
            <a:r>
              <a:rPr lang="en-US" altLang="zh-CN">
                <a:latin typeface="A R" panose="00020600040101010101" charset="-122"/>
                <a:ea typeface="A R" panose="00020600040101010101" charset="-122"/>
                <a:cs typeface="A R" panose="00020600040101010101" charset="-122"/>
              </a:rPr>
              <a:t>“</a:t>
            </a:r>
            <a:r>
              <a:rPr lang="zh-CN" altLang="en-US">
                <a:latin typeface="A R" panose="00020600040101010101" charset="-122"/>
                <a:ea typeface="A R" panose="00020600040101010101" charset="-122"/>
                <a:cs typeface="A R" panose="00020600040101010101" charset="-122"/>
              </a:rPr>
              <a:t>消极</a:t>
            </a:r>
            <a:r>
              <a:rPr lang="en-US" altLang="zh-CN">
                <a:latin typeface="A R" panose="00020600040101010101" charset="-122"/>
                <a:ea typeface="A R" panose="00020600040101010101" charset="-122"/>
                <a:cs typeface="A R" panose="00020600040101010101" charset="-122"/>
              </a:rPr>
              <a:t>”</a:t>
            </a:r>
            <a:r>
              <a:rPr lang="zh-CN" altLang="en-US">
                <a:latin typeface="A R" panose="00020600040101010101" charset="-122"/>
                <a:ea typeface="A R" panose="00020600040101010101" charset="-122"/>
                <a:cs typeface="A R" panose="00020600040101010101" charset="-122"/>
              </a:rPr>
              <a:t>倾向。发生了非常严重的过拟合。</a:t>
            </a:r>
            <a:endParaRPr lang="zh-CN" altLang="en-US">
              <a:latin typeface="A R" panose="00020600040101010101" charset="-122"/>
              <a:ea typeface="A R" panose="00020600040101010101" charset="-122"/>
              <a:cs typeface="A R" panose="00020600040101010101"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35"/>
            <a:ext cx="12192000" cy="6857365"/>
          </a:xfrm>
          <a:prstGeom prst="rect">
            <a:avLst/>
          </a:prstGeom>
          <a:gradFill flip="none" rotWithShape="1">
            <a:gsLst>
              <a:gs pos="51000">
                <a:srgbClr val="193E84">
                  <a:alpha val="100000"/>
                </a:srgbClr>
              </a:gs>
              <a:gs pos="100000">
                <a:srgbClr val="1A4089">
                  <a:alpha val="67000"/>
                  <a:lumMod val="92000"/>
                </a:srgbClr>
              </a:gs>
              <a:gs pos="0">
                <a:srgbClr val="1A4089"/>
              </a:gs>
            </a:gsLst>
            <a:lin ang="2700000" scaled="1"/>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Montserrat-Medium"/>
              <a:ea typeface="阿里巴巴普惠体 R" panose="00020600040101010101" charset="-122"/>
              <a:cs typeface="+mn-cs"/>
            </a:endParaRPr>
          </a:p>
        </p:txBody>
      </p:sp>
      <p:sp>
        <p:nvSpPr>
          <p:cNvPr id="110" name="灯片编号占位符 109"/>
          <p:cNvSpPr>
            <a:spLocks noGrp="1"/>
          </p:cNvSpPr>
          <p:nvPr>
            <p:ph type="sldNum" sz="quarter" idx="12"/>
          </p:nvPr>
        </p:nvSpPr>
        <p:spPr/>
        <p:txBody>
          <a:bodyPr/>
          <a:lstStyle/>
          <a:p>
            <a:fld id="{D146DBB5-20E5-448E-AE79-559A00501F3A}" type="slidenum">
              <a:rPr lang="en-US" smtClean="0">
                <a:latin typeface="阿里巴巴普惠体" panose="00020600040101010101" charset="-122"/>
                <a:ea typeface="阿里巴巴普惠体" panose="00020600040101010101" charset="-122"/>
              </a:rPr>
            </a:fld>
            <a:endParaRPr lang="en-US" smtClean="0">
              <a:latin typeface="阿里巴巴普惠体" panose="00020600040101010101" charset="-122"/>
              <a:ea typeface="阿里巴巴普惠体" panose="00020600040101010101" charset="-122"/>
            </a:endParaRPr>
          </a:p>
        </p:txBody>
      </p:sp>
      <p:pic>
        <p:nvPicPr>
          <p:cNvPr id="116" name="图片 115" descr="logo"/>
          <p:cNvPicPr>
            <a:picLocks noChangeAspect="1"/>
          </p:cNvPicPr>
          <p:nvPr/>
        </p:nvPicPr>
        <p:blipFill>
          <a:blip r:embed="rId1"/>
          <a:stretch>
            <a:fillRect/>
          </a:stretch>
        </p:blipFill>
        <p:spPr>
          <a:xfrm>
            <a:off x="370205" y="255270"/>
            <a:ext cx="2524125" cy="638175"/>
          </a:xfrm>
          <a:prstGeom prst="rect">
            <a:avLst/>
          </a:prstGeom>
        </p:spPr>
      </p:pic>
      <p:sp>
        <p:nvSpPr>
          <p:cNvPr id="5" name="文本框 4"/>
          <p:cNvSpPr txBox="1"/>
          <p:nvPr/>
        </p:nvSpPr>
        <p:spPr>
          <a:xfrm>
            <a:off x="704805" y="4643432"/>
            <a:ext cx="10388061" cy="2214880"/>
          </a:xfrm>
          <a:prstGeom prst="rect">
            <a:avLst/>
          </a:prstGeom>
          <a:noFill/>
          <a:ln>
            <a:noFill/>
          </a:ln>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13800" b="0" i="0" u="none" strike="noStrike" kern="1200" cap="none" spc="0" normalizeH="0" baseline="0" noProof="0" dirty="0">
                <a:ln>
                  <a:gradFill flip="none" rotWithShape="1">
                    <a:gsLst>
                      <a:gs pos="0">
                        <a:srgbClr val="6A2785">
                          <a:lumMod val="5000"/>
                          <a:lumOff val="95000"/>
                          <a:alpha val="21000"/>
                        </a:srgbClr>
                      </a:gs>
                      <a:gs pos="96000">
                        <a:srgbClr val="6A2785">
                          <a:lumMod val="30000"/>
                          <a:lumOff val="70000"/>
                          <a:alpha val="0"/>
                        </a:srgbClr>
                      </a:gs>
                    </a:gsLst>
                    <a:lin ang="5400000" scaled="1"/>
                    <a:tileRect/>
                  </a:gradFill>
                </a:ln>
                <a:noFill/>
                <a:effectLst/>
                <a:uLnTx/>
                <a:uFillTx/>
                <a:latin typeface="Montserrat-Bold"/>
                <a:ea typeface="阿里巴巴普惠体 R" panose="00020600040101010101" charset="-122"/>
                <a:cs typeface="+mn-cs"/>
              </a:rPr>
              <a:t>E  C  U  T</a:t>
            </a:r>
            <a:endParaRPr kumimoji="0" lang="en-US" sz="13800" b="0" i="0" u="none" strike="noStrike" kern="1200" cap="none" spc="0" normalizeH="0" baseline="0" noProof="0" dirty="0">
              <a:ln>
                <a:gradFill flip="none" rotWithShape="1">
                  <a:gsLst>
                    <a:gs pos="0">
                      <a:srgbClr val="6A2785">
                        <a:lumMod val="5000"/>
                        <a:lumOff val="95000"/>
                        <a:alpha val="21000"/>
                      </a:srgbClr>
                    </a:gs>
                    <a:gs pos="96000">
                      <a:srgbClr val="6A2785">
                        <a:lumMod val="30000"/>
                        <a:lumOff val="70000"/>
                        <a:alpha val="0"/>
                      </a:srgbClr>
                    </a:gs>
                  </a:gsLst>
                  <a:lin ang="5400000" scaled="1"/>
                  <a:tileRect/>
                </a:gradFill>
              </a:ln>
              <a:noFill/>
              <a:effectLst/>
              <a:uLnTx/>
              <a:uFillTx/>
              <a:latin typeface="Montserrat-Bold"/>
              <a:ea typeface="阿里巴巴普惠体 R" panose="00020600040101010101" charset="-122"/>
              <a:cs typeface="+mn-cs"/>
            </a:endParaRPr>
          </a:p>
        </p:txBody>
      </p:sp>
      <p:sp>
        <p:nvSpPr>
          <p:cNvPr id="40" name="矩形: 圆顶角 39"/>
          <p:cNvSpPr/>
          <p:nvPr/>
        </p:nvSpPr>
        <p:spPr>
          <a:xfrm>
            <a:off x="894080" y="1539875"/>
            <a:ext cx="10424160" cy="4816475"/>
          </a:xfrm>
          <a:prstGeom prst="round2SameRect">
            <a:avLst>
              <a:gd name="adj1" fmla="val 0"/>
              <a:gd name="adj2" fmla="val 5112"/>
            </a:avLst>
          </a:prstGeom>
          <a:solidFill>
            <a:sysClr val="window" lastClr="FFFFFF"/>
          </a:solidFill>
          <a:ln w="12700" cap="flat" cmpd="sng" algn="ctr">
            <a:noFill/>
            <a:prstDash val="solid"/>
            <a:miter lim="800000"/>
          </a:ln>
          <a:effectLst>
            <a:outerShdw blurRad="546100" dist="876300" dir="5400000" sx="91000" sy="91000" algn="t" rotWithShape="0">
              <a:schemeClr val="accent1">
                <a:alpha val="58000"/>
              </a:schemeClr>
            </a:outerShdw>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panose="02000000000000000000"/>
              <a:ea typeface="思源黑体 CN Regular" panose="020B0500000000000000" charset="-122"/>
              <a:cs typeface="+mn-cs"/>
            </a:endParaRPr>
          </a:p>
        </p:txBody>
      </p:sp>
      <p:sp>
        <p:nvSpPr>
          <p:cNvPr id="42" name="文本框 41"/>
          <p:cNvSpPr txBox="1"/>
          <p:nvPr/>
        </p:nvSpPr>
        <p:spPr>
          <a:xfrm rot="16200000" flipH="1">
            <a:off x="4472478" y="-5852029"/>
            <a:ext cx="3247043" cy="13464564"/>
          </a:xfrm>
          <a:prstGeom prst="rect">
            <a:avLst/>
          </a:prstGeom>
          <a:noFill/>
        </p:spPr>
        <p:txBody>
          <a:bodyPr vert="eaVert"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9900" b="1" i="0" u="none" strike="noStrike" kern="1200" cap="none" spc="0" normalizeH="0" baseline="0" noProof="0" dirty="0">
                <a:ln>
                  <a:noFill/>
                </a:ln>
                <a:solidFill>
                  <a:srgbClr val="622ADB">
                    <a:lumMod val="20000"/>
                    <a:lumOff val="80000"/>
                    <a:alpha val="7000"/>
                  </a:srgbClr>
                </a:solidFill>
                <a:effectLst/>
                <a:uLnTx/>
                <a:uFillTx/>
                <a:latin typeface="Arial" panose="020B0604020202020204"/>
                <a:ea typeface="微软雅黑" panose="020B0503020204020204" charset="-122"/>
                <a:cs typeface="+mn-cs"/>
              </a:rPr>
              <a:t>CONTENT</a:t>
            </a:r>
            <a:endParaRPr kumimoji="0" lang="zh-CN" altLang="en-US" sz="19900" b="1" i="0" u="none" strike="noStrike" kern="1200" cap="none" spc="0" normalizeH="0" baseline="0" noProof="0" dirty="0">
              <a:ln>
                <a:noFill/>
              </a:ln>
              <a:solidFill>
                <a:srgbClr val="622ADB">
                  <a:lumMod val="20000"/>
                  <a:lumOff val="80000"/>
                  <a:alpha val="7000"/>
                </a:srgbClr>
              </a:solidFill>
              <a:effectLst/>
              <a:uLnTx/>
              <a:uFillTx/>
              <a:latin typeface="Arial" panose="020B0604020202020204"/>
              <a:ea typeface="微软雅黑" panose="020B0503020204020204" charset="-122"/>
              <a:cs typeface="+mn-cs"/>
            </a:endParaRPr>
          </a:p>
        </p:txBody>
      </p:sp>
      <p:sp>
        <p:nvSpPr>
          <p:cNvPr id="45" name="文本框 44"/>
          <p:cNvSpPr txBox="1"/>
          <p:nvPr>
            <p:custDataLst>
              <p:tags r:id="rId2"/>
            </p:custDataLst>
          </p:nvPr>
        </p:nvSpPr>
        <p:spPr>
          <a:xfrm>
            <a:off x="2624455" y="2618740"/>
            <a:ext cx="5182235"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阿里巴巴普惠体" panose="00020600040101010101" charset="-122"/>
                <a:ea typeface="阿里巴巴普惠体" panose="00020600040101010101" charset="-122"/>
                <a:cs typeface="+mn-cs"/>
              </a:rPr>
              <a:t>新闻评论数据</a:t>
            </a:r>
            <a:r>
              <a:rPr kumimoji="0" lang="zh-CN" altLang="en-US" sz="2400" b="0" i="0" u="none" strike="noStrike" kern="1200" cap="none" spc="0" normalizeH="0" baseline="0" noProof="0" dirty="0">
                <a:ln>
                  <a:noFill/>
                </a:ln>
                <a:solidFill>
                  <a:prstClr val="black">
                    <a:lumMod val="75000"/>
                    <a:lumOff val="25000"/>
                  </a:prstClr>
                </a:solidFill>
                <a:effectLst/>
                <a:uLnTx/>
                <a:uFillTx/>
                <a:latin typeface="阿里巴巴普惠体" panose="00020600040101010101" charset="-122"/>
                <a:ea typeface="阿里巴巴普惠体" panose="00020600040101010101" charset="-122"/>
                <a:cs typeface="+mn-cs"/>
              </a:rPr>
              <a:t>采集与预处理</a:t>
            </a:r>
            <a:endParaRPr kumimoji="0" lang="zh-CN" altLang="en-US" sz="2400" b="0" i="0" u="none" strike="noStrike" kern="1200" cap="none" spc="0" normalizeH="0" baseline="0" noProof="0" dirty="0">
              <a:ln>
                <a:noFill/>
              </a:ln>
              <a:solidFill>
                <a:prstClr val="black">
                  <a:lumMod val="75000"/>
                  <a:lumOff val="25000"/>
                </a:prstClr>
              </a:solidFill>
              <a:effectLst/>
              <a:uLnTx/>
              <a:uFillTx/>
              <a:latin typeface="阿里巴巴普惠体" panose="00020600040101010101" charset="-122"/>
              <a:ea typeface="阿里巴巴普惠体" panose="00020600040101010101" charset="-122"/>
              <a:cs typeface="+mn-cs"/>
            </a:endParaRPr>
          </a:p>
        </p:txBody>
      </p:sp>
      <p:sp>
        <p:nvSpPr>
          <p:cNvPr id="46" name="文本框 45"/>
          <p:cNvSpPr txBox="1"/>
          <p:nvPr>
            <p:custDataLst>
              <p:tags r:id="rId3"/>
            </p:custDataLst>
          </p:nvPr>
        </p:nvSpPr>
        <p:spPr>
          <a:xfrm>
            <a:off x="2624455" y="3213100"/>
            <a:ext cx="4853305"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black">
                    <a:lumMod val="75000"/>
                    <a:lumOff val="25000"/>
                  </a:prstClr>
                </a:solidFill>
                <a:effectLst/>
                <a:uLnTx/>
                <a:uFillTx/>
                <a:latin typeface="阿里巴巴普惠体" panose="00020600040101010101" charset="-122"/>
                <a:ea typeface="阿里巴巴普惠体" panose="00020600040101010101" charset="-122"/>
                <a:cs typeface="+mn-cs"/>
              </a:rPr>
              <a:t>新闻评论</a:t>
            </a:r>
            <a:r>
              <a:rPr kumimoji="0" lang="zh-CN" altLang="en-US" sz="2400" b="0" i="0" u="none" strike="noStrike" kern="1200" cap="none" spc="0" normalizeH="0" baseline="0" noProof="0">
                <a:ln>
                  <a:noFill/>
                </a:ln>
                <a:solidFill>
                  <a:prstClr val="black">
                    <a:lumMod val="75000"/>
                    <a:lumOff val="25000"/>
                  </a:prstClr>
                </a:solidFill>
                <a:effectLst/>
                <a:uLnTx/>
                <a:uFillTx/>
                <a:latin typeface="阿里巴巴普惠体" panose="00020600040101010101" charset="-122"/>
                <a:ea typeface="阿里巴巴普惠体" panose="00020600040101010101" charset="-122"/>
                <a:cs typeface="+mn-cs"/>
              </a:rPr>
              <a:t>数据特征选择</a:t>
            </a:r>
            <a:endParaRPr kumimoji="0" lang="zh-CN" altLang="en-US" sz="2400" b="0" i="0" u="none" strike="noStrike" kern="1200" cap="none" spc="0" normalizeH="0" baseline="0" noProof="0">
              <a:ln>
                <a:noFill/>
              </a:ln>
              <a:solidFill>
                <a:prstClr val="black">
                  <a:lumMod val="75000"/>
                  <a:lumOff val="25000"/>
                </a:prstClr>
              </a:solidFill>
              <a:effectLst/>
              <a:uLnTx/>
              <a:uFillTx/>
              <a:latin typeface="阿里巴巴普惠体" panose="00020600040101010101" charset="-122"/>
              <a:ea typeface="阿里巴巴普惠体" panose="00020600040101010101" charset="-122"/>
              <a:cs typeface="+mn-cs"/>
            </a:endParaRPr>
          </a:p>
        </p:txBody>
      </p:sp>
      <p:sp>
        <p:nvSpPr>
          <p:cNvPr id="47" name="文本框 46"/>
          <p:cNvSpPr txBox="1"/>
          <p:nvPr>
            <p:custDataLst>
              <p:tags r:id="rId4"/>
            </p:custDataLst>
          </p:nvPr>
        </p:nvSpPr>
        <p:spPr>
          <a:xfrm>
            <a:off x="2624455" y="3793490"/>
            <a:ext cx="5048885"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black">
                    <a:lumMod val="75000"/>
                    <a:lumOff val="25000"/>
                  </a:prstClr>
                </a:solidFill>
                <a:effectLst/>
                <a:uLnTx/>
                <a:uFillTx/>
                <a:latin typeface="阿里巴巴普惠体" panose="00020600040101010101" charset="-122"/>
                <a:ea typeface="阿里巴巴普惠体" panose="00020600040101010101" charset="-122"/>
                <a:cs typeface="+mn-cs"/>
              </a:rPr>
              <a:t>新闻评论情感分析算法实现</a:t>
            </a:r>
            <a:endParaRPr kumimoji="0" lang="zh-CN" altLang="en-US" sz="2400" b="0" i="0" u="none" strike="noStrike" kern="1200" cap="none" spc="0" normalizeH="0" baseline="0" noProof="0">
              <a:ln>
                <a:noFill/>
              </a:ln>
              <a:solidFill>
                <a:prstClr val="black">
                  <a:lumMod val="75000"/>
                  <a:lumOff val="25000"/>
                </a:prstClr>
              </a:solidFill>
              <a:effectLst/>
              <a:uLnTx/>
              <a:uFillTx/>
              <a:latin typeface="阿里巴巴普惠体" panose="00020600040101010101" charset="-122"/>
              <a:ea typeface="阿里巴巴普惠体" panose="00020600040101010101" charset="-122"/>
              <a:cs typeface="+mn-cs"/>
            </a:endParaRPr>
          </a:p>
        </p:txBody>
      </p:sp>
      <p:sp>
        <p:nvSpPr>
          <p:cNvPr id="50" name="文本框 49"/>
          <p:cNvSpPr txBox="1"/>
          <p:nvPr>
            <p:custDataLst>
              <p:tags r:id="rId5"/>
            </p:custDataLst>
          </p:nvPr>
        </p:nvSpPr>
        <p:spPr>
          <a:xfrm>
            <a:off x="6841309" y="2122120"/>
            <a:ext cx="3256339" cy="30670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cs typeface="+mn-cs"/>
              </a:rPr>
              <a:t>Topic background and meaning</a:t>
            </a:r>
            <a:endParaRPr kumimoji="0" lang="en-US" altLang="zh-CN" sz="1400" b="0" i="0" u="none" strike="noStrike" kern="1200" cap="none" spc="0" normalizeH="0" baseline="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cs typeface="+mn-cs"/>
            </a:endParaRPr>
          </a:p>
        </p:txBody>
      </p:sp>
      <p:sp>
        <p:nvSpPr>
          <p:cNvPr id="48" name="文本框 47"/>
          <p:cNvSpPr txBox="1"/>
          <p:nvPr>
            <p:custDataLst>
              <p:tags r:id="rId6"/>
            </p:custDataLst>
          </p:nvPr>
        </p:nvSpPr>
        <p:spPr>
          <a:xfrm>
            <a:off x="2624455" y="4373880"/>
            <a:ext cx="4421505"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noProof="0">
                <a:ln>
                  <a:noFill/>
                </a:ln>
                <a:solidFill>
                  <a:prstClr val="black">
                    <a:lumMod val="75000"/>
                    <a:lumOff val="25000"/>
                  </a:prstClr>
                </a:solidFill>
                <a:effectLst/>
                <a:uLnTx/>
                <a:uFillTx/>
                <a:latin typeface="阿里巴巴普惠体" panose="00020600040101010101" charset="-122"/>
                <a:ea typeface="阿里巴巴普惠体" panose="00020600040101010101" charset="-122"/>
                <a:sym typeface="+mn-ea"/>
              </a:rPr>
              <a:t>新闻评论情感分析</a:t>
            </a:r>
            <a:r>
              <a:rPr kumimoji="0" lang="zh-CN" altLang="en-US" sz="2400" b="0" i="0" u="none" strike="noStrike" kern="1200" cap="none" spc="0" normalizeH="0" baseline="0" noProof="0">
                <a:ln>
                  <a:noFill/>
                </a:ln>
                <a:solidFill>
                  <a:prstClr val="black">
                    <a:lumMod val="75000"/>
                    <a:lumOff val="25000"/>
                  </a:prstClr>
                </a:solidFill>
                <a:effectLst/>
                <a:uLnTx/>
                <a:uFillTx/>
                <a:latin typeface="阿里巴巴普惠体" panose="00020600040101010101" charset="-122"/>
                <a:ea typeface="阿里巴巴普惠体" panose="00020600040101010101" charset="-122"/>
                <a:cs typeface="+mn-cs"/>
              </a:rPr>
              <a:t>系统实现</a:t>
            </a:r>
            <a:endParaRPr kumimoji="0" lang="zh-CN" altLang="en-US" sz="2400" b="0" i="0" u="none" strike="noStrike" kern="1200" cap="none" spc="0" normalizeH="0" baseline="0" noProof="0">
              <a:ln>
                <a:noFill/>
              </a:ln>
              <a:solidFill>
                <a:prstClr val="black">
                  <a:lumMod val="75000"/>
                  <a:lumOff val="25000"/>
                </a:prstClr>
              </a:solidFill>
              <a:effectLst/>
              <a:uLnTx/>
              <a:uFillTx/>
              <a:latin typeface="阿里巴巴普惠体" panose="00020600040101010101" charset="-122"/>
              <a:ea typeface="阿里巴巴普惠体" panose="00020600040101010101" charset="-122"/>
              <a:cs typeface="+mn-cs"/>
            </a:endParaRPr>
          </a:p>
        </p:txBody>
      </p:sp>
      <p:sp>
        <p:nvSpPr>
          <p:cNvPr id="49" name="文本框 48"/>
          <p:cNvSpPr txBox="1"/>
          <p:nvPr>
            <p:custDataLst>
              <p:tags r:id="rId7"/>
            </p:custDataLst>
          </p:nvPr>
        </p:nvSpPr>
        <p:spPr>
          <a:xfrm>
            <a:off x="2624150" y="2043290"/>
            <a:ext cx="2607764"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i="0" u="none" strike="noStrike" kern="1200" cap="none" spc="0" normalizeH="0" baseline="0" noProof="0" dirty="0">
                <a:ln>
                  <a:noFill/>
                </a:ln>
                <a:solidFill>
                  <a:prstClr val="black">
                    <a:lumMod val="75000"/>
                    <a:lumOff val="25000"/>
                  </a:prstClr>
                </a:solidFill>
                <a:effectLst/>
                <a:uLnTx/>
                <a:uFillTx/>
                <a:latin typeface="阿里巴巴普惠体" panose="00020600040101010101" charset="-122"/>
                <a:ea typeface="阿里巴巴普惠体" panose="00020600040101010101" charset="-122"/>
                <a:cs typeface="+mn-cs"/>
              </a:rPr>
              <a:t>选题背景与意义</a:t>
            </a:r>
            <a:endParaRPr kumimoji="0" lang="zh-CN" altLang="en-US" sz="2400" i="0" u="none" strike="noStrike" kern="1200" cap="none" spc="0" normalizeH="0" baseline="0" noProof="0" dirty="0">
              <a:ln>
                <a:noFill/>
              </a:ln>
              <a:solidFill>
                <a:prstClr val="black">
                  <a:lumMod val="75000"/>
                  <a:lumOff val="25000"/>
                </a:prstClr>
              </a:solidFill>
              <a:effectLst/>
              <a:uLnTx/>
              <a:uFillTx/>
              <a:latin typeface="阿里巴巴普惠体" panose="00020600040101010101" charset="-122"/>
              <a:ea typeface="阿里巴巴普惠体" panose="00020600040101010101" charset="-122"/>
              <a:cs typeface="+mn-cs"/>
            </a:endParaRPr>
          </a:p>
        </p:txBody>
      </p:sp>
      <p:sp>
        <p:nvSpPr>
          <p:cNvPr id="51" name="文本框 50"/>
          <p:cNvSpPr txBox="1"/>
          <p:nvPr>
            <p:custDataLst>
              <p:tags r:id="rId8"/>
            </p:custDataLst>
          </p:nvPr>
        </p:nvSpPr>
        <p:spPr>
          <a:xfrm>
            <a:off x="6841490" y="2700655"/>
            <a:ext cx="4042410" cy="30670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sym typeface="+mn-ea"/>
              </a:rPr>
              <a:t>Data acquisition and pre-processing</a:t>
            </a:r>
            <a:endParaRPr kumimoji="0" lang="en-US" altLang="zh-CN" sz="1400" b="0" i="0" u="none" strike="noStrike" kern="1200" cap="none" spc="0" normalizeH="0" baseline="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cs typeface="+mn-cs"/>
            </a:endParaRPr>
          </a:p>
        </p:txBody>
      </p:sp>
      <p:sp>
        <p:nvSpPr>
          <p:cNvPr id="52" name="文本框 51"/>
          <p:cNvSpPr txBox="1"/>
          <p:nvPr>
            <p:custDataLst>
              <p:tags r:id="rId9"/>
            </p:custDataLst>
          </p:nvPr>
        </p:nvSpPr>
        <p:spPr>
          <a:xfrm>
            <a:off x="6841578" y="3279333"/>
            <a:ext cx="2808199" cy="30670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sym typeface="+mn-ea"/>
              </a:rPr>
              <a:t>Data Feature Selection</a:t>
            </a:r>
            <a:endParaRPr kumimoji="0" lang="en-US" altLang="zh-CN" sz="1400" b="0" i="0" u="none" strike="noStrike" kern="1200" cap="none" spc="0" normalizeH="0" baseline="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cs typeface="+mn-cs"/>
            </a:endParaRPr>
          </a:p>
        </p:txBody>
      </p:sp>
      <p:sp>
        <p:nvSpPr>
          <p:cNvPr id="53" name="文本框 52"/>
          <p:cNvSpPr txBox="1"/>
          <p:nvPr>
            <p:custDataLst>
              <p:tags r:id="rId10"/>
            </p:custDataLst>
          </p:nvPr>
        </p:nvSpPr>
        <p:spPr>
          <a:xfrm>
            <a:off x="6841490" y="3870325"/>
            <a:ext cx="4476750" cy="30670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sym typeface="+mn-ea"/>
              </a:rPr>
              <a:t>Sentiment analysis algorithm implementation</a:t>
            </a:r>
            <a:endParaRPr kumimoji="0" lang="en-US" altLang="zh-CN" sz="1400" b="0" i="0" u="none" strike="noStrike" kern="1200" cap="none" spc="0" normalizeH="0" baseline="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cs typeface="+mn-cs"/>
            </a:endParaRPr>
          </a:p>
        </p:txBody>
      </p:sp>
      <p:sp>
        <p:nvSpPr>
          <p:cNvPr id="54" name="文本框 53"/>
          <p:cNvSpPr txBox="1"/>
          <p:nvPr>
            <p:custDataLst>
              <p:tags r:id="rId11"/>
            </p:custDataLst>
          </p:nvPr>
        </p:nvSpPr>
        <p:spPr>
          <a:xfrm>
            <a:off x="6841490" y="4457700"/>
            <a:ext cx="4251325" cy="30670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sym typeface="+mn-ea"/>
              </a:rPr>
              <a:t>Sentiment analysis system implementation</a:t>
            </a:r>
            <a:endParaRPr kumimoji="0" lang="en-US" altLang="zh-CN" sz="1400" b="0" i="0" u="none" strike="noStrike" kern="1200" cap="none" spc="0" normalizeH="0" baseline="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cs typeface="+mn-cs"/>
            </a:endParaRPr>
          </a:p>
        </p:txBody>
      </p:sp>
      <p:sp>
        <p:nvSpPr>
          <p:cNvPr id="56" name="文本框 55"/>
          <p:cNvSpPr txBox="1"/>
          <p:nvPr>
            <p:custDataLst>
              <p:tags r:id="rId12"/>
            </p:custDataLst>
          </p:nvPr>
        </p:nvSpPr>
        <p:spPr>
          <a:xfrm>
            <a:off x="1362508" y="2623689"/>
            <a:ext cx="660297"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1A4089"/>
                </a:solidFill>
                <a:effectLst/>
                <a:uLnTx/>
                <a:uFillTx/>
                <a:latin typeface="Montserrat-Bold"/>
                <a:ea typeface="微软雅黑" panose="020B0503020204020204" charset="-122"/>
                <a:cs typeface="+mn-cs"/>
              </a:rPr>
              <a:t>02</a:t>
            </a:r>
            <a:endParaRPr kumimoji="0" lang="zh-CN" altLang="en-US" sz="2400" b="0" i="0" u="none" strike="noStrike" kern="1200" cap="none" spc="0" normalizeH="0" baseline="0" noProof="0" dirty="0">
              <a:ln>
                <a:noFill/>
              </a:ln>
              <a:solidFill>
                <a:srgbClr val="6A2785"/>
              </a:solidFill>
              <a:effectLst/>
              <a:uLnTx/>
              <a:uFillTx/>
              <a:latin typeface="Montserrat-Bold"/>
              <a:ea typeface="微软雅黑" panose="020B0503020204020204" charset="-122"/>
              <a:cs typeface="+mn-cs"/>
            </a:endParaRPr>
          </a:p>
        </p:txBody>
      </p:sp>
      <p:sp>
        <p:nvSpPr>
          <p:cNvPr id="57" name="文本框 56"/>
          <p:cNvSpPr txBox="1"/>
          <p:nvPr>
            <p:custDataLst>
              <p:tags r:id="rId13"/>
            </p:custDataLst>
          </p:nvPr>
        </p:nvSpPr>
        <p:spPr>
          <a:xfrm>
            <a:off x="1353618" y="3204088"/>
            <a:ext cx="660297"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1A4089"/>
                </a:solidFill>
                <a:effectLst/>
                <a:uLnTx/>
                <a:uFillTx/>
                <a:latin typeface="Montserrat-Bold"/>
                <a:ea typeface="微软雅黑" panose="020B0503020204020204" charset="-122"/>
                <a:cs typeface="+mn-cs"/>
              </a:rPr>
              <a:t>03</a:t>
            </a:r>
            <a:endParaRPr kumimoji="0" lang="zh-CN" altLang="en-US" sz="2400" b="0" i="0" u="none" strike="noStrike" kern="1200" cap="none" spc="0" normalizeH="0" baseline="0" noProof="0" dirty="0">
              <a:ln>
                <a:noFill/>
              </a:ln>
              <a:solidFill>
                <a:srgbClr val="6A2785"/>
              </a:solidFill>
              <a:effectLst/>
              <a:uLnTx/>
              <a:uFillTx/>
              <a:latin typeface="Montserrat-Bold"/>
              <a:ea typeface="微软雅黑" panose="020B0503020204020204" charset="-122"/>
              <a:cs typeface="+mn-cs"/>
            </a:endParaRPr>
          </a:p>
        </p:txBody>
      </p:sp>
      <p:sp>
        <p:nvSpPr>
          <p:cNvPr id="58" name="文本框 57"/>
          <p:cNvSpPr txBox="1"/>
          <p:nvPr>
            <p:custDataLst>
              <p:tags r:id="rId14"/>
            </p:custDataLst>
          </p:nvPr>
        </p:nvSpPr>
        <p:spPr>
          <a:xfrm>
            <a:off x="1362508" y="3784487"/>
            <a:ext cx="660297"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1A4089"/>
                </a:solidFill>
                <a:effectLst/>
                <a:uLnTx/>
                <a:uFillTx/>
                <a:latin typeface="Montserrat-Bold"/>
                <a:ea typeface="微软雅黑" panose="020B0503020204020204" charset="-122"/>
                <a:cs typeface="+mn-cs"/>
              </a:rPr>
              <a:t>04</a:t>
            </a:r>
            <a:endParaRPr kumimoji="0" lang="zh-CN" altLang="en-US" sz="2400" b="0" i="0" u="none" strike="noStrike" kern="1200" cap="none" spc="0" normalizeH="0" baseline="0" noProof="0" dirty="0">
              <a:ln>
                <a:noFill/>
              </a:ln>
              <a:solidFill>
                <a:srgbClr val="6A2785"/>
              </a:solidFill>
              <a:effectLst/>
              <a:uLnTx/>
              <a:uFillTx/>
              <a:latin typeface="Montserrat-Bold"/>
              <a:ea typeface="微软雅黑" panose="020B0503020204020204" charset="-122"/>
              <a:cs typeface="+mn-cs"/>
            </a:endParaRPr>
          </a:p>
        </p:txBody>
      </p:sp>
      <p:sp>
        <p:nvSpPr>
          <p:cNvPr id="3" name="文本框 2"/>
          <p:cNvSpPr txBox="1"/>
          <p:nvPr>
            <p:custDataLst>
              <p:tags r:id="rId15"/>
            </p:custDataLst>
          </p:nvPr>
        </p:nvSpPr>
        <p:spPr>
          <a:xfrm>
            <a:off x="2623515" y="4935715"/>
            <a:ext cx="2607764"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阿里巴巴普惠体" panose="00020600040101010101" charset="-122"/>
                <a:ea typeface="阿里巴巴普惠体" panose="00020600040101010101" charset="-122"/>
                <a:cs typeface="+mn-cs"/>
              </a:rPr>
              <a:t>总结与</a:t>
            </a:r>
            <a:r>
              <a:rPr kumimoji="0" lang="zh-CN" altLang="en-US" sz="2400" b="0" i="0" u="none" strike="noStrike" kern="1200" cap="none" spc="0" normalizeH="0" baseline="0" noProof="0" dirty="0">
                <a:ln>
                  <a:noFill/>
                </a:ln>
                <a:solidFill>
                  <a:prstClr val="black">
                    <a:lumMod val="75000"/>
                    <a:lumOff val="25000"/>
                  </a:prstClr>
                </a:solidFill>
                <a:effectLst/>
                <a:uLnTx/>
                <a:uFillTx/>
                <a:latin typeface="阿里巴巴普惠体" panose="00020600040101010101" charset="-122"/>
                <a:ea typeface="阿里巴巴普惠体" panose="00020600040101010101" charset="-122"/>
                <a:cs typeface="+mn-cs"/>
              </a:rPr>
              <a:t>展望</a:t>
            </a:r>
            <a:endParaRPr kumimoji="0" lang="zh-CN" altLang="en-US" sz="2400" b="0" i="0" u="none" strike="noStrike" kern="1200" cap="none" spc="0" normalizeH="0" baseline="0" noProof="0" dirty="0">
              <a:ln>
                <a:noFill/>
              </a:ln>
              <a:solidFill>
                <a:prstClr val="black">
                  <a:lumMod val="75000"/>
                  <a:lumOff val="25000"/>
                </a:prstClr>
              </a:solidFill>
              <a:effectLst/>
              <a:uLnTx/>
              <a:uFillTx/>
              <a:latin typeface="阿里巴巴普惠体" panose="00020600040101010101" charset="-122"/>
              <a:ea typeface="阿里巴巴普惠体" panose="00020600040101010101" charset="-122"/>
              <a:cs typeface="+mn-cs"/>
            </a:endParaRPr>
          </a:p>
        </p:txBody>
      </p:sp>
      <p:sp>
        <p:nvSpPr>
          <p:cNvPr id="4" name="文本框 3"/>
          <p:cNvSpPr txBox="1"/>
          <p:nvPr>
            <p:custDataLst>
              <p:tags r:id="rId16"/>
            </p:custDataLst>
          </p:nvPr>
        </p:nvSpPr>
        <p:spPr>
          <a:xfrm>
            <a:off x="6841376" y="5010273"/>
            <a:ext cx="2910024" cy="30670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sym typeface="+mn-ea"/>
              </a:rPr>
              <a:t>Summary and outlook</a:t>
            </a:r>
            <a:endParaRPr lang="en-US" altLang="zh-CN" sz="140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sym typeface="+mn-ea"/>
            </a:endParaRPr>
          </a:p>
        </p:txBody>
      </p:sp>
      <p:sp>
        <p:nvSpPr>
          <p:cNvPr id="7" name="文本框 6"/>
          <p:cNvSpPr txBox="1"/>
          <p:nvPr>
            <p:custDataLst>
              <p:tags r:id="rId17"/>
            </p:custDataLst>
          </p:nvPr>
        </p:nvSpPr>
        <p:spPr>
          <a:xfrm>
            <a:off x="1353618" y="4364877"/>
            <a:ext cx="660297"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1A4089"/>
                </a:solidFill>
                <a:effectLst/>
                <a:uLnTx/>
                <a:uFillTx/>
                <a:latin typeface="Montserrat-Bold"/>
                <a:ea typeface="微软雅黑" panose="020B0503020204020204" charset="-122"/>
                <a:cs typeface="+mn-cs"/>
              </a:rPr>
              <a:t>05</a:t>
            </a:r>
            <a:endParaRPr kumimoji="0" lang="zh-CN" altLang="en-US" sz="2400" b="0" i="0" u="none" strike="noStrike" kern="1200" cap="none" spc="0" normalizeH="0" baseline="0" noProof="0" dirty="0">
              <a:ln>
                <a:noFill/>
              </a:ln>
              <a:solidFill>
                <a:srgbClr val="6A2785"/>
              </a:solidFill>
              <a:effectLst/>
              <a:uLnTx/>
              <a:uFillTx/>
              <a:latin typeface="Montserrat-Bold"/>
              <a:ea typeface="微软雅黑" panose="020B0503020204020204" charset="-122"/>
              <a:cs typeface="+mn-cs"/>
            </a:endParaRPr>
          </a:p>
        </p:txBody>
      </p:sp>
      <p:sp>
        <p:nvSpPr>
          <p:cNvPr id="8" name="文本框 7"/>
          <p:cNvSpPr txBox="1"/>
          <p:nvPr>
            <p:custDataLst>
              <p:tags r:id="rId18"/>
            </p:custDataLst>
          </p:nvPr>
        </p:nvSpPr>
        <p:spPr>
          <a:xfrm>
            <a:off x="1362508" y="4945267"/>
            <a:ext cx="660297"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1A4089"/>
                </a:solidFill>
                <a:effectLst/>
                <a:uLnTx/>
                <a:uFillTx/>
                <a:latin typeface="Montserrat-Bold"/>
                <a:ea typeface="微软雅黑" panose="020B0503020204020204" charset="-122"/>
                <a:cs typeface="+mn-cs"/>
              </a:rPr>
              <a:t>06</a:t>
            </a:r>
            <a:endParaRPr kumimoji="0" lang="zh-CN" altLang="en-US" sz="2400" b="0" i="0" u="none" strike="noStrike" kern="1200" cap="none" spc="0" normalizeH="0" baseline="0" noProof="0" dirty="0">
              <a:ln>
                <a:noFill/>
              </a:ln>
              <a:solidFill>
                <a:srgbClr val="6A2785"/>
              </a:solidFill>
              <a:effectLst/>
              <a:uLnTx/>
              <a:uFillTx/>
              <a:latin typeface="Montserrat-Bold"/>
              <a:ea typeface="微软雅黑" panose="020B0503020204020204" charset="-122"/>
              <a:cs typeface="+mn-cs"/>
            </a:endParaRPr>
          </a:p>
        </p:txBody>
      </p:sp>
      <p:sp>
        <p:nvSpPr>
          <p:cNvPr id="9" name="文本框 8"/>
          <p:cNvSpPr txBox="1"/>
          <p:nvPr>
            <p:custDataLst>
              <p:tags r:id="rId19"/>
            </p:custDataLst>
          </p:nvPr>
        </p:nvSpPr>
        <p:spPr>
          <a:xfrm>
            <a:off x="1362507" y="2043290"/>
            <a:ext cx="651865"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baseline="0" noProof="0" dirty="0">
                <a:ln>
                  <a:noFill/>
                </a:ln>
                <a:solidFill>
                  <a:srgbClr val="1A4089"/>
                </a:solidFill>
                <a:effectLst/>
                <a:uLnTx/>
                <a:uFillTx/>
                <a:latin typeface="Montserrat-Bold"/>
                <a:ea typeface="微软雅黑" panose="020B0503020204020204" charset="-122"/>
                <a:cs typeface="+mn-cs"/>
              </a:rPr>
              <a:t>01</a:t>
            </a:r>
            <a:r>
              <a:rPr kumimoji="0" lang="en-US" altLang="zh-CN" sz="2400" b="0" i="0" u="none" strike="noStrike" kern="1200" cap="none" spc="0" normalizeH="0" baseline="0" noProof="0" dirty="0">
                <a:ln>
                  <a:noFill/>
                </a:ln>
                <a:solidFill>
                  <a:srgbClr val="6A2785">
                    <a:alpha val="30000"/>
                  </a:srgbClr>
                </a:solidFill>
                <a:effectLst/>
                <a:uLnTx/>
                <a:uFillTx/>
                <a:latin typeface="Montserrat-Bold"/>
                <a:ea typeface="微软雅黑" panose="020B0503020204020204" charset="-122"/>
                <a:cs typeface="+mn-cs"/>
              </a:rPr>
              <a:t> </a:t>
            </a:r>
            <a:r>
              <a:rPr kumimoji="0" lang="en-US" altLang="zh-CN" sz="2400" b="0" i="0" u="none" strike="noStrike" kern="1200" cap="none" spc="0" normalizeH="0" baseline="0" noProof="0" dirty="0">
                <a:ln>
                  <a:noFill/>
                </a:ln>
                <a:solidFill>
                  <a:srgbClr val="6A2785">
                    <a:alpha val="43000"/>
                  </a:srgbClr>
                </a:solidFill>
                <a:effectLst/>
                <a:uLnTx/>
                <a:uFillTx/>
                <a:latin typeface="Montserrat-Bold"/>
                <a:ea typeface="微软雅黑" panose="020B0503020204020204" charset="-122"/>
                <a:cs typeface="+mn-cs"/>
              </a:rPr>
              <a:t> </a:t>
            </a:r>
            <a:r>
              <a:rPr kumimoji="0" lang="en-US" altLang="zh-CN" sz="2400" b="0" i="0" u="none" strike="noStrike" kern="1200" cap="none" spc="0" normalizeH="0" baseline="0" noProof="0" dirty="0">
                <a:ln>
                  <a:noFill/>
                </a:ln>
                <a:solidFill>
                  <a:srgbClr val="6A2785"/>
                </a:solidFill>
                <a:effectLst/>
                <a:uLnTx/>
                <a:uFillTx/>
                <a:latin typeface="Montserrat-Bold"/>
                <a:ea typeface="微软雅黑" panose="020B0503020204020204" charset="-122"/>
                <a:cs typeface="+mn-cs"/>
              </a:rPr>
              <a:t> </a:t>
            </a:r>
            <a:endParaRPr kumimoji="0" lang="zh-CN" altLang="en-US" sz="2400" b="0" i="0" u="none" strike="noStrike" kern="1200" cap="none" spc="0" normalizeH="0" baseline="0" noProof="0" dirty="0">
              <a:ln>
                <a:noFill/>
              </a:ln>
              <a:solidFill>
                <a:srgbClr val="6A2785"/>
              </a:solidFill>
              <a:effectLst/>
              <a:uLnTx/>
              <a:uFillTx/>
              <a:latin typeface="Montserrat-Bold"/>
              <a:ea typeface="微软雅黑" panose="020B0503020204020204"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en-US" altLang="zh-CN" sz="3200" b="0" i="0" kern="1200" cap="none" spc="0" normalizeH="0" baseline="0" noProof="0" dirty="0">
                <a:solidFill>
                  <a:prstClr val="black"/>
                </a:solidFill>
                <a:latin typeface="阿里巴巴普惠体" panose="00020600040101010101" charset="-122"/>
                <a:ea typeface="阿里巴巴普惠体" panose="00020600040101010101" charset="-122"/>
                <a:cs typeface="阿里巴巴普惠体" panose="00020600040101010101" charset="-122"/>
              </a:rPr>
              <a:t>TF-IDF-</a:t>
            </a:r>
            <a:r>
              <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阿里巴巴普惠体" panose="00020600040101010101" charset="-122"/>
              </a:rPr>
              <a:t>决策树</a:t>
            </a:r>
            <a:endPar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阿里巴巴普惠体" panose="00020600040101010101" charset="-122"/>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 name="组合 1"/>
          <p:cNvGrpSpPr/>
          <p:nvPr/>
        </p:nvGrpSpPr>
        <p:grpSpPr>
          <a:xfrm>
            <a:off x="2945924" y="331970"/>
            <a:ext cx="1021715" cy="277712"/>
            <a:chOff x="2107883" y="333875"/>
            <a:chExt cx="1021715" cy="277712"/>
          </a:xfrm>
        </p:grpSpPr>
        <p:sp>
          <p:nvSpPr>
            <p:cNvPr id="6"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 name="文本框 7"/>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支持向量机</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0" name="组合 9"/>
          <p:cNvGrpSpPr/>
          <p:nvPr/>
        </p:nvGrpSpPr>
        <p:grpSpPr>
          <a:xfrm>
            <a:off x="1002348" y="331970"/>
            <a:ext cx="917575" cy="277712"/>
            <a:chOff x="6097588" y="333875"/>
            <a:chExt cx="917575" cy="277712"/>
          </a:xfrm>
        </p:grpSpPr>
        <p:sp>
          <p:nvSpPr>
            <p:cNvPr id="11"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2" name="文本框 11"/>
            <p:cNvSpPr txBox="1"/>
            <p:nvPr/>
          </p:nvSpPr>
          <p:spPr>
            <a:xfrm>
              <a:off x="6145212" y="333875"/>
              <a:ext cx="822326"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决策树</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13" name="组合 12"/>
          <p:cNvGrpSpPr/>
          <p:nvPr/>
        </p:nvGrpSpPr>
        <p:grpSpPr>
          <a:xfrm>
            <a:off x="1920399" y="331970"/>
            <a:ext cx="1130935" cy="277712"/>
            <a:chOff x="2046288" y="333875"/>
            <a:chExt cx="1130935" cy="277712"/>
          </a:xfrm>
        </p:grpSpPr>
        <p:sp>
          <p:nvSpPr>
            <p:cNvPr id="14"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5" name="文本框 14"/>
            <p:cNvSpPr txBox="1"/>
            <p:nvPr/>
          </p:nvSpPr>
          <p:spPr>
            <a:xfrm>
              <a:off x="2046288" y="333875"/>
              <a:ext cx="113093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朴素贝叶斯</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3956209" y="330065"/>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分析</a:t>
              </a: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与总结</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cxnSp>
        <p:nvCxnSpPr>
          <p:cNvPr id="20" name="直接连接符 19"/>
          <p:cNvCxnSpPr/>
          <p:nvPr>
            <p:custDataLst>
              <p:tags r:id="rId3"/>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1" name="椭圆 20"/>
          <p:cNvSpPr/>
          <p:nvPr>
            <p:custDataLst>
              <p:tags r:id="rId4"/>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4" name="椭圆 23"/>
          <p:cNvSpPr/>
          <p:nvPr>
            <p:custDataLst>
              <p:tags r:id="rId5"/>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8" name="椭圆 27"/>
          <p:cNvSpPr/>
          <p:nvPr>
            <p:custDataLst>
              <p:tags r:id="rId6"/>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pic>
        <p:nvPicPr>
          <p:cNvPr id="16" name="图片 15" descr="4ebf0e713248e809847284f01ccdb2b0"/>
          <p:cNvPicPr>
            <a:picLocks noChangeAspect="1"/>
          </p:cNvPicPr>
          <p:nvPr/>
        </p:nvPicPr>
        <p:blipFill>
          <a:blip r:embed="rId7"/>
          <a:stretch>
            <a:fillRect/>
          </a:stretch>
        </p:blipFill>
        <p:spPr>
          <a:xfrm>
            <a:off x="1061085" y="1760855"/>
            <a:ext cx="2941320" cy="4553585"/>
          </a:xfrm>
          <a:prstGeom prst="rect">
            <a:avLst/>
          </a:prstGeom>
        </p:spPr>
      </p:pic>
      <p:pic>
        <p:nvPicPr>
          <p:cNvPr id="22" name="图片 21" descr="23cea631477baf786b827fe15ce3a316"/>
          <p:cNvPicPr>
            <a:picLocks noChangeAspect="1"/>
          </p:cNvPicPr>
          <p:nvPr/>
        </p:nvPicPr>
        <p:blipFill>
          <a:blip r:embed="rId8"/>
          <a:stretch>
            <a:fillRect/>
          </a:stretch>
        </p:blipFill>
        <p:spPr>
          <a:xfrm>
            <a:off x="5549900" y="1760855"/>
            <a:ext cx="5016500" cy="459549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en-US" altLang="zh-CN" sz="3200" b="0" i="0" kern="1200" cap="none" spc="0" normalizeH="0" baseline="0" noProof="0" dirty="0">
                <a:solidFill>
                  <a:prstClr val="black"/>
                </a:solidFill>
                <a:latin typeface="阿里巴巴普惠体" panose="00020600040101010101" charset="-122"/>
                <a:ea typeface="阿里巴巴普惠体" panose="00020600040101010101" charset="-122"/>
                <a:cs typeface="阿里巴巴普惠体" panose="00020600040101010101" charset="-122"/>
              </a:rPr>
              <a:t>TF-IDF-</a:t>
            </a:r>
            <a:r>
              <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阿里巴巴普惠体" panose="00020600040101010101" charset="-122"/>
              </a:rPr>
              <a:t>决策树</a:t>
            </a:r>
            <a:endPar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阿里巴巴普惠体" panose="00020600040101010101" charset="-122"/>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 name="组合 1"/>
          <p:cNvGrpSpPr/>
          <p:nvPr/>
        </p:nvGrpSpPr>
        <p:grpSpPr>
          <a:xfrm>
            <a:off x="2945924" y="331970"/>
            <a:ext cx="1021715" cy="277712"/>
            <a:chOff x="2107883" y="333875"/>
            <a:chExt cx="1021715" cy="277712"/>
          </a:xfrm>
        </p:grpSpPr>
        <p:sp>
          <p:nvSpPr>
            <p:cNvPr id="6"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 name="文本框 7"/>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支持向量机</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0" name="组合 9"/>
          <p:cNvGrpSpPr/>
          <p:nvPr/>
        </p:nvGrpSpPr>
        <p:grpSpPr>
          <a:xfrm>
            <a:off x="1002348" y="331970"/>
            <a:ext cx="917575" cy="277712"/>
            <a:chOff x="6097588" y="333875"/>
            <a:chExt cx="917575" cy="277712"/>
          </a:xfrm>
        </p:grpSpPr>
        <p:sp>
          <p:nvSpPr>
            <p:cNvPr id="11"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2" name="文本框 11"/>
            <p:cNvSpPr txBox="1"/>
            <p:nvPr/>
          </p:nvSpPr>
          <p:spPr>
            <a:xfrm>
              <a:off x="6145212" y="333875"/>
              <a:ext cx="822326"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决策树</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13" name="组合 12"/>
          <p:cNvGrpSpPr/>
          <p:nvPr/>
        </p:nvGrpSpPr>
        <p:grpSpPr>
          <a:xfrm>
            <a:off x="1920399" y="331970"/>
            <a:ext cx="1130935" cy="277712"/>
            <a:chOff x="2046288" y="333875"/>
            <a:chExt cx="1130935" cy="277712"/>
          </a:xfrm>
        </p:grpSpPr>
        <p:sp>
          <p:nvSpPr>
            <p:cNvPr id="14"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5" name="文本框 14"/>
            <p:cNvSpPr txBox="1"/>
            <p:nvPr/>
          </p:nvSpPr>
          <p:spPr>
            <a:xfrm>
              <a:off x="2046288" y="333875"/>
              <a:ext cx="113093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朴素贝叶斯</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3956209" y="330065"/>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分析</a:t>
              </a: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与总结</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cxnSp>
        <p:nvCxnSpPr>
          <p:cNvPr id="20" name="直接连接符 19"/>
          <p:cNvCxnSpPr/>
          <p:nvPr>
            <p:custDataLst>
              <p:tags r:id="rId3"/>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1" name="椭圆 20"/>
          <p:cNvSpPr/>
          <p:nvPr>
            <p:custDataLst>
              <p:tags r:id="rId4"/>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4" name="椭圆 23"/>
          <p:cNvSpPr/>
          <p:nvPr>
            <p:custDataLst>
              <p:tags r:id="rId5"/>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8" name="椭圆 27"/>
          <p:cNvSpPr/>
          <p:nvPr>
            <p:custDataLst>
              <p:tags r:id="rId6"/>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pic>
        <p:nvPicPr>
          <p:cNvPr id="23" name="图片 11"/>
          <p:cNvPicPr>
            <a:picLocks noChangeAspect="1"/>
          </p:cNvPicPr>
          <p:nvPr/>
        </p:nvPicPr>
        <p:blipFill>
          <a:blip r:embed="rId7"/>
          <a:stretch>
            <a:fillRect/>
          </a:stretch>
        </p:blipFill>
        <p:spPr>
          <a:xfrm>
            <a:off x="636905" y="1787525"/>
            <a:ext cx="10199370" cy="3459480"/>
          </a:xfrm>
          <a:prstGeom prst="rect">
            <a:avLst/>
          </a:prstGeom>
          <a:noFill/>
          <a:ln>
            <a:noFill/>
          </a:ln>
        </p:spPr>
      </p:pic>
      <p:sp>
        <p:nvSpPr>
          <p:cNvPr id="7" name="文本框 6"/>
          <p:cNvSpPr txBox="1"/>
          <p:nvPr/>
        </p:nvSpPr>
        <p:spPr>
          <a:xfrm>
            <a:off x="636905" y="5384800"/>
            <a:ext cx="10930890" cy="645160"/>
          </a:xfrm>
          <a:prstGeom prst="rect">
            <a:avLst/>
          </a:prstGeom>
          <a:noFill/>
        </p:spPr>
        <p:txBody>
          <a:bodyPr wrap="square" rtlCol="0">
            <a:spAutoFit/>
          </a:bodyPr>
          <a:p>
            <a:r>
              <a:rPr lang="zh-CN" altLang="en-US">
                <a:latin typeface="A R" panose="00020600040101010101" charset="-122"/>
                <a:ea typeface="A R" panose="00020600040101010101" charset="-122"/>
                <a:cs typeface="A R" panose="00020600040101010101" charset="-122"/>
              </a:rPr>
              <a:t>最终人工测试</a:t>
            </a:r>
            <a:r>
              <a:rPr lang="en-US" altLang="zh-CN">
                <a:latin typeface="A R" panose="00020600040101010101" charset="-122"/>
                <a:ea typeface="A R" panose="00020600040101010101" charset="-122"/>
                <a:cs typeface="A R" panose="00020600040101010101" charset="-122"/>
              </a:rPr>
              <a:t>157</a:t>
            </a:r>
            <a:r>
              <a:rPr lang="zh-CN" altLang="en-US">
                <a:latin typeface="A R" panose="00020600040101010101" charset="-122"/>
                <a:ea typeface="A R" panose="00020600040101010101" charset="-122"/>
                <a:cs typeface="A R" panose="00020600040101010101" charset="-122"/>
              </a:rPr>
              <a:t>条数据，</a:t>
            </a:r>
            <a:r>
              <a:rPr lang="zh-CN" altLang="en-US">
                <a:latin typeface="A R" panose="00020600040101010101" charset="-122"/>
                <a:ea typeface="A R" panose="00020600040101010101" charset="-122"/>
                <a:cs typeface="A R" panose="00020600040101010101" charset="-122"/>
                <a:sym typeface="+mn-ea"/>
              </a:rPr>
              <a:t>模型输出的预测只有</a:t>
            </a:r>
            <a:r>
              <a:rPr lang="en-US" altLang="zh-CN">
                <a:latin typeface="A R" panose="00020600040101010101" charset="-122"/>
                <a:ea typeface="A R" panose="00020600040101010101" charset="-122"/>
                <a:cs typeface="A R" panose="00020600040101010101" charset="-122"/>
                <a:sym typeface="+mn-ea"/>
              </a:rPr>
              <a:t>65</a:t>
            </a:r>
            <a:r>
              <a:rPr lang="zh-CN" altLang="en-US">
                <a:latin typeface="A R" panose="00020600040101010101" charset="-122"/>
                <a:ea typeface="A R" panose="00020600040101010101" charset="-122"/>
                <a:cs typeface="A R" panose="00020600040101010101" charset="-122"/>
                <a:sym typeface="+mn-ea"/>
              </a:rPr>
              <a:t>条分析正确。推算最终的模型的准确率大概在</a:t>
            </a:r>
            <a:r>
              <a:rPr lang="en-US" altLang="zh-CN">
                <a:latin typeface="阿里巴巴普惠体" panose="00020600040101010101" charset="-122"/>
                <a:ea typeface="阿里巴巴普惠体" panose="00020600040101010101" charset="-122"/>
                <a:cs typeface="A R" panose="00020600040101010101" charset="-122"/>
                <a:sym typeface="+mn-ea"/>
              </a:rPr>
              <a:t>41.4%</a:t>
            </a:r>
            <a:r>
              <a:rPr lang="zh-CN" altLang="en-US">
                <a:latin typeface="A R" panose="00020600040101010101" charset="-122"/>
                <a:ea typeface="A R" panose="00020600040101010101" charset="-122"/>
                <a:cs typeface="A R" panose="00020600040101010101" charset="-122"/>
                <a:sym typeface="+mn-ea"/>
              </a:rPr>
              <a:t>左右。</a:t>
            </a:r>
            <a:r>
              <a:rPr lang="zh-CN" altLang="en-US">
                <a:latin typeface="A R" panose="00020600040101010101" charset="-122"/>
                <a:ea typeface="A R" panose="00020600040101010101" charset="-122"/>
                <a:cs typeface="A R" panose="00020600040101010101" charset="-122"/>
              </a:rPr>
              <a:t>依然存在非常严重的</a:t>
            </a:r>
            <a:r>
              <a:rPr lang="en-US" altLang="zh-CN">
                <a:latin typeface="A R" panose="00020600040101010101" charset="-122"/>
                <a:ea typeface="A R" panose="00020600040101010101" charset="-122"/>
                <a:cs typeface="A R" panose="00020600040101010101" charset="-122"/>
              </a:rPr>
              <a:t>“</a:t>
            </a:r>
            <a:r>
              <a:rPr lang="zh-CN" altLang="en-US">
                <a:latin typeface="A R" panose="00020600040101010101" charset="-122"/>
                <a:ea typeface="A R" panose="00020600040101010101" charset="-122"/>
                <a:cs typeface="A R" panose="00020600040101010101" charset="-122"/>
              </a:rPr>
              <a:t>消极</a:t>
            </a:r>
            <a:r>
              <a:rPr lang="en-US" altLang="zh-CN">
                <a:latin typeface="A R" panose="00020600040101010101" charset="-122"/>
                <a:ea typeface="A R" panose="00020600040101010101" charset="-122"/>
                <a:cs typeface="A R" panose="00020600040101010101" charset="-122"/>
              </a:rPr>
              <a:t>”</a:t>
            </a:r>
            <a:r>
              <a:rPr lang="zh-CN" altLang="en-US">
                <a:latin typeface="A R" panose="00020600040101010101" charset="-122"/>
                <a:ea typeface="A R" panose="00020600040101010101" charset="-122"/>
                <a:cs typeface="A R" panose="00020600040101010101" charset="-122"/>
              </a:rPr>
              <a:t>倾向。依然发生了非常严重的过拟合。</a:t>
            </a:r>
            <a:endParaRPr lang="zh-CN" altLang="en-US">
              <a:latin typeface="A R" panose="00020600040101010101" charset="-122"/>
              <a:ea typeface="A R" panose="00020600040101010101" charset="-122"/>
              <a:cs typeface="A R" panose="00020600040101010101"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rPr>
              <a:t>朴素贝叶斯</a:t>
            </a:r>
            <a:endPar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 name="组合 1"/>
          <p:cNvGrpSpPr/>
          <p:nvPr/>
        </p:nvGrpSpPr>
        <p:grpSpPr>
          <a:xfrm>
            <a:off x="2945924" y="331970"/>
            <a:ext cx="1021715" cy="277712"/>
            <a:chOff x="2107883" y="333875"/>
            <a:chExt cx="1021715" cy="277712"/>
          </a:xfrm>
        </p:grpSpPr>
        <p:sp>
          <p:nvSpPr>
            <p:cNvPr id="6"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 name="文本框 7"/>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支持向量机</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0" name="组合 9"/>
          <p:cNvGrpSpPr/>
          <p:nvPr/>
        </p:nvGrpSpPr>
        <p:grpSpPr>
          <a:xfrm>
            <a:off x="1950403" y="330065"/>
            <a:ext cx="968375" cy="277712"/>
            <a:chOff x="6072188" y="333875"/>
            <a:chExt cx="968375" cy="277712"/>
          </a:xfrm>
        </p:grpSpPr>
        <p:sp>
          <p:nvSpPr>
            <p:cNvPr id="11"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2" name="文本框 11"/>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朴素贝叶斯</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3" name="组合 2"/>
          <p:cNvGrpSpPr/>
          <p:nvPr/>
        </p:nvGrpSpPr>
        <p:grpSpPr>
          <a:xfrm>
            <a:off x="960279" y="333240"/>
            <a:ext cx="1021715" cy="277712"/>
            <a:chOff x="2107883" y="333875"/>
            <a:chExt cx="1021715" cy="277712"/>
          </a:xfrm>
        </p:grpSpPr>
        <p:sp>
          <p:nvSpPr>
            <p:cNvPr id="5"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 name="文本框 6"/>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决策树</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3956209" y="330065"/>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分析</a:t>
              </a: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与总结</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cxnSp>
        <p:nvCxnSpPr>
          <p:cNvPr id="16" name="直接连接符 15"/>
          <p:cNvCxnSpPr/>
          <p:nvPr>
            <p:custDataLst>
              <p:tags r:id="rId3"/>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0" name="椭圆 19"/>
          <p:cNvSpPr/>
          <p:nvPr>
            <p:custDataLst>
              <p:tags r:id="rId4"/>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charset="-122"/>
              <a:ea typeface="阿里巴巴普惠体" panose="00020600040101010101" charset="-122"/>
            </a:endParaRPr>
          </a:p>
        </p:txBody>
      </p:sp>
      <p:sp>
        <p:nvSpPr>
          <p:cNvPr id="21" name="椭圆 20"/>
          <p:cNvSpPr/>
          <p:nvPr>
            <p:custDataLst>
              <p:tags r:id="rId5"/>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charset="-122"/>
              <a:ea typeface="阿里巴巴普惠体" panose="00020600040101010101" charset="-122"/>
            </a:endParaRPr>
          </a:p>
        </p:txBody>
      </p:sp>
      <p:sp>
        <p:nvSpPr>
          <p:cNvPr id="22" name="椭圆 21"/>
          <p:cNvSpPr/>
          <p:nvPr>
            <p:custDataLst>
              <p:tags r:id="rId6"/>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charset="-122"/>
              <a:ea typeface="阿里巴巴普惠体" panose="00020600040101010101" charset="-122"/>
            </a:endParaRPr>
          </a:p>
        </p:txBody>
      </p:sp>
      <mc:AlternateContent xmlns:mc="http://schemas.openxmlformats.org/markup-compatibility/2006">
        <mc:Choice xmlns:a14="http://schemas.microsoft.com/office/drawing/2010/main" Requires="a14">
          <p:sp>
            <p:nvSpPr>
              <p:cNvPr id="13" name="文本框 12"/>
              <p:cNvSpPr txBox="1"/>
              <p:nvPr/>
            </p:nvSpPr>
            <p:spPr>
              <a:xfrm>
                <a:off x="724535" y="1695450"/>
                <a:ext cx="10843260" cy="4368165"/>
              </a:xfrm>
              <a:prstGeom prst="rect">
                <a:avLst/>
              </a:prstGeom>
              <a:noFill/>
            </p:spPr>
            <p:txBody>
              <a:bodyPr wrap="square" rtlCol="0" anchor="t">
                <a:noAutofit/>
              </a:bodyPr>
              <a:p>
                <a:r>
                  <a:rPr lang="zh-CN" altLang="en-US">
                    <a:latin typeface="A R" panose="00020600040101010101" charset="-122"/>
                    <a:ea typeface="A R" panose="00020600040101010101" charset="-122"/>
                    <a:cs typeface="A R" panose="00020600040101010101" charset="-122"/>
                  </a:rPr>
                  <a:t>朴素贝叶斯分类器基于贝叶斯定理和特征条件独立假设进行工作。它的核心公式是贝叶斯定理，用于计算在给定观测数据条件下某个类别的后验概率。对于分类问题，朴素贝叶斯公式表述为：对于给定的观测数据</a:t>
                </a:r>
                <a14:m>
                  <m:oMath xmlns:m="http://schemas.openxmlformats.org/officeDocument/2006/math">
                    <m:r>
                      <a:rPr lang="en-US" altLang="zh-CN" i="1">
                        <a:latin typeface="Cambria Math" panose="02040503050406030204" charset="0"/>
                        <a:ea typeface="A R" panose="00020600040101010101" charset="-122"/>
                        <a:cs typeface="Cambria Math" panose="02040503050406030204" charset="0"/>
                      </a:rPr>
                      <m:t>𝑋</m:t>
                    </m:r>
                    <m:r>
                      <a:rPr lang="en-US" altLang="zh-CN" i="1">
                        <a:latin typeface="Cambria Math" panose="02040503050406030204" charset="0"/>
                        <a:ea typeface="MS Mincho" charset="0"/>
                        <a:cs typeface="Cambria Math" panose="02040503050406030204" charset="0"/>
                      </a:rPr>
                      <m:t>=(</m:t>
                    </m:r>
                    <m:sSub>
                      <m:sSubPr>
                        <m:ctrlPr>
                          <a:rPr lang="en-US" altLang="zh-CN" i="1">
                            <a:latin typeface="Cambria Math" panose="02040503050406030204" charset="0"/>
                            <a:ea typeface="A R" panose="00020600040101010101" charset="-122"/>
                            <a:cs typeface="Cambria Math" panose="02040503050406030204" charset="0"/>
                          </a:rPr>
                        </m:ctrlPr>
                      </m:sSubPr>
                      <m:e>
                        <m:r>
                          <a:rPr lang="en-US" altLang="zh-CN" i="1">
                            <a:latin typeface="Cambria Math" panose="02040503050406030204" charset="0"/>
                            <a:ea typeface="A R" panose="00020600040101010101" charset="-122"/>
                            <a:cs typeface="Cambria Math" panose="02040503050406030204" charset="0"/>
                          </a:rPr>
                          <m:t>𝑥</m:t>
                        </m:r>
                      </m:e>
                      <m:sub>
                        <m:r>
                          <a:rPr lang="en-US" altLang="zh-CN" i="1">
                            <a:latin typeface="Cambria Math" panose="02040503050406030204" charset="0"/>
                            <a:ea typeface="MS Mincho" charset="0"/>
                            <a:cs typeface="Cambria Math" panose="02040503050406030204" charset="0"/>
                          </a:rPr>
                          <m:t>1</m:t>
                        </m:r>
                      </m:sub>
                    </m:sSub>
                    <m:r>
                      <a:rPr lang="en-US" altLang="zh-CN" i="1">
                        <a:latin typeface="Cambria Math" panose="02040503050406030204" charset="0"/>
                        <a:ea typeface="MS Mincho" charset="0"/>
                        <a:cs typeface="Cambria Math" panose="02040503050406030204" charset="0"/>
                      </a:rPr>
                      <m:t>,</m:t>
                    </m:r>
                    <m:sSub>
                      <m:sSubPr>
                        <m:ctrlPr>
                          <a:rPr lang="en-US" altLang="zh-CN" i="1">
                            <a:latin typeface="Cambria Math" panose="02040503050406030204" charset="0"/>
                            <a:ea typeface="A R" panose="00020600040101010101" charset="-122"/>
                            <a:cs typeface="Cambria Math" panose="02040503050406030204" charset="0"/>
                          </a:rPr>
                        </m:ctrlPr>
                      </m:sSubPr>
                      <m:e>
                        <m:r>
                          <a:rPr lang="en-US" altLang="zh-CN" i="1">
                            <a:latin typeface="Cambria Math" panose="02040503050406030204" charset="0"/>
                            <a:ea typeface="A R" panose="00020600040101010101" charset="-122"/>
                            <a:cs typeface="Cambria Math" panose="02040503050406030204" charset="0"/>
                          </a:rPr>
                          <m:t>𝑥</m:t>
                        </m:r>
                      </m:e>
                      <m:sub>
                        <m:r>
                          <a:rPr lang="en-US" altLang="zh-CN" i="1">
                            <a:latin typeface="Cambria Math" panose="02040503050406030204" charset="0"/>
                            <a:ea typeface="MS Mincho" charset="0"/>
                            <a:cs typeface="Cambria Math" panose="02040503050406030204" charset="0"/>
                          </a:rPr>
                          <m:t>2</m:t>
                        </m:r>
                      </m:sub>
                    </m:sSub>
                    <m:r>
                      <a:rPr lang="en-US" altLang="zh-CN" i="1">
                        <a:latin typeface="Cambria Math" panose="02040503050406030204" charset="0"/>
                        <a:ea typeface="MS Mincho" charset="0"/>
                        <a:cs typeface="Cambria Math" panose="02040503050406030204" charset="0"/>
                      </a:rPr>
                      <m:t>,</m:t>
                    </m:r>
                    <m:sSub>
                      <m:sSubPr>
                        <m:ctrlPr>
                          <a:rPr lang="en-US" altLang="zh-CN" i="1">
                            <a:latin typeface="Cambria Math" panose="02040503050406030204" charset="0"/>
                            <a:ea typeface="A R" panose="00020600040101010101" charset="-122"/>
                            <a:cs typeface="Cambria Math" panose="02040503050406030204" charset="0"/>
                          </a:rPr>
                        </m:ctrlPr>
                      </m:sSubPr>
                      <m:e>
                        <m:r>
                          <a:rPr lang="en-US" altLang="zh-CN" i="1">
                            <a:latin typeface="Cambria Math" panose="02040503050406030204" charset="0"/>
                            <a:ea typeface="A R" panose="00020600040101010101" charset="-122"/>
                            <a:cs typeface="Cambria Math" panose="02040503050406030204" charset="0"/>
                          </a:rPr>
                          <m:t>𝑥</m:t>
                        </m:r>
                      </m:e>
                      <m:sub>
                        <m:r>
                          <a:rPr lang="en-US" altLang="zh-CN" i="1">
                            <a:latin typeface="Cambria Math" panose="02040503050406030204" charset="0"/>
                            <a:ea typeface="MS Mincho" charset="0"/>
                            <a:cs typeface="Cambria Math" panose="02040503050406030204" charset="0"/>
                          </a:rPr>
                          <m:t>3</m:t>
                        </m:r>
                      </m:sub>
                    </m:sSub>
                    <m:r>
                      <a:rPr lang="en-US" altLang="zh-CN" i="1">
                        <a:latin typeface="Cambria Math" panose="02040503050406030204" charset="0"/>
                        <a:ea typeface="MS Mincho" charset="0"/>
                        <a:cs typeface="Cambria Math" panose="02040503050406030204" charset="0"/>
                      </a:rPr>
                      <m:t>,......,</m:t>
                    </m:r>
                    <m:sSub>
                      <m:sSubPr>
                        <m:ctrlPr>
                          <a:rPr lang="en-US" altLang="zh-CN" i="1">
                            <a:latin typeface="Cambria Math" panose="02040503050406030204" charset="0"/>
                            <a:ea typeface="A R" panose="00020600040101010101" charset="-122"/>
                            <a:cs typeface="Cambria Math" panose="02040503050406030204" charset="0"/>
                          </a:rPr>
                        </m:ctrlPr>
                      </m:sSubPr>
                      <m:e>
                        <m:r>
                          <a:rPr lang="en-US" altLang="zh-CN" i="1">
                            <a:latin typeface="Cambria Math" panose="02040503050406030204" charset="0"/>
                            <a:ea typeface="A R" panose="00020600040101010101" charset="-122"/>
                            <a:cs typeface="Cambria Math" panose="02040503050406030204" charset="0"/>
                          </a:rPr>
                          <m:t>𝑥</m:t>
                        </m:r>
                      </m:e>
                      <m:sub>
                        <m:r>
                          <a:rPr lang="en-US" altLang="zh-CN" i="1">
                            <a:latin typeface="Cambria Math" panose="02040503050406030204" charset="0"/>
                            <a:ea typeface="A R" panose="00020600040101010101" charset="-122"/>
                            <a:cs typeface="Cambria Math" panose="02040503050406030204" charset="0"/>
                          </a:rPr>
                          <m:t>𝑛</m:t>
                        </m:r>
                      </m:sub>
                    </m:sSub>
                    <m:r>
                      <a:rPr lang="en-US" altLang="zh-CN" i="1">
                        <a:latin typeface="Cambria Math" panose="02040503050406030204" charset="0"/>
                        <a:ea typeface="MS Mincho" charset="0"/>
                        <a:cs typeface="Cambria Math" panose="02040503050406030204" charset="0"/>
                      </a:rPr>
                      <m:t>)</m:t>
                    </m:r>
                  </m:oMath>
                </a14:m>
                <a:r>
                  <a:rPr lang="zh-CN" altLang="en-US">
                    <a:latin typeface="A R" panose="00020600040101010101" charset="-122"/>
                    <a:ea typeface="A R" panose="00020600040101010101" charset="-122"/>
                    <a:cs typeface="A R" panose="00020600040101010101" charset="-122"/>
                  </a:rPr>
                  <a:t>和类别 </a:t>
                </a:r>
                <a:r>
                  <a:rPr lang="zh-CN" altLang="en-US" i="1">
                    <a:latin typeface="A R" panose="00020600040101010101" charset="-122"/>
                    <a:ea typeface="A R" panose="00020600040101010101" charset="-122"/>
                    <a:cs typeface="A R" panose="00020600040101010101" charset="-122"/>
                  </a:rPr>
                  <a:t>y</a:t>
                </a:r>
                <a:r>
                  <a:rPr lang="zh-CN" altLang="en-US">
                    <a:latin typeface="A R" panose="00020600040101010101" charset="-122"/>
                    <a:ea typeface="A R" panose="00020600040101010101" charset="-122"/>
                    <a:cs typeface="A R" panose="00020600040101010101" charset="-122"/>
                  </a:rPr>
                  <a:t>，计算 </a:t>
                </a:r>
                <a:r>
                  <a:rPr lang="zh-CN" altLang="en-US" i="1">
                    <a:latin typeface="A R" panose="00020600040101010101" charset="-122"/>
                    <a:ea typeface="A R" panose="00020600040101010101" charset="-122"/>
                    <a:cs typeface="A R" panose="00020600040101010101" charset="-122"/>
                  </a:rPr>
                  <a:t>y </a:t>
                </a:r>
                <a:r>
                  <a:rPr lang="zh-CN" altLang="en-US">
                    <a:latin typeface="A R" panose="00020600040101010101" charset="-122"/>
                    <a:ea typeface="A R" panose="00020600040101010101" charset="-122"/>
                    <a:cs typeface="A R" panose="00020600040101010101" charset="-122"/>
                  </a:rPr>
                  <a:t>为某一特定类 </a:t>
                </a:r>
                <a:r>
                  <a:rPr lang="zh-CN" altLang="en-US" i="1">
                    <a:latin typeface="A R" panose="00020600040101010101" charset="-122"/>
                    <a:ea typeface="A R" panose="00020600040101010101" charset="-122"/>
                    <a:cs typeface="A R" panose="00020600040101010101" charset="-122"/>
                  </a:rPr>
                  <a:t>c</a:t>
                </a:r>
                <a:r>
                  <a:rPr lang="zh-CN" altLang="en-US">
                    <a:latin typeface="A R" panose="00020600040101010101" charset="-122"/>
                    <a:ea typeface="A R" panose="00020600040101010101" charset="-122"/>
                    <a:cs typeface="A R" panose="00020600040101010101" charset="-122"/>
                  </a:rPr>
                  <a:t> 的后验概率公式</a:t>
                </a:r>
                <a:r>
                  <a:rPr lang="zh-CN" altLang="en-US">
                    <a:latin typeface="A R" panose="00020600040101010101" charset="-122"/>
                    <a:ea typeface="A R" panose="00020600040101010101" charset="-122"/>
                    <a:cs typeface="A R" panose="00020600040101010101" charset="-122"/>
                  </a:rPr>
                  <a:t>如下：</a:t>
                </a:r>
                <a:endParaRPr lang="zh-CN" altLang="en-US">
                  <a:latin typeface="A R" panose="00020600040101010101" charset="-122"/>
                  <a:ea typeface="A R" panose="00020600040101010101" charset="-122"/>
                  <a:cs typeface="A R" panose="00020600040101010101" charset="-122"/>
                </a:endParaRPr>
              </a:p>
            </p:txBody>
          </p:sp>
        </mc:Choice>
        <mc:Fallback>
          <p:sp>
            <p:nvSpPr>
              <p:cNvPr id="13" name="文本框 12"/>
              <p:cNvSpPr txBox="1">
                <a:spLocks noRot="1" noChangeAspect="1" noMove="1" noResize="1" noEditPoints="1" noAdjustHandles="1" noChangeArrowheads="1" noChangeShapeType="1" noTextEdit="1"/>
              </p:cNvSpPr>
              <p:nvPr/>
            </p:nvSpPr>
            <p:spPr>
              <a:xfrm>
                <a:off x="724535" y="1695450"/>
                <a:ext cx="10843260" cy="4368165"/>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4376357" y="2765996"/>
                <a:ext cx="3437890" cy="66294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ea typeface="A R" panose="00020600040101010101" charset="-122"/>
                          <a:cs typeface="Cambria Math" panose="02040503050406030204" charset="0"/>
                        </a:rPr>
                        <m:t>𝑝</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𝑦</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𝑐</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f>
                        <m:fPr>
                          <m:ctrlPr>
                            <a:rPr lang="en-US" altLang="zh-CN" i="1">
                              <a:latin typeface="Cambria Math" panose="02040503050406030204" charset="0"/>
                              <a:ea typeface="A R" panose="00020600040101010101" charset="-122"/>
                              <a:cs typeface="Cambria Math" panose="02040503050406030204" charset="0"/>
                            </a:rPr>
                          </m:ctrlPr>
                        </m:fPr>
                        <m:num>
                          <m:r>
                            <a:rPr lang="en-US" altLang="zh-CN" i="1">
                              <a:latin typeface="Cambria Math" panose="02040503050406030204" charset="0"/>
                              <a:ea typeface="A R" panose="00020600040101010101" charset="-122"/>
                              <a:cs typeface="Cambria Math" panose="02040503050406030204" charset="0"/>
                            </a:rPr>
                            <m:t>𝑝</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𝑋</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𝑦</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𝑐</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𝑝</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𝑦</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𝑐</m:t>
                          </m:r>
                          <m:r>
                            <a:rPr lang="en-US" altLang="zh-CN" i="1">
                              <a:latin typeface="Cambria Math" panose="02040503050406030204" charset="0"/>
                              <a:ea typeface="MS Mincho" charset="0"/>
                              <a:cs typeface="Cambria Math" panose="02040503050406030204" charset="0"/>
                            </a:rPr>
                            <m:t>)</m:t>
                          </m:r>
                        </m:num>
                        <m:den>
                          <m:r>
                            <a:rPr lang="en-US" altLang="zh-CN" i="1">
                              <a:latin typeface="Cambria Math" panose="02040503050406030204" charset="0"/>
                              <a:ea typeface="A R" panose="00020600040101010101" charset="-122"/>
                              <a:cs typeface="Cambria Math" panose="02040503050406030204" charset="0"/>
                            </a:rPr>
                            <m:t>𝑝</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den>
                      </m:f>
                    </m:oMath>
                  </m:oMathPara>
                </a14:m>
                <a:endParaRPr lang="en-US" altLang="zh-CN" i="1">
                  <a:latin typeface="A R" panose="00020600040101010101" charset="-122"/>
                  <a:ea typeface="A R" panose="00020600040101010101" charset="-122"/>
                  <a:cs typeface="A R" panose="00020600040101010101" charset="-122"/>
                </a:endParaRPr>
              </a:p>
            </p:txBody>
          </p:sp>
        </mc:Choice>
        <mc:Fallback>
          <p:sp>
            <p:nvSpPr>
              <p:cNvPr id="14" name="文本框 13"/>
              <p:cNvSpPr txBox="1">
                <a:spLocks noRot="1" noChangeAspect="1" noMove="1" noResize="1" noEditPoints="1" noAdjustHandles="1" noChangeArrowheads="1" noChangeShapeType="1" noTextEdit="1"/>
              </p:cNvSpPr>
              <p:nvPr/>
            </p:nvSpPr>
            <p:spPr>
              <a:xfrm>
                <a:off x="4376357" y="2765996"/>
                <a:ext cx="3437890" cy="662940"/>
              </a:xfrm>
              <a:prstGeom prst="rect">
                <a:avLst/>
              </a:prstGeom>
              <a:blipFill rotWithShape="1">
                <a:blip r:embed="rId8"/>
                <a:stretch>
                  <a:fillRect l="-17" t="-86" r="-759" b="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724535" y="3689350"/>
                <a:ext cx="10716260" cy="922020"/>
              </a:xfrm>
              <a:prstGeom prst="rect">
                <a:avLst/>
              </a:prstGeom>
              <a:noFill/>
            </p:spPr>
            <p:txBody>
              <a:bodyPr wrap="square" rtlCol="0" anchor="t">
                <a:spAutoFit/>
              </a:bodyPr>
              <a:p>
                <a:r>
                  <a:rPr lang="zh-CN" altLang="en-US">
                    <a:latin typeface="A R" panose="00020600040101010101" charset="-122"/>
                    <a:ea typeface="A R" panose="00020600040101010101" charset="-122"/>
                    <a:cs typeface="A R" panose="00020600040101010101" charset="-122"/>
                  </a:rPr>
                  <a:t>朴素贝叶斯分类器公式如下，“朴素”体现在它假设特征之间是条件独立的，这意味着在给定类别</a:t>
                </a:r>
                <a:r>
                  <a:rPr lang="zh-CN" altLang="en-US" i="1">
                    <a:latin typeface="A R" panose="00020600040101010101" charset="-122"/>
                    <a:ea typeface="A R" panose="00020600040101010101" charset="-122"/>
                    <a:cs typeface="A R" panose="00020600040101010101" charset="-122"/>
                  </a:rPr>
                  <a:t> c </a:t>
                </a:r>
                <a:r>
                  <a:rPr lang="zh-CN" altLang="en-US">
                    <a:latin typeface="A R" panose="00020600040101010101" charset="-122"/>
                    <a:ea typeface="A R" panose="00020600040101010101" charset="-122"/>
                    <a:cs typeface="A R" panose="00020600040101010101" charset="-122"/>
                  </a:rPr>
                  <a:t>的条件下，每个特征</a:t>
                </a:r>
                <a:r>
                  <a:rPr lang="zh-CN" altLang="en-US" i="1">
                    <a:latin typeface="A R" panose="00020600040101010101" charset="-122"/>
                    <a:ea typeface="A R" panose="00020600040101010101" charset="-122"/>
                    <a:cs typeface="A R" panose="00020600040101010101" charset="-122"/>
                  </a:rPr>
                  <a:t> </a:t>
                </a:r>
                <a14:m>
                  <m:oMath xmlns:m="http://schemas.openxmlformats.org/officeDocument/2006/math">
                    <m:sSub>
                      <m:sSubPr>
                        <m:ctrlPr>
                          <a:rPr lang="en-US" altLang="zh-CN" i="1">
                            <a:latin typeface="Cambria Math" panose="02040503050406030204" charset="0"/>
                            <a:ea typeface="A R" panose="00020600040101010101" charset="-122"/>
                            <a:cs typeface="Cambria Math" panose="02040503050406030204" charset="0"/>
                          </a:rPr>
                        </m:ctrlPr>
                      </m:sSubPr>
                      <m:e>
                        <m:r>
                          <a:rPr lang="en-US" altLang="zh-CN" i="1">
                            <a:latin typeface="Cambria Math" panose="02040503050406030204" charset="0"/>
                            <a:ea typeface="A R" panose="00020600040101010101" charset="-122"/>
                            <a:cs typeface="Cambria Math" panose="02040503050406030204" charset="0"/>
                          </a:rPr>
                          <m:t>𝑥</m:t>
                        </m:r>
                      </m:e>
                      <m:sub>
                        <m:r>
                          <a:rPr lang="en-US" altLang="zh-CN" i="1">
                            <a:latin typeface="Cambria Math" panose="02040503050406030204" charset="0"/>
                            <a:ea typeface="A R" panose="00020600040101010101" charset="-122"/>
                            <a:cs typeface="Cambria Math" panose="02040503050406030204" charset="0"/>
                          </a:rPr>
                          <m:t>𝑖</m:t>
                        </m:r>
                      </m:sub>
                    </m:sSub>
                  </m:oMath>
                </a14:m>
                <a:r>
                  <a:rPr lang="zh-CN" altLang="en-US">
                    <a:latin typeface="A R" panose="00020600040101010101" charset="-122"/>
                    <a:ea typeface="A R" panose="00020600040101010101" charset="-122"/>
                    <a:cs typeface="A R" panose="00020600040101010101" charset="-122"/>
                  </a:rPr>
                  <a:t>的出现独立于其他特征。这一假设简化了计算，使得模型在有限数据下仍能有效工作，尽管在现实世界中特征之间可能存在某种程度的相关性。</a:t>
                </a:r>
                <a:endParaRPr lang="zh-CN" altLang="en-US">
                  <a:latin typeface="A R" panose="00020600040101010101" charset="-122"/>
                  <a:ea typeface="A R" panose="00020600040101010101" charset="-122"/>
                  <a:cs typeface="A R" panose="00020600040101010101" charset="-122"/>
                </a:endParaRPr>
              </a:p>
            </p:txBody>
          </p:sp>
        </mc:Choice>
        <mc:Fallback>
          <p:sp>
            <p:nvSpPr>
              <p:cNvPr id="15" name="文本框 14"/>
              <p:cNvSpPr txBox="1">
                <a:spLocks noRot="1" noChangeAspect="1" noMove="1" noResize="1" noEditPoints="1" noAdjustHandles="1" noChangeArrowheads="1" noChangeShapeType="1" noTextEdit="1"/>
              </p:cNvSpPr>
              <p:nvPr/>
            </p:nvSpPr>
            <p:spPr>
              <a:xfrm>
                <a:off x="724535" y="3689350"/>
                <a:ext cx="10716260" cy="922020"/>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4521137" y="4852606"/>
                <a:ext cx="3295015" cy="62611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ea typeface="A R" panose="00020600040101010101" charset="-122"/>
                          <a:cs typeface="Cambria Math" panose="02040503050406030204" charset="0"/>
                        </a:rPr>
                        <m:t>𝑃</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𝑦</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𝑐</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nary>
                        <m:naryPr>
                          <m:chr m:val="∏"/>
                          <m:limLoc m:val="subSup"/>
                          <m:ctrlPr>
                            <a:rPr lang="en-US" altLang="zh-CN" i="1">
                              <a:latin typeface="Cambria Math" panose="02040503050406030204" charset="0"/>
                              <a:ea typeface="A R" panose="00020600040101010101" charset="-122"/>
                              <a:cs typeface="Cambria Math" panose="02040503050406030204" charset="0"/>
                            </a:rPr>
                          </m:ctrlPr>
                        </m:naryPr>
                        <m:sub>
                          <m:r>
                            <a:rPr lang="en-US" altLang="zh-CN" i="1">
                              <a:latin typeface="Cambria Math" panose="02040503050406030204" charset="0"/>
                              <a:ea typeface="A R" panose="00020600040101010101" charset="-122"/>
                              <a:cs typeface="Cambria Math" panose="02040503050406030204" charset="0"/>
                            </a:rPr>
                            <m:t>𝑖</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1</m:t>
                          </m:r>
                        </m:sub>
                        <m:sup>
                          <m:r>
                            <a:rPr lang="en-US" altLang="zh-CN" i="1">
                              <a:latin typeface="Cambria Math" panose="02040503050406030204" charset="0"/>
                              <a:ea typeface="A R" panose="00020600040101010101" charset="-122"/>
                              <a:cs typeface="Cambria Math" panose="02040503050406030204" charset="0"/>
                            </a:rPr>
                            <m:t>𝑛</m:t>
                          </m:r>
                        </m:sup>
                        <m:e>
                          <m:r>
                            <a:rPr lang="en-US" altLang="zh-CN" i="1">
                              <a:latin typeface="Cambria Math" panose="02040503050406030204" charset="0"/>
                              <a:ea typeface="A R" panose="00020600040101010101" charset="-122"/>
                              <a:cs typeface="Cambria Math" panose="02040503050406030204" charset="0"/>
                            </a:rPr>
                            <m:t>𝑝</m:t>
                          </m:r>
                          <m:r>
                            <a:rPr lang="en-US" altLang="zh-CN" i="1">
                              <a:latin typeface="Cambria Math" panose="02040503050406030204" charset="0"/>
                              <a:ea typeface="MS Mincho" charset="0"/>
                              <a:cs typeface="Cambria Math" panose="02040503050406030204" charset="0"/>
                            </a:rPr>
                            <m:t>(</m:t>
                          </m:r>
                          <m:sSub>
                            <m:sSubPr>
                              <m:ctrlPr>
                                <a:rPr lang="en-US" altLang="zh-CN" i="1">
                                  <a:latin typeface="Cambria Math" panose="02040503050406030204" charset="0"/>
                                  <a:ea typeface="A R" panose="00020600040101010101" charset="-122"/>
                                  <a:cs typeface="Cambria Math" panose="02040503050406030204" charset="0"/>
                                </a:rPr>
                              </m:ctrlPr>
                            </m:sSubPr>
                            <m:e>
                              <m:r>
                                <a:rPr lang="en-US" altLang="zh-CN" i="1">
                                  <a:latin typeface="Cambria Math" panose="02040503050406030204" charset="0"/>
                                  <a:ea typeface="A R" panose="00020600040101010101" charset="-122"/>
                                  <a:cs typeface="Cambria Math" panose="02040503050406030204" charset="0"/>
                                </a:rPr>
                                <m:t>𝑥</m:t>
                              </m:r>
                            </m:e>
                            <m:sub>
                              <m:r>
                                <a:rPr lang="en-US" altLang="zh-CN" i="1">
                                  <a:latin typeface="Cambria Math" panose="02040503050406030204" charset="0"/>
                                  <a:ea typeface="A R" panose="00020600040101010101" charset="-122"/>
                                  <a:cs typeface="Cambria Math" panose="02040503050406030204" charset="0"/>
                                </a:rPr>
                                <m:t>𝑖</m:t>
                              </m:r>
                            </m:sub>
                          </m:sSub>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𝑦</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A R" panose="00020600040101010101" charset="-122"/>
                              <a:cs typeface="Cambria Math" panose="02040503050406030204" charset="0"/>
                            </a:rPr>
                            <m:t>𝑐</m:t>
                          </m:r>
                          <m:r>
                            <a:rPr lang="en-US" altLang="zh-CN" i="1">
                              <a:latin typeface="Cambria Math" panose="02040503050406030204" charset="0"/>
                              <a:ea typeface="MS Mincho" charset="0"/>
                              <a:cs typeface="Cambria Math" panose="02040503050406030204" charset="0"/>
                            </a:rPr>
                            <m:t>)</m:t>
                          </m:r>
                        </m:e>
                      </m:nary>
                    </m:oMath>
                  </m:oMathPara>
                </a14:m>
                <a:endParaRPr lang="en-US" altLang="zh-CN" i="1">
                  <a:latin typeface="A R" panose="00020600040101010101" charset="-122"/>
                  <a:ea typeface="A R" panose="00020600040101010101" charset="-122"/>
                  <a:cs typeface="A R" panose="00020600040101010101" charset="-122"/>
                </a:endParaRPr>
              </a:p>
            </p:txBody>
          </p:sp>
        </mc:Choice>
        <mc:Fallback>
          <p:sp>
            <p:nvSpPr>
              <p:cNvPr id="23" name="文本框 22"/>
              <p:cNvSpPr txBox="1">
                <a:spLocks noRot="1" noChangeAspect="1" noMove="1" noResize="1" noEditPoints="1" noAdjustHandles="1" noChangeArrowheads="1" noChangeShapeType="1" noTextEdit="1"/>
              </p:cNvSpPr>
              <p:nvPr/>
            </p:nvSpPr>
            <p:spPr>
              <a:xfrm>
                <a:off x="4521137" y="4852606"/>
                <a:ext cx="3295015" cy="626110"/>
              </a:xfrm>
              <a:prstGeom prst="rect">
                <a:avLst/>
              </a:prstGeom>
              <a:blipFill rotWithShape="1">
                <a:blip r:embed="rId10"/>
                <a:stretch>
                  <a:fillRect l="-17" t="-91" r="-792" b="91"/>
                </a:stretch>
              </a:blipFill>
            </p:spPr>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阿里巴巴普惠体" panose="00020600040101010101" charset="-122"/>
              </a:rPr>
              <a:t>TF-IDF-</a:t>
            </a: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阿里巴巴普惠体" panose="00020600040101010101" charset="-122"/>
              </a:rPr>
              <a:t>朴素贝叶斯</a:t>
            </a:r>
            <a:endPar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阿里巴巴普惠体" panose="00020600040101010101" charset="-122"/>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 name="组合 1"/>
          <p:cNvGrpSpPr/>
          <p:nvPr/>
        </p:nvGrpSpPr>
        <p:grpSpPr>
          <a:xfrm>
            <a:off x="2945924" y="331970"/>
            <a:ext cx="1021715" cy="277712"/>
            <a:chOff x="2107883" y="333875"/>
            <a:chExt cx="1021715" cy="277712"/>
          </a:xfrm>
        </p:grpSpPr>
        <p:sp>
          <p:nvSpPr>
            <p:cNvPr id="6"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 name="文本框 7"/>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支持向量机</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0" name="组合 9"/>
          <p:cNvGrpSpPr/>
          <p:nvPr/>
        </p:nvGrpSpPr>
        <p:grpSpPr>
          <a:xfrm>
            <a:off x="1950403" y="330065"/>
            <a:ext cx="968375" cy="277712"/>
            <a:chOff x="6072188" y="333875"/>
            <a:chExt cx="968375" cy="277712"/>
          </a:xfrm>
        </p:grpSpPr>
        <p:sp>
          <p:nvSpPr>
            <p:cNvPr id="11"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2" name="文本框 11"/>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朴素贝叶斯</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3" name="组合 2"/>
          <p:cNvGrpSpPr/>
          <p:nvPr/>
        </p:nvGrpSpPr>
        <p:grpSpPr>
          <a:xfrm>
            <a:off x="960279" y="333240"/>
            <a:ext cx="1021715" cy="277712"/>
            <a:chOff x="2107883" y="333875"/>
            <a:chExt cx="1021715" cy="277712"/>
          </a:xfrm>
        </p:grpSpPr>
        <p:sp>
          <p:nvSpPr>
            <p:cNvPr id="5"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 name="文本框 6"/>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决策树</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3956209" y="330065"/>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分析</a:t>
              </a: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与总结</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cxnSp>
        <p:nvCxnSpPr>
          <p:cNvPr id="16" name="直接连接符 15"/>
          <p:cNvCxnSpPr/>
          <p:nvPr>
            <p:custDataLst>
              <p:tags r:id="rId3"/>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0" name="椭圆 19"/>
          <p:cNvSpPr/>
          <p:nvPr>
            <p:custDataLst>
              <p:tags r:id="rId4"/>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1" name="椭圆 20"/>
          <p:cNvSpPr/>
          <p:nvPr>
            <p:custDataLst>
              <p:tags r:id="rId5"/>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2" name="椭圆 21"/>
          <p:cNvSpPr/>
          <p:nvPr>
            <p:custDataLst>
              <p:tags r:id="rId6"/>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pic>
        <p:nvPicPr>
          <p:cNvPr id="13" name="图片 12"/>
          <p:cNvPicPr>
            <a:picLocks noChangeAspect="1"/>
          </p:cNvPicPr>
          <p:nvPr/>
        </p:nvPicPr>
        <p:blipFill>
          <a:blip r:embed="rId7"/>
          <a:stretch>
            <a:fillRect/>
          </a:stretch>
        </p:blipFill>
        <p:spPr>
          <a:xfrm>
            <a:off x="636905" y="1583055"/>
            <a:ext cx="4126230" cy="4886960"/>
          </a:xfrm>
          <a:prstGeom prst="rect">
            <a:avLst/>
          </a:prstGeom>
        </p:spPr>
      </p:pic>
      <p:pic>
        <p:nvPicPr>
          <p:cNvPr id="23" name="图片 22"/>
          <p:cNvPicPr>
            <a:picLocks noChangeAspect="1"/>
          </p:cNvPicPr>
          <p:nvPr/>
        </p:nvPicPr>
        <p:blipFill>
          <a:blip r:embed="rId8"/>
          <a:stretch>
            <a:fillRect/>
          </a:stretch>
        </p:blipFill>
        <p:spPr>
          <a:xfrm>
            <a:off x="6007735" y="2128520"/>
            <a:ext cx="4591050" cy="33445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阿里巴巴普惠体" panose="00020600040101010101" charset="-122"/>
              </a:rPr>
              <a:t>TF-IDF-</a:t>
            </a: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阿里巴巴普惠体" panose="00020600040101010101" charset="-122"/>
              </a:rPr>
              <a:t>朴素贝叶斯</a:t>
            </a:r>
            <a:endPar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阿里巴巴普惠体" panose="00020600040101010101" charset="-122"/>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 name="组合 1"/>
          <p:cNvGrpSpPr/>
          <p:nvPr/>
        </p:nvGrpSpPr>
        <p:grpSpPr>
          <a:xfrm>
            <a:off x="2945924" y="331970"/>
            <a:ext cx="1021715" cy="277712"/>
            <a:chOff x="2107883" y="333875"/>
            <a:chExt cx="1021715" cy="277712"/>
          </a:xfrm>
        </p:grpSpPr>
        <p:sp>
          <p:nvSpPr>
            <p:cNvPr id="6"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 name="文本框 7"/>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支持向量机</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0" name="组合 9"/>
          <p:cNvGrpSpPr/>
          <p:nvPr/>
        </p:nvGrpSpPr>
        <p:grpSpPr>
          <a:xfrm>
            <a:off x="1950403" y="330065"/>
            <a:ext cx="968375" cy="277712"/>
            <a:chOff x="6072188" y="333875"/>
            <a:chExt cx="968375" cy="277712"/>
          </a:xfrm>
        </p:grpSpPr>
        <p:sp>
          <p:nvSpPr>
            <p:cNvPr id="11"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2" name="文本框 11"/>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朴素贝叶斯</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3" name="组合 2"/>
          <p:cNvGrpSpPr/>
          <p:nvPr/>
        </p:nvGrpSpPr>
        <p:grpSpPr>
          <a:xfrm>
            <a:off x="960279" y="333240"/>
            <a:ext cx="1021715" cy="277712"/>
            <a:chOff x="2107883" y="333875"/>
            <a:chExt cx="1021715" cy="277712"/>
          </a:xfrm>
        </p:grpSpPr>
        <p:sp>
          <p:nvSpPr>
            <p:cNvPr id="5"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 name="文本框 6"/>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决策树</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3956209" y="330065"/>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分析</a:t>
              </a: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与总结</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cxnSp>
        <p:nvCxnSpPr>
          <p:cNvPr id="16" name="直接连接符 15"/>
          <p:cNvCxnSpPr/>
          <p:nvPr>
            <p:custDataLst>
              <p:tags r:id="rId3"/>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0" name="椭圆 19"/>
          <p:cNvSpPr/>
          <p:nvPr>
            <p:custDataLst>
              <p:tags r:id="rId4"/>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1" name="椭圆 20"/>
          <p:cNvSpPr/>
          <p:nvPr>
            <p:custDataLst>
              <p:tags r:id="rId5"/>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2" name="椭圆 21"/>
          <p:cNvSpPr/>
          <p:nvPr>
            <p:custDataLst>
              <p:tags r:id="rId6"/>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pic>
        <p:nvPicPr>
          <p:cNvPr id="27" name="图片 12"/>
          <p:cNvPicPr>
            <a:picLocks noChangeAspect="1"/>
          </p:cNvPicPr>
          <p:nvPr/>
        </p:nvPicPr>
        <p:blipFill>
          <a:blip r:embed="rId7"/>
          <a:stretch>
            <a:fillRect/>
          </a:stretch>
        </p:blipFill>
        <p:spPr>
          <a:xfrm>
            <a:off x="596900" y="1623695"/>
            <a:ext cx="10222865" cy="3429000"/>
          </a:xfrm>
          <a:prstGeom prst="rect">
            <a:avLst/>
          </a:prstGeom>
          <a:noFill/>
          <a:ln>
            <a:noFill/>
          </a:ln>
        </p:spPr>
      </p:pic>
      <p:sp>
        <p:nvSpPr>
          <p:cNvPr id="14" name="文本框 13"/>
          <p:cNvSpPr txBox="1"/>
          <p:nvPr/>
        </p:nvSpPr>
        <p:spPr>
          <a:xfrm>
            <a:off x="636905" y="5384800"/>
            <a:ext cx="10930890" cy="645160"/>
          </a:xfrm>
          <a:prstGeom prst="rect">
            <a:avLst/>
          </a:prstGeom>
          <a:noFill/>
        </p:spPr>
        <p:txBody>
          <a:bodyPr wrap="square" rtlCol="0">
            <a:spAutoFit/>
          </a:bodyPr>
          <a:p>
            <a:r>
              <a:rPr lang="zh-CN" altLang="en-US">
                <a:latin typeface="A R" panose="00020600040101010101" charset="-122"/>
                <a:ea typeface="A R" panose="00020600040101010101" charset="-122"/>
                <a:cs typeface="A R" panose="00020600040101010101" charset="-122"/>
                <a:sym typeface="+mn-ea"/>
              </a:rPr>
              <a:t>最终人工测试</a:t>
            </a:r>
            <a:r>
              <a:rPr lang="en-US" altLang="zh-CN">
                <a:latin typeface="A R" panose="00020600040101010101" charset="-122"/>
                <a:ea typeface="A R" panose="00020600040101010101" charset="-122"/>
                <a:cs typeface="A R" panose="00020600040101010101" charset="-122"/>
                <a:sym typeface="+mn-ea"/>
              </a:rPr>
              <a:t>157</a:t>
            </a:r>
            <a:r>
              <a:rPr lang="zh-CN" altLang="en-US">
                <a:latin typeface="A R" panose="00020600040101010101" charset="-122"/>
                <a:ea typeface="A R" panose="00020600040101010101" charset="-122"/>
                <a:cs typeface="A R" panose="00020600040101010101" charset="-122"/>
                <a:sym typeface="+mn-ea"/>
              </a:rPr>
              <a:t>条数据，模型输出的预测只有</a:t>
            </a:r>
            <a:r>
              <a:rPr lang="en-US" altLang="zh-CN">
                <a:latin typeface="A R" panose="00020600040101010101" charset="-122"/>
                <a:ea typeface="A R" panose="00020600040101010101" charset="-122"/>
                <a:cs typeface="A R" panose="00020600040101010101" charset="-122"/>
                <a:sym typeface="+mn-ea"/>
              </a:rPr>
              <a:t>92</a:t>
            </a:r>
            <a:r>
              <a:rPr lang="zh-CN" altLang="en-US">
                <a:latin typeface="A R" panose="00020600040101010101" charset="-122"/>
                <a:ea typeface="A R" panose="00020600040101010101" charset="-122"/>
                <a:cs typeface="A R" panose="00020600040101010101" charset="-122"/>
                <a:sym typeface="+mn-ea"/>
              </a:rPr>
              <a:t>条分析正确。推算最终的模型的准确率大概在</a:t>
            </a:r>
            <a:r>
              <a:rPr lang="en-US" altLang="zh-CN">
                <a:latin typeface="阿里巴巴普惠体" panose="00020600040101010101" charset="-122"/>
                <a:ea typeface="阿里巴巴普惠体" panose="00020600040101010101" charset="-122"/>
                <a:cs typeface="A R" panose="00020600040101010101" charset="-122"/>
                <a:sym typeface="+mn-ea"/>
              </a:rPr>
              <a:t>58.5%</a:t>
            </a:r>
            <a:r>
              <a:rPr lang="zh-CN" altLang="en-US">
                <a:latin typeface="A R" panose="00020600040101010101" charset="-122"/>
                <a:ea typeface="A R" panose="00020600040101010101" charset="-122"/>
                <a:cs typeface="A R" panose="00020600040101010101" charset="-122"/>
                <a:sym typeface="+mn-ea"/>
              </a:rPr>
              <a:t>左右。</a:t>
            </a:r>
            <a:r>
              <a:rPr lang="zh-CN" altLang="en-US">
                <a:latin typeface="A R" panose="00020600040101010101" charset="-122"/>
                <a:ea typeface="A R" panose="00020600040101010101" charset="-122"/>
                <a:cs typeface="A R" panose="00020600040101010101" charset="-122"/>
              </a:rPr>
              <a:t>单一情感倾向的问题已经缓解。但是诸如一些关键词</a:t>
            </a:r>
            <a:r>
              <a:rPr lang="zh-CN" altLang="en-US">
                <a:latin typeface="A R" panose="00020600040101010101" charset="-122"/>
                <a:ea typeface="A R" panose="00020600040101010101" charset="-122"/>
                <a:cs typeface="A R" panose="00020600040101010101" charset="-122"/>
              </a:rPr>
              <a:t>还是无法正常识别。</a:t>
            </a:r>
            <a:endParaRPr lang="zh-CN" altLang="en-US">
              <a:latin typeface="A R" panose="00020600040101010101" charset="-122"/>
              <a:ea typeface="A R" panose="00020600040101010101" charset="-122"/>
              <a:cs typeface="A R" panose="00020600040101010101"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10" name="图片 9" descr="2e5538b11935f670c9bb6b286cab7658"/>
          <p:cNvPicPr>
            <a:picLocks noChangeAspect="1"/>
          </p:cNvPicPr>
          <p:nvPr/>
        </p:nvPicPr>
        <p:blipFill>
          <a:blip r:embed="rId2"/>
          <a:stretch>
            <a:fillRect/>
          </a:stretch>
        </p:blipFill>
        <p:spPr>
          <a:xfrm>
            <a:off x="724535" y="3119755"/>
            <a:ext cx="4187190" cy="3060700"/>
          </a:xfrm>
          <a:prstGeom prst="rect">
            <a:avLst/>
          </a:prstGeom>
        </p:spPr>
      </p:pic>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3"/>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rPr>
              <a:t>支持向量机</a:t>
            </a:r>
            <a:endPar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3" name="组合 2"/>
          <p:cNvGrpSpPr/>
          <p:nvPr/>
        </p:nvGrpSpPr>
        <p:grpSpPr>
          <a:xfrm>
            <a:off x="960279" y="333240"/>
            <a:ext cx="1021715" cy="277712"/>
            <a:chOff x="2107883" y="333875"/>
            <a:chExt cx="1021715" cy="277712"/>
          </a:xfrm>
        </p:grpSpPr>
        <p:sp>
          <p:nvSpPr>
            <p:cNvPr id="5"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 name="文本框 6"/>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决策树</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3" name="组合 12"/>
          <p:cNvGrpSpPr/>
          <p:nvPr/>
        </p:nvGrpSpPr>
        <p:grpSpPr>
          <a:xfrm>
            <a:off x="2945448" y="328160"/>
            <a:ext cx="968375" cy="277712"/>
            <a:chOff x="6072188" y="333875"/>
            <a:chExt cx="968375" cy="277712"/>
          </a:xfrm>
        </p:grpSpPr>
        <p:sp>
          <p:nvSpPr>
            <p:cNvPr id="14"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5" name="文本框 14"/>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支持向量机</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1924209" y="334510"/>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朴素贝叶斯</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20" name="组合 19"/>
          <p:cNvGrpSpPr/>
          <p:nvPr/>
        </p:nvGrpSpPr>
        <p:grpSpPr>
          <a:xfrm>
            <a:off x="3956209" y="330065"/>
            <a:ext cx="1021715" cy="277712"/>
            <a:chOff x="2107883" y="333875"/>
            <a:chExt cx="1021715" cy="277712"/>
          </a:xfrm>
        </p:grpSpPr>
        <p:sp>
          <p:nvSpPr>
            <p:cNvPr id="21"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22" name="文本框 21"/>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分析</a:t>
              </a: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与总结</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cxnSp>
        <p:nvCxnSpPr>
          <p:cNvPr id="23" name="直接连接符 22"/>
          <p:cNvCxnSpPr/>
          <p:nvPr>
            <p:custDataLst>
              <p:tags r:id="rId4"/>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4" name="椭圆 23"/>
          <p:cNvSpPr/>
          <p:nvPr>
            <p:custDataLst>
              <p:tags r:id="rId5"/>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5" name="椭圆 24"/>
          <p:cNvSpPr/>
          <p:nvPr>
            <p:custDataLst>
              <p:tags r:id="rId6"/>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8" name="椭圆 27"/>
          <p:cNvSpPr/>
          <p:nvPr>
            <p:custDataLst>
              <p:tags r:id="rId7"/>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 name="文本框 1"/>
          <p:cNvSpPr txBox="1"/>
          <p:nvPr/>
        </p:nvSpPr>
        <p:spPr>
          <a:xfrm>
            <a:off x="636905" y="1583055"/>
            <a:ext cx="10930890" cy="1198880"/>
          </a:xfrm>
          <a:prstGeom prst="rect">
            <a:avLst/>
          </a:prstGeom>
          <a:noFill/>
        </p:spPr>
        <p:txBody>
          <a:bodyPr wrap="square" rtlCol="0" anchor="t">
            <a:spAutoFit/>
          </a:bodyPr>
          <a:p>
            <a:r>
              <a:rPr lang="zh-CN" altLang="en-US">
                <a:latin typeface="A R" panose="00020600040101010101" charset="-122"/>
                <a:ea typeface="A R" panose="00020600040101010101" charset="-122"/>
                <a:cs typeface="A R" panose="00020600040101010101" charset="-122"/>
              </a:rPr>
              <a:t>支持向量机（Support Vector Machine, SVM）是一种强大的监督学习算法，主要用于分类任务，也可以通过核技巧扩展到非线性分类以及回归分析。SVM的核心思想是在高维特征空间中构建一个最优的决策边界（超平面），使得两类样本尽可能被准确且最大间距地分开。在二维或者三维空间中，决策边界是一个线或者面，而在更高维度的空间中则是一个超平面。</a:t>
            </a:r>
            <a:endParaRPr lang="zh-CN" altLang="en-US">
              <a:latin typeface="A R" panose="00020600040101010101" charset="-122"/>
              <a:ea typeface="A R" panose="00020600040101010101" charset="-122"/>
              <a:cs typeface="A R" panose="00020600040101010101" charset="-122"/>
            </a:endParaRPr>
          </a:p>
        </p:txBody>
      </p:sp>
      <p:pic>
        <p:nvPicPr>
          <p:cNvPr id="8" name="图片 7" descr="977a98e04646a4cd74cc3b06a00db599"/>
          <p:cNvPicPr>
            <a:picLocks noChangeAspect="1"/>
          </p:cNvPicPr>
          <p:nvPr/>
        </p:nvPicPr>
        <p:blipFill>
          <a:blip r:embed="rId8"/>
          <a:stretch>
            <a:fillRect/>
          </a:stretch>
        </p:blipFill>
        <p:spPr>
          <a:xfrm>
            <a:off x="4231640" y="3049270"/>
            <a:ext cx="3540760" cy="3127375"/>
          </a:xfrm>
          <a:prstGeom prst="rect">
            <a:avLst/>
          </a:prstGeom>
        </p:spPr>
      </p:pic>
      <p:pic>
        <p:nvPicPr>
          <p:cNvPr id="6" name="图片 5" descr="a1b2563b1afa3921136f1879ce4dfd65"/>
          <p:cNvPicPr>
            <a:picLocks noChangeAspect="1"/>
          </p:cNvPicPr>
          <p:nvPr/>
        </p:nvPicPr>
        <p:blipFill>
          <a:blip r:embed="rId9"/>
          <a:stretch>
            <a:fillRect/>
          </a:stretch>
        </p:blipFill>
        <p:spPr>
          <a:xfrm>
            <a:off x="7383780" y="3049270"/>
            <a:ext cx="4184015" cy="3132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阿里巴巴普惠体" panose="00020600040101010101" charset="-122"/>
              </a:rPr>
              <a:t>TF-IDF-</a:t>
            </a: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阿里巴巴普惠体" panose="00020600040101010101" charset="-122"/>
              </a:rPr>
              <a:t>支持向量机</a:t>
            </a:r>
            <a:endPar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阿里巴巴普惠体" panose="00020600040101010101" charset="-122"/>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3" name="组合 2"/>
          <p:cNvGrpSpPr/>
          <p:nvPr/>
        </p:nvGrpSpPr>
        <p:grpSpPr>
          <a:xfrm>
            <a:off x="960279" y="333240"/>
            <a:ext cx="1021715" cy="277712"/>
            <a:chOff x="2107883" y="333875"/>
            <a:chExt cx="1021715" cy="277712"/>
          </a:xfrm>
        </p:grpSpPr>
        <p:sp>
          <p:nvSpPr>
            <p:cNvPr id="5"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 name="文本框 6"/>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决策树</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3" name="组合 12"/>
          <p:cNvGrpSpPr/>
          <p:nvPr/>
        </p:nvGrpSpPr>
        <p:grpSpPr>
          <a:xfrm>
            <a:off x="2945448" y="328160"/>
            <a:ext cx="968375" cy="277712"/>
            <a:chOff x="6072188" y="333875"/>
            <a:chExt cx="968375" cy="277712"/>
          </a:xfrm>
        </p:grpSpPr>
        <p:sp>
          <p:nvSpPr>
            <p:cNvPr id="14"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5" name="文本框 14"/>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支持向量机</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1924209" y="334510"/>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朴素贝叶斯</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20" name="组合 19"/>
          <p:cNvGrpSpPr/>
          <p:nvPr/>
        </p:nvGrpSpPr>
        <p:grpSpPr>
          <a:xfrm>
            <a:off x="3956209" y="330065"/>
            <a:ext cx="1021715" cy="277712"/>
            <a:chOff x="2107883" y="333875"/>
            <a:chExt cx="1021715" cy="277712"/>
          </a:xfrm>
        </p:grpSpPr>
        <p:sp>
          <p:nvSpPr>
            <p:cNvPr id="21"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22" name="文本框 21"/>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分析</a:t>
              </a: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与总结</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cxnSp>
        <p:nvCxnSpPr>
          <p:cNvPr id="23" name="直接连接符 22"/>
          <p:cNvCxnSpPr/>
          <p:nvPr>
            <p:custDataLst>
              <p:tags r:id="rId3"/>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4" name="椭圆 23"/>
          <p:cNvSpPr/>
          <p:nvPr>
            <p:custDataLst>
              <p:tags r:id="rId4"/>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5" name="椭圆 24"/>
          <p:cNvSpPr/>
          <p:nvPr>
            <p:custDataLst>
              <p:tags r:id="rId5"/>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8" name="椭圆 27"/>
          <p:cNvSpPr/>
          <p:nvPr>
            <p:custDataLst>
              <p:tags r:id="rId6"/>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pic>
        <p:nvPicPr>
          <p:cNvPr id="2" name="图片 1" descr="1d32c01738b78d19b8e242bfb7cfcef6"/>
          <p:cNvPicPr>
            <a:picLocks noChangeAspect="1"/>
          </p:cNvPicPr>
          <p:nvPr/>
        </p:nvPicPr>
        <p:blipFill>
          <a:blip r:embed="rId7"/>
          <a:stretch>
            <a:fillRect/>
          </a:stretch>
        </p:blipFill>
        <p:spPr>
          <a:xfrm>
            <a:off x="636905" y="1789430"/>
            <a:ext cx="4909185" cy="3507105"/>
          </a:xfrm>
          <a:prstGeom prst="rect">
            <a:avLst/>
          </a:prstGeom>
        </p:spPr>
      </p:pic>
      <p:pic>
        <p:nvPicPr>
          <p:cNvPr id="6" name="图片 5" descr="ab06a012da219c4e24b32ba4edeb3d64"/>
          <p:cNvPicPr>
            <a:picLocks noChangeAspect="1"/>
          </p:cNvPicPr>
          <p:nvPr/>
        </p:nvPicPr>
        <p:blipFill>
          <a:blip r:embed="rId8"/>
          <a:stretch>
            <a:fillRect/>
          </a:stretch>
        </p:blipFill>
        <p:spPr>
          <a:xfrm>
            <a:off x="5838825" y="1800225"/>
            <a:ext cx="5890895" cy="34963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阿里巴巴普惠体" panose="00020600040101010101" charset="-122"/>
              </a:rPr>
              <a:t>TF-IDF-</a:t>
            </a: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阿里巴巴普惠体" panose="00020600040101010101" charset="-122"/>
              </a:rPr>
              <a:t>支持向量机</a:t>
            </a:r>
            <a:endPar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阿里巴巴普惠体" panose="00020600040101010101" charset="-122"/>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3" name="组合 2"/>
          <p:cNvGrpSpPr/>
          <p:nvPr/>
        </p:nvGrpSpPr>
        <p:grpSpPr>
          <a:xfrm>
            <a:off x="960279" y="333240"/>
            <a:ext cx="1021715" cy="277712"/>
            <a:chOff x="2107883" y="333875"/>
            <a:chExt cx="1021715" cy="277712"/>
          </a:xfrm>
        </p:grpSpPr>
        <p:sp>
          <p:nvSpPr>
            <p:cNvPr id="5"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 name="文本框 6"/>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决策树</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3" name="组合 12"/>
          <p:cNvGrpSpPr/>
          <p:nvPr/>
        </p:nvGrpSpPr>
        <p:grpSpPr>
          <a:xfrm>
            <a:off x="2945448" y="328160"/>
            <a:ext cx="968375" cy="277712"/>
            <a:chOff x="6072188" y="333875"/>
            <a:chExt cx="968375" cy="277712"/>
          </a:xfrm>
        </p:grpSpPr>
        <p:sp>
          <p:nvSpPr>
            <p:cNvPr id="14"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5" name="文本框 14"/>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支持向量机</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1924209" y="334510"/>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朴素贝叶斯</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20" name="组合 19"/>
          <p:cNvGrpSpPr/>
          <p:nvPr/>
        </p:nvGrpSpPr>
        <p:grpSpPr>
          <a:xfrm>
            <a:off x="3956209" y="330065"/>
            <a:ext cx="1021715" cy="277712"/>
            <a:chOff x="2107883" y="333875"/>
            <a:chExt cx="1021715" cy="277712"/>
          </a:xfrm>
        </p:grpSpPr>
        <p:sp>
          <p:nvSpPr>
            <p:cNvPr id="21"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22" name="文本框 21"/>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分析</a:t>
              </a: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与总结</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cxnSp>
        <p:nvCxnSpPr>
          <p:cNvPr id="23" name="直接连接符 22"/>
          <p:cNvCxnSpPr/>
          <p:nvPr>
            <p:custDataLst>
              <p:tags r:id="rId3"/>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4" name="椭圆 23"/>
          <p:cNvSpPr/>
          <p:nvPr>
            <p:custDataLst>
              <p:tags r:id="rId4"/>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5" name="椭圆 24"/>
          <p:cNvSpPr/>
          <p:nvPr>
            <p:custDataLst>
              <p:tags r:id="rId5"/>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8" name="椭圆 27"/>
          <p:cNvSpPr/>
          <p:nvPr>
            <p:custDataLst>
              <p:tags r:id="rId6"/>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pic>
        <p:nvPicPr>
          <p:cNvPr id="30" name="图片 13"/>
          <p:cNvPicPr>
            <a:picLocks noChangeAspect="1"/>
          </p:cNvPicPr>
          <p:nvPr/>
        </p:nvPicPr>
        <p:blipFill>
          <a:blip r:embed="rId7"/>
          <a:stretch>
            <a:fillRect/>
          </a:stretch>
        </p:blipFill>
        <p:spPr>
          <a:xfrm>
            <a:off x="636905" y="1737360"/>
            <a:ext cx="10251440" cy="3481070"/>
          </a:xfrm>
          <a:prstGeom prst="rect">
            <a:avLst/>
          </a:prstGeom>
          <a:noFill/>
          <a:ln>
            <a:noFill/>
          </a:ln>
        </p:spPr>
      </p:pic>
      <p:sp>
        <p:nvSpPr>
          <p:cNvPr id="8" name="文本框 7"/>
          <p:cNvSpPr txBox="1"/>
          <p:nvPr/>
        </p:nvSpPr>
        <p:spPr>
          <a:xfrm>
            <a:off x="636905" y="5384800"/>
            <a:ext cx="10930890" cy="645160"/>
          </a:xfrm>
          <a:prstGeom prst="rect">
            <a:avLst/>
          </a:prstGeom>
          <a:noFill/>
        </p:spPr>
        <p:txBody>
          <a:bodyPr wrap="square" rtlCol="0">
            <a:spAutoFit/>
          </a:bodyPr>
          <a:p>
            <a:r>
              <a:rPr lang="zh-CN" altLang="en-US">
                <a:latin typeface="A R" panose="00020600040101010101" charset="-122"/>
                <a:ea typeface="A R" panose="00020600040101010101" charset="-122"/>
                <a:cs typeface="A R" panose="00020600040101010101" charset="-122"/>
                <a:sym typeface="+mn-ea"/>
              </a:rPr>
              <a:t>最终人工测试</a:t>
            </a:r>
            <a:r>
              <a:rPr lang="en-US" altLang="zh-CN">
                <a:latin typeface="A R" panose="00020600040101010101" charset="-122"/>
                <a:ea typeface="A R" panose="00020600040101010101" charset="-122"/>
                <a:cs typeface="A R" panose="00020600040101010101" charset="-122"/>
                <a:sym typeface="+mn-ea"/>
              </a:rPr>
              <a:t>157</a:t>
            </a:r>
            <a:r>
              <a:rPr lang="zh-CN" altLang="en-US">
                <a:latin typeface="A R" panose="00020600040101010101" charset="-122"/>
                <a:ea typeface="A R" panose="00020600040101010101" charset="-122"/>
                <a:cs typeface="A R" panose="00020600040101010101" charset="-122"/>
                <a:sym typeface="+mn-ea"/>
              </a:rPr>
              <a:t>条数据，模型输出的预测已有</a:t>
            </a:r>
            <a:r>
              <a:rPr lang="en-US" altLang="zh-CN">
                <a:latin typeface="A R" panose="00020600040101010101" charset="-122"/>
                <a:ea typeface="A R" panose="00020600040101010101" charset="-122"/>
                <a:cs typeface="A R" panose="00020600040101010101" charset="-122"/>
                <a:sym typeface="+mn-ea"/>
              </a:rPr>
              <a:t>98</a:t>
            </a:r>
            <a:r>
              <a:rPr lang="zh-CN" altLang="en-US">
                <a:latin typeface="A R" panose="00020600040101010101" charset="-122"/>
                <a:ea typeface="A R" panose="00020600040101010101" charset="-122"/>
                <a:cs typeface="A R" panose="00020600040101010101" charset="-122"/>
                <a:sym typeface="+mn-ea"/>
              </a:rPr>
              <a:t>条分析正确。推算最终的模型的准确率大概在</a:t>
            </a:r>
            <a:r>
              <a:rPr lang="en-US" altLang="zh-CN">
                <a:latin typeface="阿里巴巴普惠体" panose="00020600040101010101" charset="-122"/>
                <a:ea typeface="阿里巴巴普惠体" panose="00020600040101010101" charset="-122"/>
                <a:cs typeface="A R" panose="00020600040101010101" charset="-122"/>
                <a:sym typeface="+mn-ea"/>
              </a:rPr>
              <a:t>62.4%</a:t>
            </a:r>
            <a:r>
              <a:rPr lang="zh-CN" altLang="en-US">
                <a:latin typeface="A R" panose="00020600040101010101" charset="-122"/>
                <a:ea typeface="A R" panose="00020600040101010101" charset="-122"/>
                <a:cs typeface="A R" panose="00020600040101010101" charset="-122"/>
                <a:sym typeface="+mn-ea"/>
              </a:rPr>
              <a:t>左右。</a:t>
            </a:r>
            <a:r>
              <a:rPr lang="zh-CN" altLang="en-US">
                <a:latin typeface="A R" panose="00020600040101010101" charset="-122"/>
                <a:ea typeface="A R" panose="00020600040101010101" charset="-122"/>
                <a:cs typeface="A R" panose="00020600040101010101" charset="-122"/>
              </a:rPr>
              <a:t>依旧无法对上下文和有联系的关键词</a:t>
            </a:r>
            <a:r>
              <a:rPr lang="zh-CN" altLang="en-US">
                <a:latin typeface="A R" panose="00020600040101010101" charset="-122"/>
                <a:ea typeface="A R" panose="00020600040101010101" charset="-122"/>
                <a:cs typeface="A R" panose="00020600040101010101" charset="-122"/>
              </a:rPr>
              <a:t>进行识别。</a:t>
            </a:r>
            <a:endParaRPr lang="zh-CN" altLang="en-US">
              <a:latin typeface="A R" panose="00020600040101010101" charset="-122"/>
              <a:ea typeface="A R" panose="00020600040101010101" charset="-122"/>
              <a:cs typeface="A R" panose="00020600040101010101"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阿里巴巴普惠体" panose="00020600040101010101" charset="-122"/>
              </a:rPr>
              <a:t>Word2vec-</a:t>
            </a: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阿里巴巴普惠体" panose="00020600040101010101" charset="-122"/>
              </a:rPr>
              <a:t>支持向量机</a:t>
            </a:r>
            <a:endPar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阿里巴巴普惠体" panose="00020600040101010101" charset="-122"/>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3" name="组合 2"/>
          <p:cNvGrpSpPr/>
          <p:nvPr/>
        </p:nvGrpSpPr>
        <p:grpSpPr>
          <a:xfrm>
            <a:off x="960279" y="333240"/>
            <a:ext cx="1021715" cy="277712"/>
            <a:chOff x="2107883" y="333875"/>
            <a:chExt cx="1021715" cy="277712"/>
          </a:xfrm>
        </p:grpSpPr>
        <p:sp>
          <p:nvSpPr>
            <p:cNvPr id="5"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 name="文本框 6"/>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决策树</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3" name="组合 12"/>
          <p:cNvGrpSpPr/>
          <p:nvPr/>
        </p:nvGrpSpPr>
        <p:grpSpPr>
          <a:xfrm>
            <a:off x="2945448" y="328160"/>
            <a:ext cx="968375" cy="277712"/>
            <a:chOff x="6072188" y="333875"/>
            <a:chExt cx="968375" cy="277712"/>
          </a:xfrm>
        </p:grpSpPr>
        <p:sp>
          <p:nvSpPr>
            <p:cNvPr id="14"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5" name="文本框 14"/>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支持向量机</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1924209" y="334510"/>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朴素贝叶斯</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20" name="组合 19"/>
          <p:cNvGrpSpPr/>
          <p:nvPr/>
        </p:nvGrpSpPr>
        <p:grpSpPr>
          <a:xfrm>
            <a:off x="3956209" y="330065"/>
            <a:ext cx="1021715" cy="277712"/>
            <a:chOff x="2107883" y="333875"/>
            <a:chExt cx="1021715" cy="277712"/>
          </a:xfrm>
        </p:grpSpPr>
        <p:sp>
          <p:nvSpPr>
            <p:cNvPr id="21"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22" name="文本框 21"/>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分析</a:t>
              </a: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与总结</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cxnSp>
        <p:nvCxnSpPr>
          <p:cNvPr id="23" name="直接连接符 22"/>
          <p:cNvCxnSpPr/>
          <p:nvPr>
            <p:custDataLst>
              <p:tags r:id="rId3"/>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4" name="椭圆 23"/>
          <p:cNvSpPr/>
          <p:nvPr>
            <p:custDataLst>
              <p:tags r:id="rId4"/>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5" name="椭圆 24"/>
          <p:cNvSpPr/>
          <p:nvPr>
            <p:custDataLst>
              <p:tags r:id="rId5"/>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8" name="椭圆 27"/>
          <p:cNvSpPr/>
          <p:nvPr>
            <p:custDataLst>
              <p:tags r:id="rId6"/>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pic>
        <p:nvPicPr>
          <p:cNvPr id="2" name="图片 1"/>
          <p:cNvPicPr>
            <a:picLocks noChangeAspect="1"/>
          </p:cNvPicPr>
          <p:nvPr/>
        </p:nvPicPr>
        <p:blipFill>
          <a:blip r:embed="rId7"/>
          <a:stretch>
            <a:fillRect/>
          </a:stretch>
        </p:blipFill>
        <p:spPr>
          <a:xfrm>
            <a:off x="636905" y="2005330"/>
            <a:ext cx="5046345" cy="2940050"/>
          </a:xfrm>
          <a:prstGeom prst="rect">
            <a:avLst/>
          </a:prstGeom>
        </p:spPr>
      </p:pic>
      <p:pic>
        <p:nvPicPr>
          <p:cNvPr id="6" name="图片 5"/>
          <p:cNvPicPr>
            <a:picLocks noChangeAspect="1"/>
          </p:cNvPicPr>
          <p:nvPr/>
        </p:nvPicPr>
        <p:blipFill>
          <a:blip r:embed="rId8"/>
          <a:stretch>
            <a:fillRect/>
          </a:stretch>
        </p:blipFill>
        <p:spPr>
          <a:xfrm>
            <a:off x="6167755" y="2005330"/>
            <a:ext cx="5109210" cy="29616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阿里巴巴普惠体" panose="00020600040101010101" charset="-122"/>
              </a:rPr>
              <a:t>Word2vec-</a:t>
            </a: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阿里巴巴普惠体" panose="00020600040101010101" charset="-122"/>
              </a:rPr>
              <a:t>支持向量机</a:t>
            </a:r>
            <a:endPar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阿里巴巴普惠体" panose="00020600040101010101" charset="-122"/>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3" name="组合 2"/>
          <p:cNvGrpSpPr/>
          <p:nvPr/>
        </p:nvGrpSpPr>
        <p:grpSpPr>
          <a:xfrm>
            <a:off x="960279" y="333240"/>
            <a:ext cx="1021715" cy="277712"/>
            <a:chOff x="2107883" y="333875"/>
            <a:chExt cx="1021715" cy="277712"/>
          </a:xfrm>
        </p:grpSpPr>
        <p:sp>
          <p:nvSpPr>
            <p:cNvPr id="5"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 name="文本框 6"/>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决策树</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3" name="组合 12"/>
          <p:cNvGrpSpPr/>
          <p:nvPr/>
        </p:nvGrpSpPr>
        <p:grpSpPr>
          <a:xfrm>
            <a:off x="2945448" y="328160"/>
            <a:ext cx="968375" cy="277712"/>
            <a:chOff x="6072188" y="333875"/>
            <a:chExt cx="968375" cy="277712"/>
          </a:xfrm>
        </p:grpSpPr>
        <p:sp>
          <p:nvSpPr>
            <p:cNvPr id="14"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5" name="文本框 14"/>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支持向量机</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1924209" y="334510"/>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朴素贝叶斯</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20" name="组合 19"/>
          <p:cNvGrpSpPr/>
          <p:nvPr/>
        </p:nvGrpSpPr>
        <p:grpSpPr>
          <a:xfrm>
            <a:off x="3956209" y="330065"/>
            <a:ext cx="1021715" cy="277712"/>
            <a:chOff x="2107883" y="333875"/>
            <a:chExt cx="1021715" cy="277712"/>
          </a:xfrm>
        </p:grpSpPr>
        <p:sp>
          <p:nvSpPr>
            <p:cNvPr id="21"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22" name="文本框 21"/>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分析</a:t>
              </a: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与总结</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cxnSp>
        <p:nvCxnSpPr>
          <p:cNvPr id="23" name="直接连接符 22"/>
          <p:cNvCxnSpPr/>
          <p:nvPr>
            <p:custDataLst>
              <p:tags r:id="rId3"/>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4" name="椭圆 23"/>
          <p:cNvSpPr/>
          <p:nvPr>
            <p:custDataLst>
              <p:tags r:id="rId4"/>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5" name="椭圆 24"/>
          <p:cNvSpPr/>
          <p:nvPr>
            <p:custDataLst>
              <p:tags r:id="rId5"/>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8" name="椭圆 27"/>
          <p:cNvSpPr/>
          <p:nvPr>
            <p:custDataLst>
              <p:tags r:id="rId6"/>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pic>
        <p:nvPicPr>
          <p:cNvPr id="31" name="图片 14"/>
          <p:cNvPicPr>
            <a:picLocks noChangeAspect="1"/>
          </p:cNvPicPr>
          <p:nvPr/>
        </p:nvPicPr>
        <p:blipFill>
          <a:blip r:embed="rId7"/>
          <a:stretch>
            <a:fillRect/>
          </a:stretch>
        </p:blipFill>
        <p:spPr>
          <a:xfrm>
            <a:off x="636905" y="1709420"/>
            <a:ext cx="10200640" cy="3448685"/>
          </a:xfrm>
          <a:prstGeom prst="rect">
            <a:avLst/>
          </a:prstGeom>
          <a:noFill/>
          <a:ln>
            <a:noFill/>
          </a:ln>
        </p:spPr>
      </p:pic>
      <p:sp>
        <p:nvSpPr>
          <p:cNvPr id="8" name="文本框 7"/>
          <p:cNvSpPr txBox="1"/>
          <p:nvPr/>
        </p:nvSpPr>
        <p:spPr>
          <a:xfrm>
            <a:off x="636905" y="5384800"/>
            <a:ext cx="10930890" cy="645160"/>
          </a:xfrm>
          <a:prstGeom prst="rect">
            <a:avLst/>
          </a:prstGeom>
          <a:noFill/>
        </p:spPr>
        <p:txBody>
          <a:bodyPr wrap="square" rtlCol="0">
            <a:spAutoFit/>
          </a:bodyPr>
          <a:p>
            <a:r>
              <a:rPr lang="zh-CN" altLang="en-US">
                <a:latin typeface="A R" panose="00020600040101010101" charset="-122"/>
                <a:ea typeface="A R" panose="00020600040101010101" charset="-122"/>
                <a:cs typeface="A R" panose="00020600040101010101" charset="-122"/>
                <a:sym typeface="+mn-ea"/>
              </a:rPr>
              <a:t>最终人工测试</a:t>
            </a:r>
            <a:r>
              <a:rPr lang="en-US" altLang="zh-CN">
                <a:latin typeface="A R" panose="00020600040101010101" charset="-122"/>
                <a:ea typeface="A R" panose="00020600040101010101" charset="-122"/>
                <a:cs typeface="A R" panose="00020600040101010101" charset="-122"/>
                <a:sym typeface="+mn-ea"/>
              </a:rPr>
              <a:t>157</a:t>
            </a:r>
            <a:r>
              <a:rPr lang="zh-CN" altLang="en-US">
                <a:latin typeface="A R" panose="00020600040101010101" charset="-122"/>
                <a:ea typeface="A R" panose="00020600040101010101" charset="-122"/>
                <a:cs typeface="A R" panose="00020600040101010101" charset="-122"/>
                <a:sym typeface="+mn-ea"/>
              </a:rPr>
              <a:t>条数据，模型输出的预测已有</a:t>
            </a:r>
            <a:r>
              <a:rPr lang="en-US" altLang="zh-CN">
                <a:latin typeface="A R" panose="00020600040101010101" charset="-122"/>
                <a:ea typeface="A R" panose="00020600040101010101" charset="-122"/>
                <a:cs typeface="A R" panose="00020600040101010101" charset="-122"/>
                <a:sym typeface="+mn-ea"/>
              </a:rPr>
              <a:t>111</a:t>
            </a:r>
            <a:r>
              <a:rPr lang="zh-CN" altLang="en-US">
                <a:latin typeface="A R" panose="00020600040101010101" charset="-122"/>
                <a:ea typeface="A R" panose="00020600040101010101" charset="-122"/>
                <a:cs typeface="A R" panose="00020600040101010101" charset="-122"/>
                <a:sym typeface="+mn-ea"/>
              </a:rPr>
              <a:t>条分析正确。</a:t>
            </a:r>
            <a:r>
              <a:rPr lang="zh-CN" altLang="en-US">
                <a:latin typeface="A R" panose="00020600040101010101" charset="-122"/>
                <a:ea typeface="A R" panose="00020600040101010101" charset="-122"/>
                <a:cs typeface="A R" panose="00020600040101010101" charset="-122"/>
              </a:rPr>
              <a:t>推算最终的模型的准确率大概在</a:t>
            </a:r>
            <a:r>
              <a:rPr lang="en-US" altLang="zh-CN">
                <a:latin typeface="阿里巴巴普惠体" panose="00020600040101010101" charset="-122"/>
                <a:ea typeface="阿里巴巴普惠体" panose="00020600040101010101" charset="-122"/>
                <a:cs typeface="A R" panose="00020600040101010101" charset="-122"/>
              </a:rPr>
              <a:t>70.7%</a:t>
            </a:r>
            <a:r>
              <a:rPr lang="zh-CN" altLang="en-US">
                <a:latin typeface="A R" panose="00020600040101010101" charset="-122"/>
                <a:ea typeface="A R" panose="00020600040101010101" charset="-122"/>
                <a:cs typeface="A R" panose="00020600040101010101" charset="-122"/>
              </a:rPr>
              <a:t>左右。联系上下文已经有了</a:t>
            </a:r>
            <a:r>
              <a:rPr lang="zh-CN" altLang="en-US">
                <a:latin typeface="A R" panose="00020600040101010101" charset="-122"/>
                <a:ea typeface="A R" panose="00020600040101010101" charset="-122"/>
                <a:cs typeface="A R" panose="00020600040101010101" charset="-122"/>
              </a:rPr>
              <a:t>成效。</a:t>
            </a:r>
            <a:endParaRPr lang="zh-CN" altLang="en-US">
              <a:latin typeface="A R" panose="00020600040101010101" charset="-122"/>
              <a:ea typeface="A R" panose="00020600040101010101" charset="-122"/>
              <a:cs typeface="A R" panose="00020600040101010101"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97" name="图片 96" descr="C:/Users/Angle/Desktop/ppt/四教.jpg四教"/>
          <p:cNvPicPr>
            <a:picLocks noChangeAspect="1"/>
          </p:cNvPicPr>
          <p:nvPr/>
        </p:nvPicPr>
        <p:blipFill>
          <a:blip r:embed="rId2"/>
          <a:srcRect l="13107" r="13107"/>
          <a:stretch>
            <a:fillRect/>
          </a:stretch>
        </p:blipFill>
        <p:spPr>
          <a:xfrm>
            <a:off x="1016389" y="999072"/>
            <a:ext cx="2882427" cy="5858928"/>
          </a:xfrm>
          <a:custGeom>
            <a:avLst/>
            <a:gdLst>
              <a:gd name="connsiteX0" fmla="*/ 0 w 2882427"/>
              <a:gd name="connsiteY0" fmla="*/ 0 h 5858928"/>
              <a:gd name="connsiteX1" fmla="*/ 2882427 w 2882427"/>
              <a:gd name="connsiteY1" fmla="*/ 0 h 5858928"/>
              <a:gd name="connsiteX2" fmla="*/ 2882427 w 2882427"/>
              <a:gd name="connsiteY2" fmla="*/ 5858928 h 5858928"/>
              <a:gd name="connsiteX3" fmla="*/ 1224153 w 2882427"/>
              <a:gd name="connsiteY3" fmla="*/ 5858928 h 5858928"/>
              <a:gd name="connsiteX4" fmla="*/ 1224153 w 2882427"/>
              <a:gd name="connsiteY4" fmla="*/ 1359037 h 5858928"/>
              <a:gd name="connsiteX5" fmla="*/ 0 w 2882427"/>
              <a:gd name="connsiteY5" fmla="*/ 1359037 h 58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2427" h="5858928">
                <a:moveTo>
                  <a:pt x="0" y="0"/>
                </a:moveTo>
                <a:lnTo>
                  <a:pt x="2882427" y="0"/>
                </a:lnTo>
                <a:lnTo>
                  <a:pt x="2882427" y="5858928"/>
                </a:lnTo>
                <a:lnTo>
                  <a:pt x="1224153" y="5858928"/>
                </a:lnTo>
                <a:lnTo>
                  <a:pt x="1224153" y="1359037"/>
                </a:lnTo>
                <a:lnTo>
                  <a:pt x="0" y="1359037"/>
                </a:lnTo>
                <a:close/>
              </a:path>
            </a:pathLst>
          </a:custGeom>
        </p:spPr>
      </p:pic>
      <p:sp>
        <p:nvSpPr>
          <p:cNvPr id="3" name="文本框 2"/>
          <p:cNvSpPr txBox="1"/>
          <p:nvPr/>
        </p:nvSpPr>
        <p:spPr>
          <a:xfrm>
            <a:off x="6443030" y="2528745"/>
            <a:ext cx="4909183" cy="1872615"/>
          </a:xfrm>
          <a:prstGeom prst="rect">
            <a:avLst/>
          </a:prstGeom>
          <a:noFill/>
          <a:effectLst/>
        </p:spPr>
        <p:txBody>
          <a:bodyPr wrap="square" lIns="211226" tIns="105613" rIns="211226" bIns="105613"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0" i="0" baseline="0" noProof="0" dirty="0">
                <a:ln>
                  <a:noFill/>
                </a:ln>
                <a:solidFill>
                  <a:srgbClr val="1A4089"/>
                </a:solidFill>
                <a:effectLst/>
                <a:uLnTx/>
                <a:uFillTx/>
                <a:latin typeface="阿里巴巴普惠体" panose="00020600040101010101" charset="-122"/>
                <a:ea typeface="阿里巴巴普惠体" panose="00020600040101010101" charset="-122"/>
                <a:cs typeface="+mn-cs"/>
              </a:rPr>
              <a:t>选题背景</a:t>
            </a:r>
            <a:endParaRPr kumimoji="0" lang="zh-CN" altLang="en-US" sz="5400" b="0" i="0" baseline="0" noProof="0" dirty="0">
              <a:ln>
                <a:noFill/>
              </a:ln>
              <a:solidFill>
                <a:srgbClr val="1A4089"/>
              </a:solidFill>
              <a:effectLst/>
              <a:uLnTx/>
              <a:uFillTx/>
              <a:latin typeface="阿里巴巴普惠体" panose="00020600040101010101" charset="-122"/>
              <a:ea typeface="阿里巴巴普惠体" panose="0002060004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0" i="0" baseline="0" noProof="0" dirty="0">
                <a:ln>
                  <a:noFill/>
                </a:ln>
                <a:solidFill>
                  <a:srgbClr val="1A4089"/>
                </a:solidFill>
                <a:effectLst/>
                <a:uLnTx/>
                <a:uFillTx/>
                <a:latin typeface="阿里巴巴普惠体" panose="00020600040101010101" charset="-122"/>
                <a:ea typeface="阿里巴巴普惠体" panose="00020600040101010101" charset="-122"/>
                <a:cs typeface="+mn-cs"/>
              </a:rPr>
              <a:t>与意义</a:t>
            </a:r>
            <a:endParaRPr kumimoji="0" lang="zh-CN" altLang="en-US" sz="5400" b="0" i="0" baseline="0" noProof="0" dirty="0">
              <a:ln>
                <a:noFill/>
              </a:ln>
              <a:solidFill>
                <a:srgbClr val="1A4089"/>
              </a:solidFill>
              <a:effectLst/>
              <a:uLnTx/>
              <a:uFillTx/>
              <a:latin typeface="阿里巴巴普惠体" panose="00020600040101010101" charset="-122"/>
              <a:ea typeface="阿里巴巴普惠体" panose="00020600040101010101" charset="-122"/>
              <a:cs typeface="+mn-cs"/>
            </a:endParaRPr>
          </a:p>
        </p:txBody>
      </p:sp>
      <p:sp>
        <p:nvSpPr>
          <p:cNvPr id="4" name="文本框 3"/>
          <p:cNvSpPr txBox="1"/>
          <p:nvPr/>
        </p:nvSpPr>
        <p:spPr>
          <a:xfrm>
            <a:off x="6543083" y="4541976"/>
            <a:ext cx="4163070" cy="518160"/>
          </a:xfrm>
          <a:prstGeom prst="rect">
            <a:avLst/>
          </a:prstGeom>
          <a:noFill/>
          <a:effectLst/>
        </p:spPr>
        <p:txBody>
          <a:bodyPr wrap="square" lIns="211226" tIns="105613" rIns="211226" bIns="105613"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cs typeface="+mn-cs"/>
              </a:rPr>
              <a:t>Topic background and meaning</a:t>
            </a:r>
            <a:endParaRPr kumimoji="0" lang="en-US" altLang="zh-CN" sz="2000" b="0" i="0" u="none" strike="noStrike" kern="1200" cap="none" spc="0" normalizeH="0" baseline="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cs typeface="+mn-cs"/>
            </a:endParaRPr>
          </a:p>
        </p:txBody>
      </p:sp>
      <p:sp>
        <p:nvSpPr>
          <p:cNvPr id="38" name="矩形: 圆角 37"/>
          <p:cNvSpPr/>
          <p:nvPr/>
        </p:nvSpPr>
        <p:spPr>
          <a:xfrm>
            <a:off x="6710730" y="1926150"/>
            <a:ext cx="1712859" cy="523220"/>
          </a:xfrm>
          <a:prstGeom prst="roundRect">
            <a:avLst>
              <a:gd name="adj" fmla="val 11812"/>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39" name="文本框 38"/>
          <p:cNvSpPr txBox="1"/>
          <p:nvPr/>
        </p:nvSpPr>
        <p:spPr>
          <a:xfrm>
            <a:off x="6756681" y="1987705"/>
            <a:ext cx="1620957"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alpha val="61000"/>
                  </a:prstClr>
                </a:solidFill>
                <a:effectLst/>
                <a:uLnTx/>
                <a:uFillTx/>
                <a:latin typeface="阿里巴巴普惠体 B" panose="00020600040101010101" charset="-122"/>
                <a:ea typeface="阿里巴巴普惠体 B" panose="00020600040101010101" charset="-122"/>
                <a:cs typeface="+mn-cs"/>
              </a:rPr>
              <a:t>第一部分</a:t>
            </a:r>
            <a:endParaRPr kumimoji="0" lang="en-US" altLang="en-US" sz="2000" b="0" i="0" u="none" strike="noStrike" kern="1200" cap="none" spc="0" normalizeH="0" baseline="0" noProof="0" dirty="0">
              <a:ln>
                <a:noFill/>
              </a:ln>
              <a:solidFill>
                <a:prstClr val="white">
                  <a:alpha val="61000"/>
                </a:prstClr>
              </a:solidFill>
              <a:effectLst/>
              <a:uLnTx/>
              <a:uFillTx/>
              <a:latin typeface="阿里巴巴普惠体 B" panose="00020600040101010101" charset="-122"/>
              <a:ea typeface="阿里巴巴普惠体 B" panose="00020600040101010101" charset="-122"/>
              <a:cs typeface="+mn-cs"/>
            </a:endParaRPr>
          </a:p>
        </p:txBody>
      </p:sp>
      <p:sp>
        <p:nvSpPr>
          <p:cNvPr id="40" name="任意多边形: 形状 39"/>
          <p:cNvSpPr/>
          <p:nvPr/>
        </p:nvSpPr>
        <p:spPr>
          <a:xfrm>
            <a:off x="10145627" y="5485350"/>
            <a:ext cx="2640595" cy="2532844"/>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Montserrat-Medium"/>
              <a:ea typeface="阿里巴巴普惠体 R" panose="00020600040101010101" charset="-122"/>
              <a:cs typeface="+mn-cs"/>
            </a:endParaRPr>
          </a:p>
        </p:txBody>
      </p:sp>
      <p:sp>
        <p:nvSpPr>
          <p:cNvPr id="41" name="矩形: 圆角 40"/>
          <p:cNvSpPr/>
          <p:nvPr/>
        </p:nvSpPr>
        <p:spPr>
          <a:xfrm>
            <a:off x="9827715" y="5143189"/>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43" name="灯片编号占位符 42"/>
          <p:cNvSpPr>
            <a:spLocks noGrp="1"/>
          </p:cNvSpPr>
          <p:nvPr>
            <p:ph type="sldNum" sz="quarter" idx="12"/>
          </p:nvPr>
        </p:nvSpPr>
        <p:spPr/>
        <p:txBody>
          <a:bodyPr/>
          <a:lstStyle/>
          <a:p>
            <a:fld id="{D146DBB5-20E5-448E-AE79-559A00501F3A}" type="slidenum">
              <a:rPr lang="en-US" smtClean="0">
                <a:latin typeface="阿里巴巴普惠体" panose="00020600040101010101" charset="-122"/>
                <a:ea typeface="阿里巴巴普惠体" panose="00020600040101010101" charset="-122"/>
              </a:rPr>
            </a:fld>
            <a:endParaRPr lang="en-US" smtClean="0">
              <a:latin typeface="阿里巴巴普惠体" panose="00020600040101010101" charset="-122"/>
              <a:ea typeface="阿里巴巴普惠体" panose="00020600040101010101" charset="-122"/>
            </a:endParaRPr>
          </a:p>
        </p:txBody>
      </p:sp>
      <p:pic>
        <p:nvPicPr>
          <p:cNvPr id="45" name="图片 44" descr="b98e9455-8e7b-4443-88a8-0264a1497dab"/>
          <p:cNvPicPr>
            <a:picLocks noChangeAspect="1"/>
          </p:cNvPicPr>
          <p:nvPr/>
        </p:nvPicPr>
        <p:blipFill>
          <a:blip r:embed="rId3"/>
          <a:stretch>
            <a:fillRect/>
          </a:stretch>
        </p:blipFill>
        <p:spPr>
          <a:xfrm>
            <a:off x="9350375" y="368935"/>
            <a:ext cx="2524125" cy="629920"/>
          </a:xfrm>
          <a:prstGeom prst="rect">
            <a:avLst/>
          </a:prstGeom>
        </p:spPr>
      </p:pic>
      <p:sp>
        <p:nvSpPr>
          <p:cNvPr id="47" name="文本框 46"/>
          <p:cNvSpPr txBox="1"/>
          <p:nvPr/>
        </p:nvSpPr>
        <p:spPr>
          <a:xfrm>
            <a:off x="9525" y="-2110105"/>
            <a:ext cx="6096000" cy="11078845"/>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71400" noProof="0" dirty="0">
                <a:ln>
                  <a:noFill/>
                </a:ln>
                <a:solidFill>
                  <a:srgbClr val="1A4089">
                    <a:alpha val="93000"/>
                  </a:srgbClr>
                </a:solidFill>
                <a:effectLst/>
                <a:uLnTx/>
                <a:uFillTx/>
                <a:latin typeface="Montserrat-Bold"/>
                <a:ea typeface="阿里巴巴普惠体 B" panose="00020600040101010101" charset="-122"/>
                <a:sym typeface="+mn-ea"/>
              </a:rPr>
              <a:t>1</a:t>
            </a:r>
            <a:endParaRPr lang="en-US" altLang="zh-CN" sz="71400" noProof="0" dirty="0">
              <a:ln>
                <a:noFill/>
              </a:ln>
              <a:solidFill>
                <a:srgbClr val="1A4089">
                  <a:alpha val="93000"/>
                </a:srgbClr>
              </a:solidFill>
              <a:effectLst/>
              <a:uLnTx/>
              <a:uFillTx/>
              <a:latin typeface="Montserrat-Bold"/>
              <a:ea typeface="阿里巴巴普惠体 B" panose="00020600040101010101"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3"/>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rPr>
              <a:t>结果分析与总结</a:t>
            </a:r>
            <a:endPar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3" name="组合 2"/>
          <p:cNvGrpSpPr/>
          <p:nvPr/>
        </p:nvGrpSpPr>
        <p:grpSpPr>
          <a:xfrm>
            <a:off x="960279" y="333240"/>
            <a:ext cx="1021715" cy="277712"/>
            <a:chOff x="2107883" y="333875"/>
            <a:chExt cx="1021715" cy="277712"/>
          </a:xfrm>
        </p:grpSpPr>
        <p:sp>
          <p:nvSpPr>
            <p:cNvPr id="5"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 name="文本框 6"/>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决策树</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1924209" y="334510"/>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朴素贝叶斯</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2" name="组合 1"/>
          <p:cNvGrpSpPr/>
          <p:nvPr/>
        </p:nvGrpSpPr>
        <p:grpSpPr>
          <a:xfrm>
            <a:off x="3971608" y="331335"/>
            <a:ext cx="968375" cy="277712"/>
            <a:chOff x="6072188" y="333875"/>
            <a:chExt cx="968375" cy="277712"/>
          </a:xfrm>
        </p:grpSpPr>
        <p:sp>
          <p:nvSpPr>
            <p:cNvPr id="6"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 name="文本框 7"/>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分析</a:t>
              </a: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与总结</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10" name="组合 9"/>
          <p:cNvGrpSpPr/>
          <p:nvPr/>
        </p:nvGrpSpPr>
        <p:grpSpPr>
          <a:xfrm>
            <a:off x="2919254" y="329430"/>
            <a:ext cx="1021715" cy="277712"/>
            <a:chOff x="2107883" y="333875"/>
            <a:chExt cx="1021715" cy="277712"/>
          </a:xfrm>
        </p:grpSpPr>
        <p:sp>
          <p:nvSpPr>
            <p:cNvPr id="11"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2" name="文本框 11"/>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支持向量机</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aphicFrame>
        <p:nvGraphicFramePr>
          <p:cNvPr id="36" name="图表 35" descr="7b0a202020202263686172745265734964223a20223230343734353130220a7d0a"/>
          <p:cNvGraphicFramePr/>
          <p:nvPr>
            <p:custDataLst>
              <p:tags r:id="rId4"/>
            </p:custDataLst>
          </p:nvPr>
        </p:nvGraphicFramePr>
        <p:xfrm>
          <a:off x="509905" y="1465580"/>
          <a:ext cx="10843895" cy="45593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3"/>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rPr>
              <a:t>结果分析与总结</a:t>
            </a:r>
            <a:endPar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3" name="组合 2"/>
          <p:cNvGrpSpPr/>
          <p:nvPr/>
        </p:nvGrpSpPr>
        <p:grpSpPr>
          <a:xfrm>
            <a:off x="960279" y="333240"/>
            <a:ext cx="1021715" cy="277712"/>
            <a:chOff x="2107883" y="333875"/>
            <a:chExt cx="1021715" cy="277712"/>
          </a:xfrm>
        </p:grpSpPr>
        <p:sp>
          <p:nvSpPr>
            <p:cNvPr id="5"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 name="文本框 6"/>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决策树</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1924209" y="334510"/>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朴素贝叶斯</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2" name="组合 1"/>
          <p:cNvGrpSpPr/>
          <p:nvPr/>
        </p:nvGrpSpPr>
        <p:grpSpPr>
          <a:xfrm>
            <a:off x="3971608" y="331335"/>
            <a:ext cx="968375" cy="277712"/>
            <a:chOff x="6072188" y="333875"/>
            <a:chExt cx="968375" cy="277712"/>
          </a:xfrm>
        </p:grpSpPr>
        <p:sp>
          <p:nvSpPr>
            <p:cNvPr id="6"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 name="文本框 7"/>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分析</a:t>
              </a: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与总结</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10" name="组合 9"/>
          <p:cNvGrpSpPr/>
          <p:nvPr/>
        </p:nvGrpSpPr>
        <p:grpSpPr>
          <a:xfrm>
            <a:off x="2919254" y="329430"/>
            <a:ext cx="1021715" cy="277712"/>
            <a:chOff x="2107883" y="333875"/>
            <a:chExt cx="1021715" cy="277712"/>
          </a:xfrm>
        </p:grpSpPr>
        <p:sp>
          <p:nvSpPr>
            <p:cNvPr id="11"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2" name="文本框 11"/>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支持向量机</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aphicFrame>
        <p:nvGraphicFramePr>
          <p:cNvPr id="13" name="图表 12"/>
          <p:cNvGraphicFramePr/>
          <p:nvPr/>
        </p:nvGraphicFramePr>
        <p:xfrm>
          <a:off x="1733550" y="1244600"/>
          <a:ext cx="8724900" cy="463994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3"/>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rPr>
              <a:t>结果分析与总结</a:t>
            </a:r>
            <a:endPar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3" name="组合 2"/>
          <p:cNvGrpSpPr/>
          <p:nvPr/>
        </p:nvGrpSpPr>
        <p:grpSpPr>
          <a:xfrm>
            <a:off x="960279" y="333240"/>
            <a:ext cx="1021715" cy="277712"/>
            <a:chOff x="2107883" y="333875"/>
            <a:chExt cx="1021715" cy="277712"/>
          </a:xfrm>
        </p:grpSpPr>
        <p:sp>
          <p:nvSpPr>
            <p:cNvPr id="5"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 name="文本框 6"/>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决策树</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1924209" y="334510"/>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朴素贝叶斯</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2" name="组合 1"/>
          <p:cNvGrpSpPr/>
          <p:nvPr/>
        </p:nvGrpSpPr>
        <p:grpSpPr>
          <a:xfrm>
            <a:off x="3971608" y="331335"/>
            <a:ext cx="968375" cy="277712"/>
            <a:chOff x="6072188" y="333875"/>
            <a:chExt cx="968375" cy="277712"/>
          </a:xfrm>
        </p:grpSpPr>
        <p:sp>
          <p:nvSpPr>
            <p:cNvPr id="6"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 name="文本框 7"/>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分析</a:t>
              </a: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与总结</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10" name="组合 9"/>
          <p:cNvGrpSpPr/>
          <p:nvPr/>
        </p:nvGrpSpPr>
        <p:grpSpPr>
          <a:xfrm>
            <a:off x="2919254" y="329430"/>
            <a:ext cx="1021715" cy="277712"/>
            <a:chOff x="2107883" y="333875"/>
            <a:chExt cx="1021715" cy="277712"/>
          </a:xfrm>
        </p:grpSpPr>
        <p:sp>
          <p:nvSpPr>
            <p:cNvPr id="11"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2" name="文本框 11"/>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支持向量机</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aphicFrame>
        <p:nvGraphicFramePr>
          <p:cNvPr id="48" name="图表 48"/>
          <p:cNvGraphicFramePr/>
          <p:nvPr/>
        </p:nvGraphicFramePr>
        <p:xfrm>
          <a:off x="1839595" y="1301750"/>
          <a:ext cx="8512810" cy="473964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rPr>
              <a:t>结果分析与总结</a:t>
            </a:r>
            <a:endPar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3" name="组合 2"/>
          <p:cNvGrpSpPr/>
          <p:nvPr/>
        </p:nvGrpSpPr>
        <p:grpSpPr>
          <a:xfrm>
            <a:off x="960279" y="333240"/>
            <a:ext cx="1021715" cy="277712"/>
            <a:chOff x="2107883" y="333875"/>
            <a:chExt cx="1021715" cy="277712"/>
          </a:xfrm>
        </p:grpSpPr>
        <p:sp>
          <p:nvSpPr>
            <p:cNvPr id="5"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 name="文本框 6"/>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决策树</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1924209" y="334510"/>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朴素贝叶斯</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2" name="组合 1"/>
          <p:cNvGrpSpPr/>
          <p:nvPr/>
        </p:nvGrpSpPr>
        <p:grpSpPr>
          <a:xfrm>
            <a:off x="3971608" y="331335"/>
            <a:ext cx="968375" cy="277712"/>
            <a:chOff x="6072188" y="333875"/>
            <a:chExt cx="968375" cy="277712"/>
          </a:xfrm>
        </p:grpSpPr>
        <p:sp>
          <p:nvSpPr>
            <p:cNvPr id="6"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 name="文本框 7"/>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分析</a:t>
              </a: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与总结</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10" name="组合 9"/>
          <p:cNvGrpSpPr/>
          <p:nvPr/>
        </p:nvGrpSpPr>
        <p:grpSpPr>
          <a:xfrm>
            <a:off x="2919254" y="329430"/>
            <a:ext cx="1021715" cy="277712"/>
            <a:chOff x="2107883" y="333875"/>
            <a:chExt cx="1021715" cy="277712"/>
          </a:xfrm>
        </p:grpSpPr>
        <p:sp>
          <p:nvSpPr>
            <p:cNvPr id="11"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2" name="文本框 11"/>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支持向量机</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sp>
        <p:nvSpPr>
          <p:cNvPr id="13" name="文本框 12"/>
          <p:cNvSpPr txBox="1"/>
          <p:nvPr/>
        </p:nvSpPr>
        <p:spPr>
          <a:xfrm>
            <a:off x="636905" y="1609725"/>
            <a:ext cx="10930890" cy="2399665"/>
          </a:xfrm>
          <a:prstGeom prst="rect">
            <a:avLst/>
          </a:prstGeom>
          <a:noFill/>
        </p:spPr>
        <p:txBody>
          <a:bodyPr wrap="square" rtlCol="0" anchor="t">
            <a:spAutoFit/>
          </a:bodyPr>
          <a:p>
            <a:r>
              <a:rPr lang="zh-CN" altLang="en-US" sz="2400">
                <a:solidFill>
                  <a:srgbClr val="1A4089"/>
                </a:solidFill>
                <a:uFillTx/>
                <a:latin typeface="阿里巴巴普惠体" panose="00020600040101010101" charset="-122"/>
                <a:ea typeface="阿里巴巴普惠体" panose="00020600040101010101" charset="-122"/>
                <a:cs typeface="A R" panose="00020600040101010101" charset="-122"/>
              </a:rPr>
              <a:t>决策树</a:t>
            </a:r>
            <a:r>
              <a:rPr lang="zh-CN" altLang="en-US">
                <a:latin typeface="A R" panose="00020600040101010101" charset="-122"/>
                <a:ea typeface="A R" panose="00020600040101010101" charset="-122"/>
                <a:cs typeface="A R" panose="00020600040101010101" charset="-122"/>
              </a:rPr>
              <a:t>模型</a:t>
            </a:r>
            <a:r>
              <a:rPr lang="zh-CN" altLang="en-US">
                <a:latin typeface="A R" panose="00020600040101010101" charset="-122"/>
                <a:ea typeface="A R" panose="00020600040101010101" charset="-122"/>
                <a:cs typeface="A R" panose="00020600040101010101" charset="-122"/>
              </a:rPr>
              <a:t>（尤其是结合词袋模型和 TF-IDF 特征表示时）准确率偏低的现象：</a:t>
            </a:r>
            <a:endParaRPr lang="zh-CN" altLang="en-US">
              <a:latin typeface="A R" panose="00020600040101010101" charset="-122"/>
              <a:ea typeface="A R" panose="00020600040101010101" charset="-122"/>
              <a:cs typeface="A R" panose="00020600040101010101" charset="-122"/>
            </a:endParaRPr>
          </a:p>
          <a:p>
            <a:endParaRPr lang="zh-CN" altLang="en-US">
              <a:latin typeface="A R" panose="00020600040101010101" charset="-122"/>
              <a:ea typeface="A R" panose="00020600040101010101" charset="-122"/>
              <a:cs typeface="A R" panose="00020600040101010101" charset="-122"/>
            </a:endParaRPr>
          </a:p>
          <a:p>
            <a:r>
              <a:rPr lang="zh-CN" altLang="en-US">
                <a:latin typeface="阿里巴巴普惠体" panose="00020600040101010101" charset="-122"/>
                <a:ea typeface="阿里巴巴普惠体" panose="00020600040101010101" charset="-122"/>
                <a:cs typeface="A R" panose="00020600040101010101" charset="-122"/>
                <a:sym typeface="+mn-ea"/>
              </a:rPr>
              <a:t>特征表示局限性</a:t>
            </a:r>
            <a:r>
              <a:rPr lang="zh-CN" altLang="en-US">
                <a:latin typeface="A R" panose="00020600040101010101" charset="-122"/>
                <a:ea typeface="A R" panose="00020600040101010101" charset="-122"/>
                <a:cs typeface="A R" panose="00020600040101010101" charset="-122"/>
                <a:sym typeface="+mn-ea"/>
              </a:rPr>
              <a:t>：词袋模型仅统计词汇频次，忽略了词汇间的顺序及上下文关联，而 TF-IDF 虽提升了关键词的重要性考量，但仍未能解决词序缺失的问题。</a:t>
            </a:r>
            <a:endParaRPr lang="zh-CN" altLang="en-US">
              <a:latin typeface="A R" panose="00020600040101010101" charset="-122"/>
              <a:ea typeface="A R" panose="00020600040101010101" charset="-122"/>
              <a:cs typeface="A R" panose="00020600040101010101" charset="-122"/>
            </a:endParaRPr>
          </a:p>
          <a:p>
            <a:endParaRPr lang="zh-CN" altLang="en-US">
              <a:latin typeface="A R" panose="00020600040101010101" charset="-122"/>
              <a:ea typeface="A R" panose="00020600040101010101" charset="-122"/>
              <a:cs typeface="A R" panose="00020600040101010101" charset="-122"/>
            </a:endParaRPr>
          </a:p>
          <a:p>
            <a:r>
              <a:rPr lang="zh-CN" altLang="en-US">
                <a:latin typeface="阿里巴巴普惠体" panose="00020600040101010101" charset="-122"/>
                <a:ea typeface="阿里巴巴普惠体" panose="00020600040101010101" charset="-122"/>
                <a:cs typeface="A R" panose="00020600040101010101" charset="-122"/>
                <a:sym typeface="+mn-ea"/>
              </a:rPr>
              <a:t>过拟合风险</a:t>
            </a:r>
            <a:r>
              <a:rPr lang="zh-CN" altLang="en-US">
                <a:latin typeface="A R" panose="00020600040101010101" charset="-122"/>
                <a:ea typeface="A R" panose="00020600040101010101" charset="-122"/>
                <a:cs typeface="A R" panose="00020600040101010101" charset="-122"/>
                <a:sym typeface="+mn-ea"/>
              </a:rPr>
              <a:t>：决策树模型在处理高维度特征空间时，如文本数据的庞大词汇表，容易构建出过于复杂的决策边界，从而在训练数据上表现优异，却难以泛化至未见数据。</a:t>
            </a:r>
            <a:endParaRPr lang="zh-CN" altLang="en-US">
              <a:latin typeface="A R" panose="00020600040101010101" charset="-122"/>
              <a:ea typeface="A R" panose="00020600040101010101" charset="-122"/>
              <a:cs typeface="A R" panose="00020600040101010101" charset="-122"/>
            </a:endParaRPr>
          </a:p>
          <a:p>
            <a:endParaRPr lang="zh-CN" altLang="en-US">
              <a:latin typeface="A R" panose="00020600040101010101" charset="-122"/>
              <a:ea typeface="A R" panose="00020600040101010101" charset="-122"/>
              <a:cs typeface="A R" panose="00020600040101010101" charset="-122"/>
            </a:endParaRPr>
          </a:p>
        </p:txBody>
      </p:sp>
      <p:sp>
        <p:nvSpPr>
          <p:cNvPr id="16" name="文本框 15"/>
          <p:cNvSpPr txBox="1"/>
          <p:nvPr/>
        </p:nvSpPr>
        <p:spPr>
          <a:xfrm>
            <a:off x="636905" y="3997325"/>
            <a:ext cx="10930890" cy="2399665"/>
          </a:xfrm>
          <a:prstGeom prst="rect">
            <a:avLst/>
          </a:prstGeom>
          <a:noFill/>
        </p:spPr>
        <p:txBody>
          <a:bodyPr wrap="square" rtlCol="0" anchor="t">
            <a:spAutoFit/>
          </a:bodyPr>
          <a:p>
            <a:r>
              <a:rPr lang="zh-CN" altLang="en-US" sz="2400">
                <a:solidFill>
                  <a:srgbClr val="1A4089"/>
                </a:solidFill>
                <a:uFillTx/>
                <a:latin typeface="阿里巴巴普惠体" panose="00020600040101010101" charset="-122"/>
                <a:ea typeface="阿里巴巴普惠体" panose="00020600040101010101" charset="-122"/>
                <a:cs typeface="A R" panose="00020600040101010101" charset="-122"/>
              </a:rPr>
              <a:t>朴素贝叶斯</a:t>
            </a:r>
            <a:r>
              <a:rPr lang="zh-CN" altLang="en-US">
                <a:latin typeface="A R" panose="00020600040101010101" charset="-122"/>
                <a:ea typeface="A R" panose="00020600040101010101" charset="-122"/>
                <a:cs typeface="A R" panose="00020600040101010101" charset="-122"/>
              </a:rPr>
              <a:t>模型</a:t>
            </a:r>
            <a:r>
              <a:rPr lang="zh-CN" altLang="en-US">
                <a:latin typeface="A R" panose="00020600040101010101" charset="-122"/>
                <a:ea typeface="A R" panose="00020600040101010101" charset="-122"/>
                <a:cs typeface="A R" panose="00020600040101010101" charset="-122"/>
              </a:rPr>
              <a:t>（使用 TF-IDF 特征）之所以能展现较好的性能提升，原因在于：</a:t>
            </a:r>
            <a:endParaRPr lang="zh-CN" altLang="en-US">
              <a:latin typeface="A R" panose="00020600040101010101" charset="-122"/>
              <a:ea typeface="A R" panose="00020600040101010101" charset="-122"/>
              <a:cs typeface="A R" panose="00020600040101010101" charset="-122"/>
            </a:endParaRPr>
          </a:p>
          <a:p>
            <a:endParaRPr lang="zh-CN" altLang="en-US">
              <a:latin typeface="A R" panose="00020600040101010101" charset="-122"/>
              <a:ea typeface="A R" panose="00020600040101010101" charset="-122"/>
              <a:cs typeface="A R" panose="00020600040101010101" charset="-122"/>
            </a:endParaRPr>
          </a:p>
          <a:p>
            <a:r>
              <a:rPr lang="zh-CN" altLang="en-US">
                <a:latin typeface="阿里巴巴普惠体" panose="00020600040101010101" charset="-122"/>
                <a:ea typeface="阿里巴巴普惠体" panose="00020600040101010101" charset="-122"/>
                <a:cs typeface="A R" panose="00020600040101010101" charset="-122"/>
                <a:sym typeface="+mn-ea"/>
              </a:rPr>
              <a:t>高效处理文本数据</a:t>
            </a:r>
            <a:r>
              <a:rPr lang="zh-CN" altLang="en-US">
                <a:latin typeface="A R" panose="00020600040101010101" charset="-122"/>
                <a:ea typeface="A R" panose="00020600040101010101" charset="-122"/>
                <a:cs typeface="A R" panose="00020600040101010101" charset="-122"/>
                <a:sym typeface="+mn-ea"/>
              </a:rPr>
              <a:t>：朴素贝叶斯基于特征独立假设，尽管这一假设在真实语言中不尽准确，但在大量文本数据分类中仍能有效工作。</a:t>
            </a:r>
            <a:endParaRPr lang="zh-CN" altLang="en-US">
              <a:latin typeface="A R" panose="00020600040101010101" charset="-122"/>
              <a:ea typeface="A R" panose="00020600040101010101" charset="-122"/>
              <a:cs typeface="A R" panose="00020600040101010101" charset="-122"/>
            </a:endParaRPr>
          </a:p>
          <a:p>
            <a:endParaRPr lang="zh-CN" altLang="en-US">
              <a:latin typeface="A R" panose="00020600040101010101" charset="-122"/>
              <a:ea typeface="A R" panose="00020600040101010101" charset="-122"/>
              <a:cs typeface="A R" panose="00020600040101010101" charset="-122"/>
            </a:endParaRPr>
          </a:p>
          <a:p>
            <a:r>
              <a:rPr lang="zh-CN" altLang="en-US">
                <a:latin typeface="阿里巴巴普惠体" panose="00020600040101010101" charset="-122"/>
                <a:ea typeface="阿里巴巴普惠体" panose="00020600040101010101" charset="-122"/>
                <a:cs typeface="阿里巴巴普惠体" panose="00020600040101010101" charset="-122"/>
                <a:sym typeface="+mn-ea"/>
              </a:rPr>
              <a:t>TF-IDF 的优化效果</a:t>
            </a:r>
            <a:r>
              <a:rPr lang="zh-CN" altLang="en-US">
                <a:latin typeface="A R" panose="00020600040101010101" charset="-122"/>
                <a:ea typeface="A R" panose="00020600040101010101" charset="-122"/>
                <a:cs typeface="A R" panose="00020600040101010101" charset="-122"/>
                <a:sym typeface="+mn-ea"/>
              </a:rPr>
              <a:t>：TF-IDF 增强了特征的区分度，使得朴素贝叶斯模型能够更好地利用关键信息，提升分类精度。</a:t>
            </a:r>
            <a:endParaRPr lang="zh-CN" altLang="en-US">
              <a:latin typeface="A R" panose="00020600040101010101" charset="-122"/>
              <a:ea typeface="A R" panose="00020600040101010101" charset="-122"/>
              <a:cs typeface="A R" panose="00020600040101010101" charset="-122"/>
            </a:endParaRPr>
          </a:p>
          <a:p>
            <a:endParaRPr lang="zh-CN" altLang="en-US">
              <a:latin typeface="A R" panose="00020600040101010101" charset="-122"/>
              <a:ea typeface="A R" panose="00020600040101010101" charset="-122"/>
              <a:cs typeface="A R" panose="00020600040101010101" charset="-122"/>
            </a:endParaRPr>
          </a:p>
        </p:txBody>
      </p:sp>
      <p:cxnSp>
        <p:nvCxnSpPr>
          <p:cNvPr id="23" name="直接连接符 22"/>
          <p:cNvCxnSpPr/>
          <p:nvPr>
            <p:custDataLst>
              <p:tags r:id="rId3"/>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4" name="椭圆 23"/>
          <p:cNvSpPr/>
          <p:nvPr>
            <p:custDataLst>
              <p:tags r:id="rId4"/>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 R" panose="00020600040101010101" charset="-122"/>
              <a:ea typeface="A R" panose="00020600040101010101" charset="-122"/>
            </a:endParaRPr>
          </a:p>
        </p:txBody>
      </p:sp>
      <p:sp>
        <p:nvSpPr>
          <p:cNvPr id="25" name="椭圆 24"/>
          <p:cNvSpPr/>
          <p:nvPr>
            <p:custDataLst>
              <p:tags r:id="rId5"/>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 R" panose="00020600040101010101" charset="-122"/>
              <a:ea typeface="A R" panose="00020600040101010101" charset="-122"/>
            </a:endParaRPr>
          </a:p>
        </p:txBody>
      </p:sp>
      <p:sp>
        <p:nvSpPr>
          <p:cNvPr id="28" name="椭圆 27"/>
          <p:cNvSpPr/>
          <p:nvPr>
            <p:custDataLst>
              <p:tags r:id="rId6"/>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 R" panose="00020600040101010101" charset="-122"/>
              <a:ea typeface="A R" panose="00020600040101010101"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rPr>
              <a:t>结果分析与总结</a:t>
            </a:r>
            <a:endPar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3" name="组合 2"/>
          <p:cNvGrpSpPr/>
          <p:nvPr/>
        </p:nvGrpSpPr>
        <p:grpSpPr>
          <a:xfrm>
            <a:off x="960279" y="333240"/>
            <a:ext cx="1021715" cy="277712"/>
            <a:chOff x="2107883" y="333875"/>
            <a:chExt cx="1021715" cy="277712"/>
          </a:xfrm>
        </p:grpSpPr>
        <p:sp>
          <p:nvSpPr>
            <p:cNvPr id="5"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 name="文本框 6"/>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决策树</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1924209" y="334510"/>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朴素贝叶斯</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2" name="组合 1"/>
          <p:cNvGrpSpPr/>
          <p:nvPr/>
        </p:nvGrpSpPr>
        <p:grpSpPr>
          <a:xfrm>
            <a:off x="3971608" y="331335"/>
            <a:ext cx="968375" cy="277712"/>
            <a:chOff x="6072188" y="333875"/>
            <a:chExt cx="968375" cy="277712"/>
          </a:xfrm>
        </p:grpSpPr>
        <p:sp>
          <p:nvSpPr>
            <p:cNvPr id="6"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 name="文本框 7"/>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分析</a:t>
              </a: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与总结</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10" name="组合 9"/>
          <p:cNvGrpSpPr/>
          <p:nvPr/>
        </p:nvGrpSpPr>
        <p:grpSpPr>
          <a:xfrm>
            <a:off x="2919254" y="329430"/>
            <a:ext cx="1021715" cy="277712"/>
            <a:chOff x="2107883" y="333875"/>
            <a:chExt cx="1021715" cy="277712"/>
          </a:xfrm>
        </p:grpSpPr>
        <p:sp>
          <p:nvSpPr>
            <p:cNvPr id="11"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2" name="文本框 11"/>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支持向量机</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sp>
        <p:nvSpPr>
          <p:cNvPr id="15" name="文本框 14"/>
          <p:cNvSpPr txBox="1"/>
          <p:nvPr/>
        </p:nvSpPr>
        <p:spPr>
          <a:xfrm>
            <a:off x="636905" y="1635125"/>
            <a:ext cx="10930890" cy="460375"/>
          </a:xfrm>
          <a:prstGeom prst="rect">
            <a:avLst/>
          </a:prstGeom>
          <a:noFill/>
        </p:spPr>
        <p:txBody>
          <a:bodyPr wrap="square" rtlCol="0" anchor="t">
            <a:spAutoFit/>
          </a:bodyPr>
          <a:p>
            <a:r>
              <a:rPr lang="zh-CN" altLang="en-US" sz="2400">
                <a:solidFill>
                  <a:srgbClr val="1A4089"/>
                </a:solidFill>
                <a:uFillTx/>
                <a:latin typeface="阿里巴巴普惠体" panose="00020600040101010101" charset="-122"/>
                <a:ea typeface="阿里巴巴普惠体" panose="00020600040101010101" charset="-122"/>
                <a:cs typeface="A R" panose="00020600040101010101" charset="-122"/>
              </a:rPr>
              <a:t>支持向量机</a:t>
            </a:r>
            <a:r>
              <a:rPr lang="zh-CN" altLang="en-US">
                <a:latin typeface="A R" panose="00020600040101010101" charset="-122"/>
                <a:ea typeface="A R" panose="00020600040101010101" charset="-122"/>
                <a:cs typeface="A R" panose="00020600040101010101" charset="-122"/>
              </a:rPr>
              <a:t>模型</a:t>
            </a:r>
            <a:r>
              <a:rPr lang="zh-CN" altLang="en-US">
                <a:latin typeface="A R" panose="00020600040101010101" charset="-122"/>
                <a:ea typeface="A R" panose="00020600040101010101" charset="-122"/>
                <a:cs typeface="A R" panose="00020600040101010101" charset="-122"/>
              </a:rPr>
              <a:t>（尤其是 Word2Vec 特征）展现出的高准确率，则得益于：</a:t>
            </a:r>
            <a:endParaRPr lang="zh-CN" altLang="en-US">
              <a:latin typeface="A R" panose="00020600040101010101" charset="-122"/>
              <a:ea typeface="A R" panose="00020600040101010101" charset="-122"/>
              <a:cs typeface="A R" panose="00020600040101010101" charset="-122"/>
            </a:endParaRPr>
          </a:p>
        </p:txBody>
      </p:sp>
      <p:sp>
        <p:nvSpPr>
          <p:cNvPr id="21" name="文本框 20"/>
          <p:cNvSpPr txBox="1"/>
          <p:nvPr/>
        </p:nvSpPr>
        <p:spPr>
          <a:xfrm>
            <a:off x="636905" y="2179320"/>
            <a:ext cx="10931525" cy="2306955"/>
          </a:xfrm>
          <a:prstGeom prst="rect">
            <a:avLst/>
          </a:prstGeom>
          <a:noFill/>
        </p:spPr>
        <p:txBody>
          <a:bodyPr wrap="square" rtlCol="0" anchor="t">
            <a:spAutoFit/>
          </a:bodyPr>
          <a:p>
            <a:r>
              <a:rPr lang="zh-CN" altLang="en-US">
                <a:latin typeface="阿里巴巴普惠体" panose="00020600040101010101" charset="-122"/>
                <a:ea typeface="阿里巴巴普惠体" panose="00020600040101010101" charset="-122"/>
                <a:cs typeface="A R" panose="00020600040101010101" charset="-122"/>
              </a:rPr>
              <a:t>高维空间处理能力</a:t>
            </a:r>
            <a:r>
              <a:rPr lang="zh-CN" altLang="en-US">
                <a:latin typeface="A R" panose="00020600040101010101" charset="-122"/>
                <a:ea typeface="A R" panose="00020600040101010101" charset="-122"/>
                <a:cs typeface="A R" panose="00020600040101010101" charset="-122"/>
              </a:rPr>
              <a:t>：SVM 擅长处理高维特征空间，能在复杂的数据结构中寻找最优决策边界，这对于文本数据的分类至关重要。</a:t>
            </a:r>
            <a:endParaRPr lang="zh-CN" altLang="en-US">
              <a:latin typeface="A R" panose="00020600040101010101" charset="-122"/>
              <a:ea typeface="A R" panose="00020600040101010101" charset="-122"/>
              <a:cs typeface="A R" panose="00020600040101010101" charset="-122"/>
            </a:endParaRPr>
          </a:p>
          <a:p>
            <a:endParaRPr lang="zh-CN" altLang="en-US">
              <a:latin typeface="A R" panose="00020600040101010101" charset="-122"/>
              <a:ea typeface="A R" panose="00020600040101010101" charset="-122"/>
              <a:cs typeface="A R" panose="00020600040101010101" charset="-122"/>
            </a:endParaRPr>
          </a:p>
          <a:p>
            <a:r>
              <a:rPr lang="zh-CN" altLang="en-US">
                <a:latin typeface="阿里巴巴普惠体" panose="00020600040101010101" charset="-122"/>
                <a:ea typeface="阿里巴巴普惠体" panose="00020600040101010101" charset="-122"/>
                <a:cs typeface="阿里巴巴普惠体" panose="00020600040101010101" charset="-122"/>
              </a:rPr>
              <a:t>Word2Vec 的语义优势</a:t>
            </a:r>
            <a:r>
              <a:rPr lang="zh-CN" altLang="en-US">
                <a:latin typeface="A R" panose="00020600040101010101" charset="-122"/>
                <a:ea typeface="A R" panose="00020600040101010101" charset="-122"/>
                <a:cs typeface="A R" panose="00020600040101010101" charset="-122"/>
              </a:rPr>
              <a:t>：Word2Vec 提供的词嵌入不仅能捕捉词汇的共现关系，还能体现语义相似性，增强模型对文本深层意义的理解。</a:t>
            </a:r>
            <a:endParaRPr lang="zh-CN" altLang="en-US">
              <a:latin typeface="A R" panose="00020600040101010101" charset="-122"/>
              <a:ea typeface="A R" panose="00020600040101010101" charset="-122"/>
              <a:cs typeface="A R" panose="00020600040101010101" charset="-122"/>
            </a:endParaRPr>
          </a:p>
          <a:p>
            <a:endParaRPr lang="zh-CN" altLang="en-US">
              <a:latin typeface="A R" panose="00020600040101010101" charset="-122"/>
              <a:ea typeface="A R" panose="00020600040101010101" charset="-122"/>
              <a:cs typeface="A R" panose="00020600040101010101" charset="-122"/>
            </a:endParaRPr>
          </a:p>
          <a:p>
            <a:r>
              <a:rPr lang="zh-CN" altLang="en-US">
                <a:latin typeface="阿里巴巴普惠体" panose="00020600040101010101" charset="-122"/>
                <a:ea typeface="阿里巴巴普惠体" panose="00020600040101010101" charset="-122"/>
                <a:cs typeface="阿里巴巴普惠体" panose="00020600040101010101" charset="-122"/>
              </a:rPr>
              <a:t>SVM 与 Word2Vec 的协同效应</a:t>
            </a:r>
            <a:r>
              <a:rPr lang="zh-CN" altLang="en-US">
                <a:latin typeface="A R" panose="00020600040101010101" charset="-122"/>
                <a:ea typeface="A R" panose="00020600040101010101" charset="-122"/>
                <a:cs typeface="A R" panose="00020600040101010101" charset="-122"/>
              </a:rPr>
              <a:t>：两者的结合不仅提高了模型对文本语境的把握能力，还促进了对复杂情感细微差别的精准捕捉，从而极大提升了情感分析的准确度。</a:t>
            </a:r>
            <a:endParaRPr lang="zh-CN" altLang="en-US">
              <a:latin typeface="A R" panose="00020600040101010101" charset="-122"/>
              <a:ea typeface="A R" panose="00020600040101010101" charset="-122"/>
              <a:cs typeface="A R" panose="00020600040101010101" charset="-122"/>
            </a:endParaRPr>
          </a:p>
        </p:txBody>
      </p:sp>
      <p:cxnSp>
        <p:nvCxnSpPr>
          <p:cNvPr id="23" name="直接连接符 22"/>
          <p:cNvCxnSpPr/>
          <p:nvPr>
            <p:custDataLst>
              <p:tags r:id="rId3"/>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4" name="椭圆 23"/>
          <p:cNvSpPr/>
          <p:nvPr>
            <p:custDataLst>
              <p:tags r:id="rId4"/>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5" name="椭圆 24"/>
          <p:cNvSpPr/>
          <p:nvPr>
            <p:custDataLst>
              <p:tags r:id="rId5"/>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8" name="椭圆 27"/>
          <p:cNvSpPr/>
          <p:nvPr>
            <p:custDataLst>
              <p:tags r:id="rId6"/>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6443030" y="2528745"/>
            <a:ext cx="4909183" cy="1872615"/>
          </a:xfrm>
          <a:prstGeom prst="rect">
            <a:avLst/>
          </a:prstGeom>
          <a:noFill/>
          <a:effectLst/>
        </p:spPr>
        <p:txBody>
          <a:bodyPr wrap="square" lIns="211226" tIns="105613" rIns="211226" bIns="105613"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0" i="0" baseline="0" noProof="0" dirty="0">
                <a:ln>
                  <a:noFill/>
                </a:ln>
                <a:solidFill>
                  <a:srgbClr val="1A4089"/>
                </a:solidFill>
                <a:effectLst/>
                <a:uLnTx/>
                <a:uFillTx/>
                <a:latin typeface="阿里巴巴普惠体" panose="00020600040101010101" charset="-122"/>
                <a:ea typeface="阿里巴巴普惠体" panose="00020600040101010101" charset="-122"/>
                <a:cs typeface="+mn-cs"/>
              </a:rPr>
              <a:t>新闻评论情感分析</a:t>
            </a:r>
            <a:r>
              <a:rPr kumimoji="0" lang="zh-CN" altLang="en-US" sz="5400" b="0" i="0" baseline="0" noProof="0" dirty="0">
                <a:ln>
                  <a:noFill/>
                </a:ln>
                <a:solidFill>
                  <a:srgbClr val="1A4089"/>
                </a:solidFill>
                <a:effectLst/>
                <a:uLnTx/>
                <a:uFillTx/>
                <a:latin typeface="阿里巴巴普惠体" panose="00020600040101010101" charset="-122"/>
                <a:ea typeface="阿里巴巴普惠体" panose="00020600040101010101" charset="-122"/>
                <a:cs typeface="+mn-cs"/>
              </a:rPr>
              <a:t>系统实现</a:t>
            </a:r>
            <a:endParaRPr kumimoji="0" lang="zh-CN" altLang="en-US" sz="5400" b="0" i="0" baseline="0" noProof="0" dirty="0">
              <a:ln>
                <a:noFill/>
              </a:ln>
              <a:solidFill>
                <a:srgbClr val="1A4089"/>
              </a:solidFill>
              <a:effectLst/>
              <a:uLnTx/>
              <a:uFillTx/>
              <a:latin typeface="阿里巴巴普惠体" panose="00020600040101010101" charset="-122"/>
              <a:ea typeface="阿里巴巴普惠体" panose="00020600040101010101" charset="-122"/>
              <a:cs typeface="+mn-cs"/>
            </a:endParaRPr>
          </a:p>
        </p:txBody>
      </p:sp>
      <p:sp>
        <p:nvSpPr>
          <p:cNvPr id="38" name="矩形: 圆角 37"/>
          <p:cNvSpPr/>
          <p:nvPr/>
        </p:nvSpPr>
        <p:spPr>
          <a:xfrm>
            <a:off x="6710730" y="1926150"/>
            <a:ext cx="1712859" cy="523220"/>
          </a:xfrm>
          <a:prstGeom prst="roundRect">
            <a:avLst>
              <a:gd name="adj" fmla="val 11812"/>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39" name="文本框 38"/>
          <p:cNvSpPr txBox="1"/>
          <p:nvPr/>
        </p:nvSpPr>
        <p:spPr>
          <a:xfrm>
            <a:off x="6756681" y="1987705"/>
            <a:ext cx="1620957" cy="39878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alpha val="61000"/>
                  </a:prstClr>
                </a:solidFill>
                <a:effectLst/>
                <a:uLnTx/>
                <a:uFillTx/>
                <a:latin typeface="阿里巴巴普惠体 B" panose="00020600040101010101" charset="-122"/>
                <a:ea typeface="阿里巴巴普惠体 B" panose="00020600040101010101" charset="-122"/>
                <a:cs typeface="+mn-cs"/>
              </a:rPr>
              <a:t>第</a:t>
            </a:r>
            <a:r>
              <a:rPr kumimoji="0" lang="zh-CN" altLang="en-US" sz="2000" b="0" i="0" u="none" strike="noStrike" kern="1200" cap="none" spc="0" normalizeH="0" baseline="0" noProof="0" dirty="0">
                <a:ln>
                  <a:noFill/>
                </a:ln>
                <a:solidFill>
                  <a:prstClr val="white">
                    <a:alpha val="61000"/>
                  </a:prstClr>
                </a:solidFill>
                <a:effectLst/>
                <a:uLnTx/>
                <a:uFillTx/>
                <a:latin typeface="阿里巴巴普惠体 B" panose="00020600040101010101" charset="-122"/>
                <a:ea typeface="阿里巴巴普惠体 B" panose="00020600040101010101" charset="-122"/>
                <a:cs typeface="+mn-cs"/>
              </a:rPr>
              <a:t>五部分</a:t>
            </a:r>
            <a:endParaRPr kumimoji="0" lang="en-US" altLang="en-US" sz="2000" b="0" i="0" u="none" strike="noStrike" kern="1200" cap="none" spc="0" normalizeH="0" baseline="0" noProof="0" dirty="0">
              <a:ln>
                <a:noFill/>
              </a:ln>
              <a:solidFill>
                <a:prstClr val="white">
                  <a:alpha val="61000"/>
                </a:prstClr>
              </a:solidFill>
              <a:effectLst/>
              <a:uLnTx/>
              <a:uFillTx/>
              <a:latin typeface="阿里巴巴普惠体 B" panose="00020600040101010101" charset="-122"/>
              <a:ea typeface="阿里巴巴普惠体 B" panose="00020600040101010101" charset="-122"/>
              <a:cs typeface="+mn-cs"/>
            </a:endParaRPr>
          </a:p>
        </p:txBody>
      </p:sp>
      <p:sp>
        <p:nvSpPr>
          <p:cNvPr id="40" name="任意多边形: 形状 39"/>
          <p:cNvSpPr/>
          <p:nvPr/>
        </p:nvSpPr>
        <p:spPr>
          <a:xfrm>
            <a:off x="10145627" y="5485350"/>
            <a:ext cx="2640595" cy="2532844"/>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Montserrat-Medium"/>
              <a:ea typeface="阿里巴巴普惠体 R" panose="00020600040101010101" charset="-122"/>
              <a:cs typeface="+mn-cs"/>
            </a:endParaRPr>
          </a:p>
        </p:txBody>
      </p:sp>
      <p:sp>
        <p:nvSpPr>
          <p:cNvPr id="41" name="矩形: 圆角 40"/>
          <p:cNvSpPr/>
          <p:nvPr/>
        </p:nvSpPr>
        <p:spPr>
          <a:xfrm>
            <a:off x="9827715" y="5143189"/>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pic>
        <p:nvPicPr>
          <p:cNvPr id="6" name="图片 5" descr="7ef4ad2bd30ecabf262d832421903145"/>
          <p:cNvPicPr>
            <a:picLocks noChangeAspect="1"/>
          </p:cNvPicPr>
          <p:nvPr/>
        </p:nvPicPr>
        <p:blipFill>
          <a:blip r:embed="rId3"/>
          <a:srcRect l="567" t="1198" r="837" b="11"/>
          <a:stretch>
            <a:fillRect/>
          </a:stretch>
        </p:blipFill>
        <p:spPr>
          <a:xfrm>
            <a:off x="328295" y="1067435"/>
            <a:ext cx="4635500" cy="5654040"/>
          </a:xfrm>
          <a:prstGeom prst="rect">
            <a:avLst/>
          </a:prstGeom>
        </p:spPr>
      </p:pic>
      <p:sp>
        <p:nvSpPr>
          <p:cNvPr id="8" name="文本框 7"/>
          <p:cNvSpPr txBox="1"/>
          <p:nvPr/>
        </p:nvSpPr>
        <p:spPr>
          <a:xfrm>
            <a:off x="9525" y="-2110105"/>
            <a:ext cx="7517765" cy="11078845"/>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71400" noProof="0" dirty="0">
                <a:ln>
                  <a:noFill/>
                </a:ln>
                <a:solidFill>
                  <a:srgbClr val="1A4089">
                    <a:alpha val="93000"/>
                  </a:srgbClr>
                </a:solidFill>
                <a:effectLst/>
                <a:uLnTx/>
                <a:uFillTx/>
                <a:latin typeface="Montserrat-Bold"/>
                <a:ea typeface="阿里巴巴普惠体 B" panose="00020600040101010101" charset="-122"/>
                <a:sym typeface="+mn-ea"/>
              </a:rPr>
              <a:t>5</a:t>
            </a:r>
            <a:endParaRPr lang="en-US" altLang="zh-CN" sz="71400" noProof="0" dirty="0">
              <a:ln>
                <a:noFill/>
              </a:ln>
              <a:solidFill>
                <a:srgbClr val="1A4089">
                  <a:alpha val="93000"/>
                </a:srgbClr>
              </a:solidFill>
              <a:effectLst/>
              <a:uLnTx/>
              <a:uFillTx/>
              <a:latin typeface="Montserrat-Bold"/>
              <a:ea typeface="阿里巴巴普惠体 B" panose="00020600040101010101" charset="-122"/>
              <a:sym typeface="+mn-ea"/>
            </a:endParaRPr>
          </a:p>
        </p:txBody>
      </p:sp>
      <p:sp>
        <p:nvSpPr>
          <p:cNvPr id="9" name="文本框 8"/>
          <p:cNvSpPr txBox="1"/>
          <p:nvPr/>
        </p:nvSpPr>
        <p:spPr>
          <a:xfrm>
            <a:off x="6543040" y="4542155"/>
            <a:ext cx="5258435" cy="826135"/>
          </a:xfrm>
          <a:prstGeom prst="rect">
            <a:avLst/>
          </a:prstGeom>
          <a:noFill/>
          <a:effectLst/>
        </p:spPr>
        <p:txBody>
          <a:bodyPr wrap="square" lIns="211226" tIns="105613" rIns="211226" bIns="105613"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cs typeface="+mn-cs"/>
              </a:rPr>
              <a:t>Sentiment analysis system implementation</a:t>
            </a:r>
            <a:endParaRPr kumimoji="0" lang="en-US" altLang="zh-CN" sz="2000" b="0" i="0" u="none" strike="noStrike" kern="1200" cap="none" spc="0" normalizeH="0" baseline="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rPr>
              <a:t>爬虫模块</a:t>
            </a:r>
            <a:endPar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 name="组合 1"/>
          <p:cNvGrpSpPr/>
          <p:nvPr/>
        </p:nvGrpSpPr>
        <p:grpSpPr>
          <a:xfrm>
            <a:off x="2945924" y="331970"/>
            <a:ext cx="1021715" cy="277712"/>
            <a:chOff x="2107883" y="333875"/>
            <a:chExt cx="1021715" cy="277712"/>
          </a:xfrm>
        </p:grpSpPr>
        <p:sp>
          <p:nvSpPr>
            <p:cNvPr id="6"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 name="文本框 7"/>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折线图模块</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0" name="组合 9"/>
          <p:cNvGrpSpPr/>
          <p:nvPr/>
        </p:nvGrpSpPr>
        <p:grpSpPr>
          <a:xfrm>
            <a:off x="955358" y="328160"/>
            <a:ext cx="968375" cy="277712"/>
            <a:chOff x="6072188" y="333875"/>
            <a:chExt cx="968375" cy="277712"/>
          </a:xfrm>
        </p:grpSpPr>
        <p:sp>
          <p:nvSpPr>
            <p:cNvPr id="11"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2" name="文本框 11"/>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爬虫模块</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3" name="组合 2"/>
          <p:cNvGrpSpPr/>
          <p:nvPr/>
        </p:nvGrpSpPr>
        <p:grpSpPr>
          <a:xfrm>
            <a:off x="1947704" y="326255"/>
            <a:ext cx="1021715" cy="277712"/>
            <a:chOff x="2107883" y="333875"/>
            <a:chExt cx="1021715" cy="277712"/>
          </a:xfrm>
        </p:grpSpPr>
        <p:sp>
          <p:nvSpPr>
            <p:cNvPr id="5"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 name="文本框 6"/>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词云模块</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3956209" y="330065"/>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系统实现</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cxnSp>
        <p:nvCxnSpPr>
          <p:cNvPr id="16" name="直接连接符 15"/>
          <p:cNvCxnSpPr/>
          <p:nvPr>
            <p:custDataLst>
              <p:tags r:id="rId3"/>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0" name="椭圆 19"/>
          <p:cNvSpPr/>
          <p:nvPr>
            <p:custDataLst>
              <p:tags r:id="rId4"/>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1" name="椭圆 20"/>
          <p:cNvSpPr/>
          <p:nvPr>
            <p:custDataLst>
              <p:tags r:id="rId5"/>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2" name="椭圆 21"/>
          <p:cNvSpPr/>
          <p:nvPr>
            <p:custDataLst>
              <p:tags r:id="rId6"/>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13" name="文本框 12"/>
          <p:cNvSpPr txBox="1"/>
          <p:nvPr/>
        </p:nvSpPr>
        <p:spPr>
          <a:xfrm>
            <a:off x="636905" y="1707515"/>
            <a:ext cx="10930890" cy="2861310"/>
          </a:xfrm>
          <a:prstGeom prst="rect">
            <a:avLst/>
          </a:prstGeom>
          <a:noFill/>
        </p:spPr>
        <p:txBody>
          <a:bodyPr wrap="square" rtlCol="0" anchor="t">
            <a:spAutoFit/>
          </a:bodyPr>
          <a:p>
            <a:r>
              <a:rPr lang="zh-CN" altLang="en-US">
                <a:latin typeface="A R" panose="00020600040101010101" charset="-122"/>
                <a:ea typeface="A R" panose="00020600040101010101" charset="-122"/>
                <a:cs typeface="A R" panose="00020600040101010101" charset="-122"/>
              </a:rPr>
              <a:t>首先，通过 input 函数提示用户输入 URL。观察凤凰新闻新闻页面的网址发现，每篇网站的 URL 最后 11 位为凤凰新闻不同新闻的唯一识别码，所以使用get_lasteleven 函数提取 URL 的最后 11 个字符。设置 HTTP 请求头部信息，创建获取评论信息的接口，在凤凰新闻页面中“发表评论”按钮，进入“全部评论页面”，点击 F12 检查网页按钮，在网络下，可以找到评论信息 GET 请求的唯一接口。</a:t>
            </a:r>
            <a:endParaRPr lang="zh-CN" altLang="en-US">
              <a:latin typeface="A R" panose="00020600040101010101" charset="-122"/>
              <a:ea typeface="A R" panose="00020600040101010101" charset="-122"/>
              <a:cs typeface="A R" panose="00020600040101010101" charset="-122"/>
            </a:endParaRPr>
          </a:p>
          <a:p>
            <a:endParaRPr lang="zh-CN" altLang="en-US">
              <a:latin typeface="A R" panose="00020600040101010101" charset="-122"/>
              <a:ea typeface="A R" panose="00020600040101010101" charset="-122"/>
              <a:cs typeface="A R" panose="00020600040101010101" charset="-122"/>
            </a:endParaRPr>
          </a:p>
          <a:p>
            <a:r>
              <a:rPr lang="zh-CN" altLang="en-US">
                <a:latin typeface="A R" panose="00020600040101010101" charset="-122"/>
                <a:ea typeface="A R" panose="00020600040101010101" charset="-122"/>
                <a:cs typeface="A R" panose="00020600040101010101" charset="-122"/>
              </a:rPr>
              <a:t>创建一个空的 DataFrame 来存储所有评论。使用 while 循环和 create_page 函数来遍历每一页评论。在循环中，使用 fetch_comments 函数获取当前页的评论。使用 fetch_comments 函数返回解析后的 JSON 中的评论数据，需要转换为 utf-8编码。如果某一页返回的评论为空，表示已经到达最后一页，循环结束。将每页获取的评论转换为 DataFrame，然后追加到 all_comments 中。循环结束后，使用</a:t>
            </a:r>
            <a:endParaRPr lang="zh-CN" altLang="en-US">
              <a:latin typeface="A R" panose="00020600040101010101" charset="-122"/>
              <a:ea typeface="A R" panose="00020600040101010101" charset="-122"/>
              <a:cs typeface="A R" panose="00020600040101010101" charset="-122"/>
            </a:endParaRPr>
          </a:p>
          <a:p>
            <a:r>
              <a:rPr lang="zh-CN" altLang="en-US">
                <a:latin typeface="A R" panose="00020600040101010101" charset="-122"/>
                <a:ea typeface="A R" panose="00020600040101010101" charset="-122"/>
                <a:cs typeface="A R" panose="00020600040101010101" charset="-122"/>
              </a:rPr>
              <a:t>get_unique_filename 函数获取唯一的文件名，并将所有评论保存到 CSV 文件中。</a:t>
            </a:r>
            <a:endParaRPr lang="zh-CN" altLang="en-US">
              <a:latin typeface="A R" panose="00020600040101010101" charset="-122"/>
              <a:ea typeface="A R" panose="00020600040101010101" charset="-122"/>
              <a:cs typeface="A R" panose="00020600040101010101" charset="-122"/>
            </a:endParaRPr>
          </a:p>
        </p:txBody>
      </p:sp>
      <p:pic>
        <p:nvPicPr>
          <p:cNvPr id="24" name="图片 23"/>
          <p:cNvPicPr>
            <a:picLocks noChangeAspect="1"/>
          </p:cNvPicPr>
          <p:nvPr/>
        </p:nvPicPr>
        <p:blipFill>
          <a:blip r:embed="rId7"/>
          <a:stretch>
            <a:fillRect/>
          </a:stretch>
        </p:blipFill>
        <p:spPr>
          <a:xfrm>
            <a:off x="636905" y="1313815"/>
            <a:ext cx="8590280" cy="4832350"/>
          </a:xfrm>
          <a:prstGeom prst="rect">
            <a:avLst/>
          </a:prstGeom>
        </p:spPr>
      </p:pic>
      <p:pic>
        <p:nvPicPr>
          <p:cNvPr id="25" name="图片 24" descr="C:/Users/Angle/Desktop/屏幕截图 2024-05-30 230314.jpg屏幕截图 2024-05-30 230314"/>
          <p:cNvPicPr>
            <a:picLocks noChangeAspect="1"/>
          </p:cNvPicPr>
          <p:nvPr/>
        </p:nvPicPr>
        <p:blipFill>
          <a:blip r:embed="rId8"/>
          <a:srcRect t="4" b="4"/>
          <a:stretch>
            <a:fillRect/>
          </a:stretch>
        </p:blipFill>
        <p:spPr>
          <a:xfrm>
            <a:off x="1804670" y="1316355"/>
            <a:ext cx="8582025" cy="4827270"/>
          </a:xfrm>
          <a:prstGeom prst="rect">
            <a:avLst/>
          </a:prstGeom>
        </p:spPr>
      </p:pic>
      <p:pic>
        <p:nvPicPr>
          <p:cNvPr id="26" name="图片 25"/>
          <p:cNvPicPr>
            <a:picLocks noChangeAspect="1"/>
          </p:cNvPicPr>
          <p:nvPr/>
        </p:nvPicPr>
        <p:blipFill>
          <a:blip r:embed="rId9"/>
          <a:stretch>
            <a:fillRect/>
          </a:stretch>
        </p:blipFill>
        <p:spPr>
          <a:xfrm>
            <a:off x="3304540" y="1316355"/>
            <a:ext cx="8569960" cy="48202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left)">
                                      <p:cBhvr>
                                        <p:cTn id="8" dur="500"/>
                                        <p:tgtEl>
                                          <p:spTgt spid="2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p:tgtEl>
                                          <p:spTgt spid="25"/>
                                        </p:tgtEl>
                                        <p:attrNameLst>
                                          <p:attrName>ppt_x</p:attrName>
                                        </p:attrNameLst>
                                      </p:cBhvr>
                                      <p:tavLst>
                                        <p:tav tm="0">
                                          <p:val>
                                            <p:strVal val="#ppt_x+#ppt_w*1.125000"/>
                                          </p:val>
                                        </p:tav>
                                        <p:tav tm="100000">
                                          <p:val>
                                            <p:strVal val="#ppt_x"/>
                                          </p:val>
                                        </p:tav>
                                      </p:tavLst>
                                    </p:anim>
                                    <p:animEffect transition="in" filter="wipe(left)">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2"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p:tgtEl>
                                          <p:spTgt spid="26"/>
                                        </p:tgtEl>
                                        <p:attrNameLst>
                                          <p:attrName>ppt_x</p:attrName>
                                        </p:attrNameLst>
                                      </p:cBhvr>
                                      <p:tavLst>
                                        <p:tav tm="0">
                                          <p:val>
                                            <p:strVal val="#ppt_x+#ppt_w*1.125000"/>
                                          </p:val>
                                        </p:tav>
                                        <p:tav tm="100000">
                                          <p:val>
                                            <p:strVal val="#ppt_x"/>
                                          </p:val>
                                        </p:tav>
                                      </p:tavLst>
                                    </p:anim>
                                    <p:animEffect transition="in" filter="wipe(left)">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rPr>
              <a:t>词云模块</a:t>
            </a:r>
            <a:endPar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 name="组合 1"/>
          <p:cNvGrpSpPr/>
          <p:nvPr/>
        </p:nvGrpSpPr>
        <p:grpSpPr>
          <a:xfrm>
            <a:off x="2945924" y="331970"/>
            <a:ext cx="1021715" cy="277712"/>
            <a:chOff x="2107883" y="333875"/>
            <a:chExt cx="1021715" cy="277712"/>
          </a:xfrm>
        </p:grpSpPr>
        <p:sp>
          <p:nvSpPr>
            <p:cNvPr id="6"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 name="文本框 7"/>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折线图模块</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0" name="组合 9"/>
          <p:cNvGrpSpPr/>
          <p:nvPr/>
        </p:nvGrpSpPr>
        <p:grpSpPr>
          <a:xfrm>
            <a:off x="1950403" y="330065"/>
            <a:ext cx="968375" cy="277712"/>
            <a:chOff x="6072188" y="333875"/>
            <a:chExt cx="968375" cy="277712"/>
          </a:xfrm>
        </p:grpSpPr>
        <p:sp>
          <p:nvSpPr>
            <p:cNvPr id="11"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2" name="文本框 11"/>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词云模块</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3" name="组合 2"/>
          <p:cNvGrpSpPr/>
          <p:nvPr/>
        </p:nvGrpSpPr>
        <p:grpSpPr>
          <a:xfrm>
            <a:off x="960279" y="333240"/>
            <a:ext cx="1021715" cy="277712"/>
            <a:chOff x="2107883" y="333875"/>
            <a:chExt cx="1021715" cy="277712"/>
          </a:xfrm>
        </p:grpSpPr>
        <p:sp>
          <p:nvSpPr>
            <p:cNvPr id="5"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 name="文本框 6"/>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爬虫模块</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3956209" y="330065"/>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系统实现</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cxnSp>
        <p:nvCxnSpPr>
          <p:cNvPr id="16" name="直接连接符 15"/>
          <p:cNvCxnSpPr/>
          <p:nvPr>
            <p:custDataLst>
              <p:tags r:id="rId3"/>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0" name="椭圆 19"/>
          <p:cNvSpPr/>
          <p:nvPr>
            <p:custDataLst>
              <p:tags r:id="rId4"/>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1" name="椭圆 20"/>
          <p:cNvSpPr/>
          <p:nvPr>
            <p:custDataLst>
              <p:tags r:id="rId5"/>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2" name="椭圆 21"/>
          <p:cNvSpPr/>
          <p:nvPr>
            <p:custDataLst>
              <p:tags r:id="rId6"/>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102" name="文本框 101"/>
          <p:cNvSpPr txBox="1"/>
          <p:nvPr/>
        </p:nvSpPr>
        <p:spPr>
          <a:xfrm>
            <a:off x="636905" y="1583055"/>
            <a:ext cx="10931525" cy="1198880"/>
          </a:xfrm>
          <a:prstGeom prst="rect">
            <a:avLst/>
          </a:prstGeom>
          <a:noFill/>
          <a:ln w="9525">
            <a:noFill/>
          </a:ln>
        </p:spPr>
        <p:txBody>
          <a:bodyPr wrap="square">
            <a:spAutoFit/>
          </a:bodyPr>
          <a:p>
            <a:pPr indent="0"/>
            <a:r>
              <a:rPr lang="zh-CN" b="0">
                <a:latin typeface="A R" panose="00020600040101010101" charset="-122"/>
                <a:ea typeface="A R" panose="00020600040101010101" charset="-122"/>
                <a:cs typeface="A R" panose="00020600040101010101" charset="-122"/>
              </a:rPr>
              <a:t>词云图（</a:t>
            </a:r>
            <a:r>
              <a:rPr lang="en-US" b="0">
                <a:latin typeface="A R" panose="00020600040101010101" charset="-122"/>
                <a:ea typeface="A R" panose="00020600040101010101" charset="-122"/>
                <a:cs typeface="A R" panose="00020600040101010101" charset="-122"/>
              </a:rPr>
              <a:t>Word Cloud</a:t>
            </a:r>
            <a:r>
              <a:rPr lang="zh-CN" b="0">
                <a:latin typeface="A R" panose="00020600040101010101" charset="-122"/>
                <a:ea typeface="A R" panose="00020600040101010101" charset="-122"/>
                <a:cs typeface="A R" panose="00020600040101010101" charset="-122"/>
              </a:rPr>
              <a:t>或</a:t>
            </a:r>
            <a:r>
              <a:rPr lang="en-US" b="0">
                <a:latin typeface="A R" panose="00020600040101010101" charset="-122"/>
                <a:ea typeface="A R" panose="00020600040101010101" charset="-122"/>
                <a:cs typeface="A R" panose="00020600040101010101" charset="-122"/>
              </a:rPr>
              <a:t>Tag Cloud</a:t>
            </a:r>
            <a:r>
              <a:rPr lang="zh-CN" b="0">
                <a:latin typeface="A R" panose="00020600040101010101" charset="-122"/>
                <a:ea typeface="A R" panose="00020600040101010101" charset="-122"/>
                <a:cs typeface="A R" panose="00020600040101010101" charset="-122"/>
              </a:rPr>
              <a:t>）是一种视觉化工具，它通过改变字体大小、颜色或排列方式来展示文本数据中各词汇的频率或重要性，从而直观地反映出文本的主要内容和焦点。通过调整词云中词汇的大小来反映情感强度，较大的词汇通常代表在评论中频繁出现且情感倾向显著的词汇。这样可以</a:t>
            </a:r>
            <a:r>
              <a:rPr lang="zh-CN" b="0">
                <a:latin typeface="阿里巴巴普惠体" panose="00020600040101010101" charset="-122"/>
                <a:ea typeface="阿里巴巴普惠体" panose="00020600040101010101" charset="-122"/>
                <a:cs typeface="A R" panose="00020600040101010101" charset="-122"/>
              </a:rPr>
              <a:t>直观地展示出评论者对于新闻主题的主要情感倾向</a:t>
            </a:r>
            <a:r>
              <a:rPr lang="zh-CN" b="0">
                <a:latin typeface="A R" panose="00020600040101010101" charset="-122"/>
                <a:ea typeface="A R" panose="00020600040101010101" charset="-122"/>
                <a:cs typeface="A R" panose="00020600040101010101" charset="-122"/>
              </a:rPr>
              <a:t>，比如正面评价或负面批评。</a:t>
            </a:r>
            <a:endParaRPr lang="zh-CN" altLang="en-US" b="0">
              <a:latin typeface="A R" panose="00020600040101010101" charset="-122"/>
              <a:ea typeface="A R" panose="00020600040101010101" charset="-122"/>
              <a:cs typeface="A R" panose="00020600040101010101" charset="-122"/>
            </a:endParaRPr>
          </a:p>
        </p:txBody>
      </p:sp>
      <p:pic>
        <p:nvPicPr>
          <p:cNvPr id="51" name="图片 9"/>
          <p:cNvPicPr>
            <a:picLocks noChangeAspect="1"/>
          </p:cNvPicPr>
          <p:nvPr/>
        </p:nvPicPr>
        <p:blipFill>
          <a:blip r:embed="rId7"/>
          <a:stretch>
            <a:fillRect/>
          </a:stretch>
        </p:blipFill>
        <p:spPr>
          <a:xfrm>
            <a:off x="2992120" y="2948305"/>
            <a:ext cx="6240780" cy="3140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rPr>
              <a:t>折线图模块</a:t>
            </a:r>
            <a:endPar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3" name="组合 2"/>
          <p:cNvGrpSpPr/>
          <p:nvPr/>
        </p:nvGrpSpPr>
        <p:grpSpPr>
          <a:xfrm>
            <a:off x="960279" y="333240"/>
            <a:ext cx="1021715" cy="277712"/>
            <a:chOff x="2107883" y="333875"/>
            <a:chExt cx="1021715" cy="277712"/>
          </a:xfrm>
        </p:grpSpPr>
        <p:sp>
          <p:nvSpPr>
            <p:cNvPr id="5"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 name="文本框 6"/>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爬虫模块</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3" name="组合 12"/>
          <p:cNvGrpSpPr/>
          <p:nvPr/>
        </p:nvGrpSpPr>
        <p:grpSpPr>
          <a:xfrm>
            <a:off x="2945448" y="328160"/>
            <a:ext cx="968375" cy="277712"/>
            <a:chOff x="6072188" y="333875"/>
            <a:chExt cx="968375" cy="277712"/>
          </a:xfrm>
        </p:grpSpPr>
        <p:sp>
          <p:nvSpPr>
            <p:cNvPr id="14"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5" name="文本框 14"/>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折线图</a:t>
              </a: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模块</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1924209" y="334510"/>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词云模块</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20" name="组合 19"/>
          <p:cNvGrpSpPr/>
          <p:nvPr/>
        </p:nvGrpSpPr>
        <p:grpSpPr>
          <a:xfrm>
            <a:off x="3956209" y="330065"/>
            <a:ext cx="1021715" cy="277712"/>
            <a:chOff x="2107883" y="333875"/>
            <a:chExt cx="1021715" cy="277712"/>
          </a:xfrm>
        </p:grpSpPr>
        <p:sp>
          <p:nvSpPr>
            <p:cNvPr id="21"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22" name="文本框 21"/>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系统实现</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cxnSp>
        <p:nvCxnSpPr>
          <p:cNvPr id="23" name="直接连接符 22"/>
          <p:cNvCxnSpPr/>
          <p:nvPr>
            <p:custDataLst>
              <p:tags r:id="rId3"/>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4" name="椭圆 23"/>
          <p:cNvSpPr/>
          <p:nvPr>
            <p:custDataLst>
              <p:tags r:id="rId4"/>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5" name="椭圆 24"/>
          <p:cNvSpPr/>
          <p:nvPr>
            <p:custDataLst>
              <p:tags r:id="rId5"/>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8" name="椭圆 27"/>
          <p:cNvSpPr/>
          <p:nvPr>
            <p:custDataLst>
              <p:tags r:id="rId6"/>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102" name="文本框 101"/>
          <p:cNvSpPr txBox="1"/>
          <p:nvPr/>
        </p:nvSpPr>
        <p:spPr>
          <a:xfrm>
            <a:off x="636905" y="1580515"/>
            <a:ext cx="10930255" cy="1198880"/>
          </a:xfrm>
          <a:prstGeom prst="rect">
            <a:avLst/>
          </a:prstGeom>
          <a:noFill/>
          <a:ln w="9525">
            <a:noFill/>
          </a:ln>
        </p:spPr>
        <p:txBody>
          <a:bodyPr wrap="square">
            <a:spAutoFit/>
          </a:bodyPr>
          <a:p>
            <a:pPr indent="0" fontAlgn="auto"/>
            <a:r>
              <a:rPr lang="zh-CN" b="0">
                <a:latin typeface="A R" panose="00020600040101010101" charset="-122"/>
                <a:ea typeface="A R" panose="00020600040101010101" charset="-122"/>
              </a:rPr>
              <a:t>折线图能够清晰展示新闻评论数量随时间推移的变化趋势，帮助分析人员识别评论活跃度的高峰和低谷。这有助于理解公众对特定新闻事件关注度的变化情况，以及何时公众参与度达到顶峰。通过观察折线图中的突增点，</a:t>
            </a:r>
            <a:r>
              <a:rPr lang="zh-CN" b="0">
                <a:latin typeface="阿里巴巴普惠体" panose="00020600040101010101" charset="-122"/>
                <a:ea typeface="阿里巴巴普惠体" panose="00020600040101010101" charset="-122"/>
              </a:rPr>
              <a:t>可以快速定位到引起公众广泛关注或激烈讨论的具体新闻事件或时间点</a:t>
            </a:r>
            <a:r>
              <a:rPr lang="zh-CN" b="0">
                <a:latin typeface="A R" panose="00020600040101010101" charset="-122"/>
                <a:ea typeface="A R" panose="00020600040101010101" charset="-122"/>
              </a:rPr>
              <a:t>。这对于分析公众对不同新闻事件的即时反应和兴趣持续周期非常重要。</a:t>
            </a:r>
            <a:endParaRPr lang="zh-CN" altLang="en-US" b="0">
              <a:latin typeface="A R" panose="00020600040101010101" charset="-122"/>
              <a:ea typeface="A R" panose="00020600040101010101" charset="-122"/>
            </a:endParaRPr>
          </a:p>
        </p:txBody>
      </p:sp>
      <p:pic>
        <p:nvPicPr>
          <p:cNvPr id="52" name="图片 10"/>
          <p:cNvPicPr>
            <a:picLocks noChangeAspect="1"/>
          </p:cNvPicPr>
          <p:nvPr/>
        </p:nvPicPr>
        <p:blipFill>
          <a:blip r:embed="rId7"/>
          <a:stretch>
            <a:fillRect/>
          </a:stretch>
        </p:blipFill>
        <p:spPr>
          <a:xfrm>
            <a:off x="2971165" y="2779395"/>
            <a:ext cx="6405245" cy="322707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rPr>
              <a:t>系统实现</a:t>
            </a:r>
            <a:endPar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3" name="组合 2"/>
          <p:cNvGrpSpPr/>
          <p:nvPr/>
        </p:nvGrpSpPr>
        <p:grpSpPr>
          <a:xfrm>
            <a:off x="960279" y="333240"/>
            <a:ext cx="1021715" cy="277712"/>
            <a:chOff x="2107883" y="333875"/>
            <a:chExt cx="1021715" cy="277712"/>
          </a:xfrm>
        </p:grpSpPr>
        <p:sp>
          <p:nvSpPr>
            <p:cNvPr id="5"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 name="文本框 6"/>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爬虫模块</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1924209" y="334510"/>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词云</a:t>
              </a: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模块</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2" name="组合 1"/>
          <p:cNvGrpSpPr/>
          <p:nvPr/>
        </p:nvGrpSpPr>
        <p:grpSpPr>
          <a:xfrm>
            <a:off x="3971608" y="331335"/>
            <a:ext cx="968375" cy="277712"/>
            <a:chOff x="6072188" y="333875"/>
            <a:chExt cx="968375" cy="277712"/>
          </a:xfrm>
        </p:grpSpPr>
        <p:sp>
          <p:nvSpPr>
            <p:cNvPr id="6"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 name="文本框 7"/>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系统实现</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10" name="组合 9"/>
          <p:cNvGrpSpPr/>
          <p:nvPr/>
        </p:nvGrpSpPr>
        <p:grpSpPr>
          <a:xfrm>
            <a:off x="2919254" y="329430"/>
            <a:ext cx="1021715" cy="277712"/>
            <a:chOff x="2107883" y="333875"/>
            <a:chExt cx="1021715" cy="277712"/>
          </a:xfrm>
        </p:grpSpPr>
        <p:sp>
          <p:nvSpPr>
            <p:cNvPr id="11"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2" name="文本框 11"/>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折线图模块</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sp>
        <p:nvSpPr>
          <p:cNvPr id="102" name="文本框 101"/>
          <p:cNvSpPr txBox="1"/>
          <p:nvPr/>
        </p:nvSpPr>
        <p:spPr>
          <a:xfrm>
            <a:off x="636905" y="1637030"/>
            <a:ext cx="10930255" cy="922020"/>
          </a:xfrm>
          <a:prstGeom prst="rect">
            <a:avLst/>
          </a:prstGeom>
          <a:noFill/>
          <a:ln w="9525">
            <a:noFill/>
          </a:ln>
        </p:spPr>
        <p:txBody>
          <a:bodyPr wrap="square">
            <a:spAutoFit/>
          </a:bodyPr>
          <a:p>
            <a:pPr indent="0" fontAlgn="auto"/>
            <a:r>
              <a:rPr lang="zh-CN" b="0">
                <a:latin typeface="A R" panose="00020600040101010101" charset="-122"/>
                <a:ea typeface="A R" panose="00020600040101010101" charset="-122"/>
                <a:cs typeface="A R" panose="00020600040101010101" charset="-122"/>
              </a:rPr>
              <a:t>用户在界面的输入框输入凤凰新闻链接或者输入本地已有评论数据集，数据集中需确保评论数据列索引为</a:t>
            </a:r>
            <a:r>
              <a:rPr lang="en-US" b="0">
                <a:latin typeface="A R" panose="00020600040101010101" charset="-122"/>
                <a:ea typeface="A R" panose="00020600040101010101" charset="-122"/>
                <a:cs typeface="A R" panose="00020600040101010101" charset="-122"/>
              </a:rPr>
              <a:t>“comment_contents”</a:t>
            </a:r>
            <a:r>
              <a:rPr lang="zh-CN" b="0">
                <a:latin typeface="A R" panose="00020600040101010101" charset="-122"/>
                <a:ea typeface="A R" panose="00020600040101010101" charset="-122"/>
                <a:cs typeface="A R" panose="00020600040101010101" charset="-122"/>
              </a:rPr>
              <a:t>，时间列表索引为</a:t>
            </a:r>
            <a:r>
              <a:rPr lang="en-US" b="0">
                <a:latin typeface="A R" panose="00020600040101010101" charset="-122"/>
                <a:ea typeface="A R" panose="00020600040101010101" charset="-122"/>
                <a:cs typeface="A R" panose="00020600040101010101" charset="-122"/>
              </a:rPr>
              <a:t>“create_time</a:t>
            </a:r>
            <a:r>
              <a:rPr lang="zh-CN" b="0">
                <a:latin typeface="A R" panose="00020600040101010101" charset="-122"/>
                <a:ea typeface="A R" panose="00020600040101010101" charset="-122"/>
                <a:cs typeface="A R" panose="00020600040101010101" charset="-122"/>
              </a:rPr>
              <a:t>”。输入凤凰新闻在线新闻链接或文件地址之前前端页面如下图所示：</a:t>
            </a:r>
            <a:endParaRPr lang="zh-CN" altLang="en-US" b="0">
              <a:latin typeface="A R" panose="00020600040101010101" charset="-122"/>
              <a:ea typeface="A R" panose="00020600040101010101" charset="-122"/>
              <a:cs typeface="A R" panose="00020600040101010101" charset="-122"/>
            </a:endParaRPr>
          </a:p>
        </p:txBody>
      </p:sp>
      <p:pic>
        <p:nvPicPr>
          <p:cNvPr id="28" name="图片 6"/>
          <p:cNvPicPr>
            <a:picLocks noChangeAspect="1"/>
          </p:cNvPicPr>
          <p:nvPr/>
        </p:nvPicPr>
        <p:blipFill>
          <a:blip r:embed="rId3"/>
          <a:stretch>
            <a:fillRect/>
          </a:stretch>
        </p:blipFill>
        <p:spPr>
          <a:xfrm>
            <a:off x="1319530" y="2778125"/>
            <a:ext cx="9516745" cy="2961005"/>
          </a:xfrm>
          <a:prstGeom prst="rect">
            <a:avLst/>
          </a:prstGeom>
          <a:noFill/>
          <a:ln>
            <a:noFill/>
          </a:ln>
        </p:spPr>
      </p:pic>
      <p:cxnSp>
        <p:nvCxnSpPr>
          <p:cNvPr id="16" name="直接连接符 15"/>
          <p:cNvCxnSpPr/>
          <p:nvPr>
            <p:custDataLst>
              <p:tags r:id="rId4"/>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0" name="椭圆 19"/>
          <p:cNvSpPr/>
          <p:nvPr>
            <p:custDataLst>
              <p:tags r:id="rId5"/>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 R" panose="00020600040101010101" charset="-122"/>
              <a:ea typeface="A R" panose="00020600040101010101" charset="-122"/>
            </a:endParaRPr>
          </a:p>
        </p:txBody>
      </p:sp>
      <p:sp>
        <p:nvSpPr>
          <p:cNvPr id="21" name="椭圆 20"/>
          <p:cNvSpPr/>
          <p:nvPr>
            <p:custDataLst>
              <p:tags r:id="rId6"/>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 R" panose="00020600040101010101" charset="-122"/>
              <a:ea typeface="A R" panose="00020600040101010101" charset="-122"/>
            </a:endParaRPr>
          </a:p>
        </p:txBody>
      </p:sp>
      <p:sp>
        <p:nvSpPr>
          <p:cNvPr id="22" name="椭圆 21"/>
          <p:cNvSpPr/>
          <p:nvPr>
            <p:custDataLst>
              <p:tags r:id="rId7"/>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 R" panose="00020600040101010101" charset="-122"/>
              <a:ea typeface="A R" panose="0002060004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145627" y="5485350"/>
            <a:ext cx="2640595" cy="2532844"/>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Montserrat-Medium"/>
              <a:ea typeface="阿里巴巴普惠体 R" panose="00020600040101010101" charset="-122"/>
              <a:cs typeface="+mn-cs"/>
            </a:endParaRPr>
          </a:p>
        </p:txBody>
      </p:sp>
      <p:sp>
        <p:nvSpPr>
          <p:cNvPr id="41" name="矩形: 圆角 40"/>
          <p:cNvSpPr/>
          <p:nvPr/>
        </p:nvSpPr>
        <p:spPr>
          <a:xfrm>
            <a:off x="9827715" y="5143189"/>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z="2300" smtClean="0">
                <a:latin typeface="阿里巴巴普惠体" panose="00020600040101010101" charset="-122"/>
                <a:ea typeface="阿里巴巴普惠体" panose="00020600040101010101" charset="-122"/>
                <a:sym typeface="+mn-ea"/>
              </a:rPr>
            </a:fld>
            <a:endParaRPr lang="en-US" sz="1300"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rPr>
              <a:t>研究背景与意义</a:t>
            </a:r>
            <a:endPar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8" name="组合 27"/>
          <p:cNvGrpSpPr/>
          <p:nvPr/>
        </p:nvGrpSpPr>
        <p:grpSpPr>
          <a:xfrm>
            <a:off x="2004219" y="333875"/>
            <a:ext cx="917575" cy="277712"/>
            <a:chOff x="2154238" y="333875"/>
            <a:chExt cx="917575" cy="277712"/>
          </a:xfrm>
        </p:grpSpPr>
        <p:sp>
          <p:nvSpPr>
            <p:cNvPr id="12"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3" name="文本框 12"/>
            <p:cNvSpPr txBox="1"/>
            <p:nvPr/>
          </p:nvSpPr>
          <p:spPr>
            <a:xfrm>
              <a:off x="2216150" y="333875"/>
              <a:ext cx="793750" cy="27559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相关技术</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3" name="组合 2"/>
          <p:cNvGrpSpPr/>
          <p:nvPr/>
        </p:nvGrpSpPr>
        <p:grpSpPr>
          <a:xfrm>
            <a:off x="888048" y="333875"/>
            <a:ext cx="917575" cy="277712"/>
            <a:chOff x="6097588" y="333875"/>
            <a:chExt cx="917575" cy="277712"/>
          </a:xfrm>
        </p:grpSpPr>
        <p:sp>
          <p:nvSpPr>
            <p:cNvPr id="5"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 name="文本框 6"/>
            <p:cNvSpPr txBox="1"/>
            <p:nvPr/>
          </p:nvSpPr>
          <p:spPr>
            <a:xfrm>
              <a:off x="6145212" y="333875"/>
              <a:ext cx="822326"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研究背景</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24" name="组合 23"/>
          <p:cNvGrpSpPr/>
          <p:nvPr/>
        </p:nvGrpSpPr>
        <p:grpSpPr>
          <a:xfrm>
            <a:off x="3057684" y="332605"/>
            <a:ext cx="917575" cy="277712"/>
            <a:chOff x="2154238" y="333875"/>
            <a:chExt cx="917575" cy="277712"/>
          </a:xfrm>
        </p:grpSpPr>
        <p:sp>
          <p:nvSpPr>
            <p:cNvPr id="30"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31" name="文本框 30"/>
            <p:cNvSpPr txBox="1"/>
            <p:nvPr/>
          </p:nvSpPr>
          <p:spPr>
            <a:xfrm>
              <a:off x="2216150" y="333875"/>
              <a:ext cx="793750"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研究方法</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sp>
        <p:nvSpPr>
          <p:cNvPr id="80" name="文本框 79"/>
          <p:cNvSpPr txBox="1"/>
          <p:nvPr/>
        </p:nvSpPr>
        <p:spPr>
          <a:xfrm>
            <a:off x="1143635" y="1602105"/>
            <a:ext cx="4729480" cy="5328285"/>
          </a:xfrm>
          <a:prstGeom prst="rect">
            <a:avLst/>
          </a:prstGeom>
          <a:noFill/>
        </p:spPr>
        <p:txBody>
          <a:bodyPr wrap="square">
            <a:noAutofit/>
          </a:bodyPr>
          <a:p>
            <a:pPr marR="0" lvl="0" indent="0" algn="l" defTabSz="914400" rtl="0" fontAlgn="auto">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rPr>
              <a:t>随着互联网的发展，新闻作为一种重要的信息传播媒介，不仅影响着公众的认知和观点，也</a:t>
            </a:r>
            <a:r>
              <a:rPr kumimoji="0" lang="zh-CN" altLang="en-US" sz="20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rPr>
              <a:t>反映了社会的热点和趋势。</a:t>
            </a:r>
            <a:endParaRPr kumimoji="0" lang="zh-CN" altLang="en-US" sz="20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endParaRPr>
          </a:p>
          <a:p>
            <a:pPr marR="0" lvl="0" indent="0" algn="l" defTabSz="914400" rtl="0" fontAlgn="auto">
              <a:lnSpc>
                <a:spcPct val="12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endParaRPr>
          </a:p>
          <a:p>
            <a:pPr marR="0" lvl="0" indent="0" algn="l" defTabSz="914400" rtl="0" fontAlgn="auto">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rPr>
              <a:t>新闻评论作为新闻的补充和延伸，更能体现出网民的情感和态度，对于分析社会舆情和公共情绪具有重要的价值。然而，新闻评论的数量庞大，内容复杂，语言多样，难以用传统的方法进行有效地处理和分析。</a:t>
            </a:r>
            <a:endParaRPr kumimoji="0" lang="zh-CN" altLang="en-US" sz="20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endParaRPr>
          </a:p>
          <a:p>
            <a:pPr marR="0" lvl="0" indent="0" algn="l" defTabSz="914400" rtl="0" fontAlgn="auto">
              <a:lnSpc>
                <a:spcPct val="12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endParaRPr>
          </a:p>
          <a:p>
            <a:pPr marR="0" lvl="0" indent="0" algn="l" defTabSz="914400" rtl="0" fontAlgn="auto">
              <a:lnSpc>
                <a:spcPct val="12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endParaRPr>
          </a:p>
        </p:txBody>
      </p:sp>
      <p:cxnSp>
        <p:nvCxnSpPr>
          <p:cNvPr id="10" name="直接连接符 9"/>
          <p:cNvCxnSpPr/>
          <p:nvPr>
            <p:custDataLst>
              <p:tags r:id="rId3"/>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8" name="椭圆 7"/>
          <p:cNvSpPr/>
          <p:nvPr>
            <p:custDataLst>
              <p:tags r:id="rId4"/>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custDataLst>
              <p:tags r:id="rId5"/>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custDataLst>
              <p:tags r:id="rId6"/>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7b0a20202020227069636672616d65646573223a20222670666d38393234343232333131262673707432312d312626626474303026267764743235353026266f726773697a6538303636372e31333735262670667431333326220a7d0a"/>
          <p:cNvPicPr>
            <a:picLocks noChangeAspect="1"/>
          </p:cNvPicPr>
          <p:nvPr>
            <p:custDataLst>
              <p:tags r:id="rId7"/>
            </p:custDataLst>
          </p:nvPr>
        </p:nvPicPr>
        <p:blipFill>
          <a:blip r:embed="rId8">
            <a:extLst>
              <a:ext uri="{BEBA8EAE-BF5A-486C-A8C5-ECC9F3942E4B}">
                <a14:imgProps xmlns:a14="http://schemas.microsoft.com/office/drawing/2010/main">
                  <a14:imgLayer r:embed="rId9"/>
                </a14:imgProps>
              </a:ext>
            </a:extLst>
          </a:blip>
          <a:srcRect/>
          <a:stretch>
            <a:fillRect/>
          </a:stretch>
        </p:blipFill>
        <p:spPr>
          <a:xfrm>
            <a:off x="6034405" y="998855"/>
            <a:ext cx="3949700" cy="573341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rPr>
              <a:t>系统实现</a:t>
            </a:r>
            <a:endPar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3" name="组合 2"/>
          <p:cNvGrpSpPr/>
          <p:nvPr/>
        </p:nvGrpSpPr>
        <p:grpSpPr>
          <a:xfrm>
            <a:off x="960279" y="333240"/>
            <a:ext cx="1021715" cy="277712"/>
            <a:chOff x="2107883" y="333875"/>
            <a:chExt cx="1021715" cy="277712"/>
          </a:xfrm>
        </p:grpSpPr>
        <p:sp>
          <p:nvSpPr>
            <p:cNvPr id="5"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 name="文本框 6"/>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爬虫模块</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1924209" y="334510"/>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词云</a:t>
              </a: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模块</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2" name="组合 1"/>
          <p:cNvGrpSpPr/>
          <p:nvPr/>
        </p:nvGrpSpPr>
        <p:grpSpPr>
          <a:xfrm>
            <a:off x="3971608" y="331335"/>
            <a:ext cx="968375" cy="277712"/>
            <a:chOff x="6072188" y="333875"/>
            <a:chExt cx="968375" cy="277712"/>
          </a:xfrm>
        </p:grpSpPr>
        <p:sp>
          <p:nvSpPr>
            <p:cNvPr id="6"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 name="文本框 7"/>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系统实现</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10" name="组合 9"/>
          <p:cNvGrpSpPr/>
          <p:nvPr/>
        </p:nvGrpSpPr>
        <p:grpSpPr>
          <a:xfrm>
            <a:off x="2919254" y="329430"/>
            <a:ext cx="1021715" cy="277712"/>
            <a:chOff x="2107883" y="333875"/>
            <a:chExt cx="1021715" cy="277712"/>
          </a:xfrm>
        </p:grpSpPr>
        <p:sp>
          <p:nvSpPr>
            <p:cNvPr id="11"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2" name="文本框 11"/>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折线图模块</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sp>
        <p:nvSpPr>
          <p:cNvPr id="102" name="文本框 101"/>
          <p:cNvSpPr txBox="1"/>
          <p:nvPr/>
        </p:nvSpPr>
        <p:spPr>
          <a:xfrm>
            <a:off x="636905" y="1637030"/>
            <a:ext cx="10199370" cy="645160"/>
          </a:xfrm>
          <a:prstGeom prst="rect">
            <a:avLst/>
          </a:prstGeom>
          <a:noFill/>
          <a:ln w="9525">
            <a:noFill/>
          </a:ln>
        </p:spPr>
        <p:txBody>
          <a:bodyPr wrap="square">
            <a:spAutoFit/>
          </a:bodyPr>
          <a:p>
            <a:pPr indent="0" fontAlgn="auto"/>
            <a:r>
              <a:rPr b="0">
                <a:latin typeface="A R" panose="00020600040101010101" charset="-122"/>
                <a:ea typeface="A R" panose="00020600040101010101" charset="-122"/>
                <a:cs typeface="A R" panose="00020600040101010101" charset="-122"/>
              </a:rPr>
              <a:t>输入在线凤凰新闻链接之后，在下拉框中选择想要使用的已经保存好的模型，默认为“决策树_词袋模型”，这里选择准确率最高的“SVM_Word2vec”模型</a:t>
            </a:r>
            <a:r>
              <a:rPr lang="zh-CN" b="0">
                <a:latin typeface="A R" panose="00020600040101010101" charset="-122"/>
                <a:ea typeface="A R" panose="00020600040101010101" charset="-122"/>
                <a:cs typeface="A R" panose="00020600040101010101" charset="-122"/>
              </a:rPr>
              <a:t>，</a:t>
            </a:r>
            <a:r>
              <a:rPr b="0">
                <a:latin typeface="A R" panose="00020600040101010101" charset="-122"/>
                <a:ea typeface="A R" panose="00020600040101010101" charset="-122"/>
                <a:cs typeface="A R" panose="00020600040101010101" charset="-122"/>
              </a:rPr>
              <a:t>如</a:t>
            </a:r>
            <a:r>
              <a:rPr lang="zh-CN" b="0">
                <a:latin typeface="A R" panose="00020600040101010101" charset="-122"/>
                <a:ea typeface="A R" panose="00020600040101010101" charset="-122"/>
                <a:cs typeface="A R" panose="00020600040101010101" charset="-122"/>
              </a:rPr>
              <a:t>下</a:t>
            </a:r>
            <a:r>
              <a:rPr b="0">
                <a:latin typeface="A R" panose="00020600040101010101" charset="-122"/>
                <a:ea typeface="A R" panose="00020600040101010101" charset="-122"/>
                <a:cs typeface="A R" panose="00020600040101010101" charset="-122"/>
              </a:rPr>
              <a:t>图所示。</a:t>
            </a:r>
            <a:endParaRPr b="0">
              <a:latin typeface="A R" panose="00020600040101010101" charset="-122"/>
              <a:ea typeface="A R" panose="00020600040101010101" charset="-122"/>
              <a:cs typeface="A R" panose="00020600040101010101" charset="-122"/>
            </a:endParaRPr>
          </a:p>
        </p:txBody>
      </p:sp>
      <p:pic>
        <p:nvPicPr>
          <p:cNvPr id="13" name="图片 1"/>
          <p:cNvPicPr>
            <a:picLocks noChangeAspect="1"/>
          </p:cNvPicPr>
          <p:nvPr/>
        </p:nvPicPr>
        <p:blipFill>
          <a:blip r:embed="rId3"/>
          <a:stretch>
            <a:fillRect/>
          </a:stretch>
        </p:blipFill>
        <p:spPr>
          <a:xfrm>
            <a:off x="1263015" y="2673985"/>
            <a:ext cx="9555480" cy="2973070"/>
          </a:xfrm>
          <a:prstGeom prst="rect">
            <a:avLst/>
          </a:prstGeom>
          <a:noFill/>
          <a:ln>
            <a:noFill/>
          </a:ln>
        </p:spPr>
      </p:pic>
      <p:cxnSp>
        <p:nvCxnSpPr>
          <p:cNvPr id="16" name="直接连接符 15"/>
          <p:cNvCxnSpPr/>
          <p:nvPr>
            <p:custDataLst>
              <p:tags r:id="rId4"/>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0" name="椭圆 19"/>
          <p:cNvSpPr/>
          <p:nvPr>
            <p:custDataLst>
              <p:tags r:id="rId5"/>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1" name="椭圆 20"/>
          <p:cNvSpPr/>
          <p:nvPr>
            <p:custDataLst>
              <p:tags r:id="rId6"/>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2" name="椭圆 21"/>
          <p:cNvSpPr/>
          <p:nvPr>
            <p:custDataLst>
              <p:tags r:id="rId7"/>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rPr>
              <a:t>系统实现</a:t>
            </a:r>
            <a:endPar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3" name="组合 2"/>
          <p:cNvGrpSpPr/>
          <p:nvPr/>
        </p:nvGrpSpPr>
        <p:grpSpPr>
          <a:xfrm>
            <a:off x="960279" y="333240"/>
            <a:ext cx="1021715" cy="277712"/>
            <a:chOff x="2107883" y="333875"/>
            <a:chExt cx="1021715" cy="277712"/>
          </a:xfrm>
        </p:grpSpPr>
        <p:sp>
          <p:nvSpPr>
            <p:cNvPr id="5"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 name="文本框 6"/>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爬虫模块</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1924209" y="334510"/>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词云</a:t>
              </a: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模块</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2" name="组合 1"/>
          <p:cNvGrpSpPr/>
          <p:nvPr/>
        </p:nvGrpSpPr>
        <p:grpSpPr>
          <a:xfrm>
            <a:off x="3971608" y="331335"/>
            <a:ext cx="968375" cy="277712"/>
            <a:chOff x="6072188" y="333875"/>
            <a:chExt cx="968375" cy="277712"/>
          </a:xfrm>
        </p:grpSpPr>
        <p:sp>
          <p:nvSpPr>
            <p:cNvPr id="6"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 name="文本框 7"/>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系统实现</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10" name="组合 9"/>
          <p:cNvGrpSpPr/>
          <p:nvPr/>
        </p:nvGrpSpPr>
        <p:grpSpPr>
          <a:xfrm>
            <a:off x="2919254" y="329430"/>
            <a:ext cx="1021715" cy="277712"/>
            <a:chOff x="2107883" y="333875"/>
            <a:chExt cx="1021715" cy="277712"/>
          </a:xfrm>
        </p:grpSpPr>
        <p:sp>
          <p:nvSpPr>
            <p:cNvPr id="11"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2" name="文本框 11"/>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折线图模块</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sp>
        <p:nvSpPr>
          <p:cNvPr id="102" name="文本框 101"/>
          <p:cNvSpPr txBox="1"/>
          <p:nvPr/>
        </p:nvSpPr>
        <p:spPr>
          <a:xfrm>
            <a:off x="636905" y="1637030"/>
            <a:ext cx="10199370" cy="645160"/>
          </a:xfrm>
          <a:prstGeom prst="rect">
            <a:avLst/>
          </a:prstGeom>
          <a:noFill/>
          <a:ln w="9525">
            <a:noFill/>
          </a:ln>
        </p:spPr>
        <p:txBody>
          <a:bodyPr wrap="square">
            <a:spAutoFit/>
          </a:bodyPr>
          <a:p>
            <a:pPr indent="0" fontAlgn="auto"/>
            <a:r>
              <a:rPr b="0">
                <a:latin typeface="A R" panose="00020600040101010101" charset="-122"/>
                <a:ea typeface="A R" panose="00020600040101010101" charset="-122"/>
                <a:cs typeface="A R" panose="00020600040101010101" charset="-122"/>
              </a:rPr>
              <a:t>确定网页URL或者本地数据集路径及选择的新闻评论分析模型无误之后，点击“分析情感”按钮，如下图所示：</a:t>
            </a:r>
            <a:endParaRPr b="0">
              <a:latin typeface="A R" panose="00020600040101010101" charset="-122"/>
              <a:ea typeface="A R" panose="00020600040101010101" charset="-122"/>
              <a:cs typeface="A R" panose="00020600040101010101" charset="-122"/>
            </a:endParaRPr>
          </a:p>
        </p:txBody>
      </p:sp>
      <p:pic>
        <p:nvPicPr>
          <p:cNvPr id="29" name="图片 7"/>
          <p:cNvPicPr>
            <a:picLocks noChangeAspect="1"/>
          </p:cNvPicPr>
          <p:nvPr/>
        </p:nvPicPr>
        <p:blipFill>
          <a:blip r:embed="rId3"/>
          <a:stretch>
            <a:fillRect/>
          </a:stretch>
        </p:blipFill>
        <p:spPr>
          <a:xfrm>
            <a:off x="2095500" y="2223135"/>
            <a:ext cx="8001635" cy="2488565"/>
          </a:xfrm>
          <a:prstGeom prst="rect">
            <a:avLst/>
          </a:prstGeom>
          <a:noFill/>
          <a:ln>
            <a:noFill/>
          </a:ln>
        </p:spPr>
      </p:pic>
      <p:cxnSp>
        <p:nvCxnSpPr>
          <p:cNvPr id="16" name="直接连接符 15"/>
          <p:cNvCxnSpPr/>
          <p:nvPr>
            <p:custDataLst>
              <p:tags r:id="rId4"/>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0" name="椭圆 19"/>
          <p:cNvSpPr/>
          <p:nvPr>
            <p:custDataLst>
              <p:tags r:id="rId5"/>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1" name="椭圆 20"/>
          <p:cNvSpPr/>
          <p:nvPr>
            <p:custDataLst>
              <p:tags r:id="rId6"/>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22" name="椭圆 21"/>
          <p:cNvSpPr/>
          <p:nvPr>
            <p:custDataLst>
              <p:tags r:id="rId7"/>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14" name="文本框 13"/>
          <p:cNvSpPr txBox="1"/>
          <p:nvPr/>
        </p:nvSpPr>
        <p:spPr>
          <a:xfrm>
            <a:off x="724535" y="4830445"/>
            <a:ext cx="10199370" cy="922020"/>
          </a:xfrm>
          <a:prstGeom prst="rect">
            <a:avLst/>
          </a:prstGeom>
          <a:noFill/>
          <a:ln w="9525">
            <a:noFill/>
          </a:ln>
        </p:spPr>
        <p:txBody>
          <a:bodyPr wrap="square">
            <a:spAutoFit/>
          </a:bodyPr>
          <a:p>
            <a:pPr indent="0" fontAlgn="auto"/>
            <a:r>
              <a:rPr b="0">
                <a:latin typeface="A R" panose="00020600040101010101" charset="-122"/>
                <a:ea typeface="A R" panose="00020600040101010101" charset="-122"/>
                <a:cs typeface="A R" panose="00020600040101010101" charset="-122"/>
              </a:rPr>
              <a:t>系统会自动根据新闻URL调用爬虫模块爬取该新闻所有用户评论，并保存在项目目录下，之后根据用户选择的文本分析模型和向量器自动对爬取到的用户评论进行</a:t>
            </a:r>
            <a:r>
              <a:rPr lang="zh-CN" b="0">
                <a:latin typeface="A R" panose="00020600040101010101" charset="-122"/>
                <a:ea typeface="A R" panose="00020600040101010101" charset="-122"/>
                <a:cs typeface="A R" panose="00020600040101010101" charset="-122"/>
              </a:rPr>
              <a:t>预处理</a:t>
            </a:r>
            <a:r>
              <a:rPr b="0">
                <a:latin typeface="A R" panose="00020600040101010101" charset="-122"/>
                <a:ea typeface="A R" panose="00020600040101010101" charset="-122"/>
                <a:cs typeface="A R" panose="00020600040101010101" charset="-122"/>
              </a:rPr>
              <a:t>，向量化处理</a:t>
            </a:r>
            <a:r>
              <a:rPr lang="zh-CN" b="0">
                <a:latin typeface="A R" panose="00020600040101010101" charset="-122"/>
                <a:ea typeface="A R" panose="00020600040101010101" charset="-122"/>
                <a:cs typeface="A R" panose="00020600040101010101" charset="-122"/>
              </a:rPr>
              <a:t>。之后</a:t>
            </a:r>
            <a:r>
              <a:rPr b="0">
                <a:latin typeface="A R" panose="00020600040101010101" charset="-122"/>
                <a:ea typeface="A R" panose="00020600040101010101" charset="-122"/>
                <a:cs typeface="A R" panose="00020600040101010101" charset="-122"/>
              </a:rPr>
              <a:t>调用</a:t>
            </a:r>
            <a:r>
              <a:rPr lang="zh-CN" b="0">
                <a:latin typeface="A R" panose="00020600040101010101" charset="-122"/>
                <a:ea typeface="A R" panose="00020600040101010101" charset="-122"/>
                <a:cs typeface="A R" panose="00020600040101010101" charset="-122"/>
              </a:rPr>
              <a:t>用户选择</a:t>
            </a:r>
            <a:r>
              <a:rPr b="0">
                <a:latin typeface="A R" panose="00020600040101010101" charset="-122"/>
                <a:ea typeface="A R" panose="00020600040101010101" charset="-122"/>
                <a:cs typeface="A R" panose="00020600040101010101" charset="-122"/>
              </a:rPr>
              <a:t>的模型对文本进行预测。</a:t>
            </a:r>
            <a:r>
              <a:rPr lang="zh-CN" b="0">
                <a:latin typeface="A R" panose="00020600040101010101" charset="-122"/>
                <a:ea typeface="A R" panose="00020600040101010101" charset="-122"/>
                <a:cs typeface="A R" panose="00020600040101010101" charset="-122"/>
              </a:rPr>
              <a:t>之后便会</a:t>
            </a:r>
            <a:r>
              <a:rPr b="0">
                <a:latin typeface="A R" panose="00020600040101010101" charset="-122"/>
                <a:ea typeface="A R" panose="00020600040101010101" charset="-122"/>
                <a:cs typeface="A R" panose="00020600040101010101" charset="-122"/>
              </a:rPr>
              <a:t>在输出框中输出该新闻下所有用户评论数据和系统分析。</a:t>
            </a:r>
            <a:endParaRPr b="0">
              <a:latin typeface="A R" panose="00020600040101010101" charset="-122"/>
              <a:ea typeface="A R" panose="00020600040101010101" charset="-122"/>
              <a:cs typeface="A R" panose="00020600040101010101"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rPr>
              <a:t>系统实现</a:t>
            </a:r>
            <a:endPar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3" name="组合 2"/>
          <p:cNvGrpSpPr/>
          <p:nvPr/>
        </p:nvGrpSpPr>
        <p:grpSpPr>
          <a:xfrm>
            <a:off x="960279" y="333240"/>
            <a:ext cx="1021715" cy="277712"/>
            <a:chOff x="2107883" y="333875"/>
            <a:chExt cx="1021715" cy="277712"/>
          </a:xfrm>
        </p:grpSpPr>
        <p:sp>
          <p:nvSpPr>
            <p:cNvPr id="5"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 name="文本框 6"/>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爬虫模块</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17" name="组合 16"/>
          <p:cNvGrpSpPr/>
          <p:nvPr/>
        </p:nvGrpSpPr>
        <p:grpSpPr>
          <a:xfrm>
            <a:off x="1924209" y="334510"/>
            <a:ext cx="1021715" cy="277712"/>
            <a:chOff x="2107883" y="333875"/>
            <a:chExt cx="1021715" cy="277712"/>
          </a:xfrm>
        </p:grpSpPr>
        <p:sp>
          <p:nvSpPr>
            <p:cNvPr id="18"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9" name="文本框 18"/>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词云</a:t>
              </a: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模块</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2" name="组合 1"/>
          <p:cNvGrpSpPr/>
          <p:nvPr/>
        </p:nvGrpSpPr>
        <p:grpSpPr>
          <a:xfrm>
            <a:off x="3971608" y="331335"/>
            <a:ext cx="968375" cy="277712"/>
            <a:chOff x="6072188" y="333875"/>
            <a:chExt cx="968375" cy="277712"/>
          </a:xfrm>
        </p:grpSpPr>
        <p:sp>
          <p:nvSpPr>
            <p:cNvPr id="6"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 name="文本框 7"/>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系统实现</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10" name="组合 9"/>
          <p:cNvGrpSpPr/>
          <p:nvPr/>
        </p:nvGrpSpPr>
        <p:grpSpPr>
          <a:xfrm>
            <a:off x="2919254" y="329430"/>
            <a:ext cx="1021715" cy="277712"/>
            <a:chOff x="2107883" y="333875"/>
            <a:chExt cx="1021715" cy="277712"/>
          </a:xfrm>
        </p:grpSpPr>
        <p:sp>
          <p:nvSpPr>
            <p:cNvPr id="11"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2" name="文本框 11"/>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折线图模块</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pic>
        <p:nvPicPr>
          <p:cNvPr id="14" name="图片 7"/>
          <p:cNvPicPr>
            <a:picLocks noChangeAspect="1"/>
          </p:cNvPicPr>
          <p:nvPr/>
        </p:nvPicPr>
        <p:blipFill>
          <a:blip r:embed="rId3"/>
          <a:stretch>
            <a:fillRect/>
          </a:stretch>
        </p:blipFill>
        <p:spPr>
          <a:xfrm>
            <a:off x="2146300" y="1446530"/>
            <a:ext cx="7900035" cy="453009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6443030" y="2528745"/>
            <a:ext cx="4909183" cy="1041400"/>
          </a:xfrm>
          <a:prstGeom prst="rect">
            <a:avLst/>
          </a:prstGeom>
          <a:noFill/>
          <a:effectLst/>
        </p:spPr>
        <p:txBody>
          <a:bodyPr wrap="square" lIns="211226" tIns="105613" rIns="211226" bIns="105613"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0" i="0" baseline="0" noProof="0" dirty="0">
                <a:ln>
                  <a:noFill/>
                </a:ln>
                <a:solidFill>
                  <a:srgbClr val="1A4089"/>
                </a:solidFill>
                <a:effectLst/>
                <a:uLnTx/>
                <a:uFillTx/>
                <a:latin typeface="阿里巴巴普惠体" panose="00020600040101010101" charset="-122"/>
                <a:ea typeface="阿里巴巴普惠体" panose="00020600040101010101" charset="-122"/>
                <a:cs typeface="+mn-cs"/>
              </a:rPr>
              <a:t>总结与</a:t>
            </a:r>
            <a:r>
              <a:rPr kumimoji="0" lang="zh-CN" altLang="en-US" sz="5400" b="0" i="0" baseline="0" noProof="0" dirty="0">
                <a:ln>
                  <a:noFill/>
                </a:ln>
                <a:solidFill>
                  <a:srgbClr val="1A4089"/>
                </a:solidFill>
                <a:effectLst/>
                <a:uLnTx/>
                <a:uFillTx/>
                <a:latin typeface="阿里巴巴普惠体" panose="00020600040101010101" charset="-122"/>
                <a:ea typeface="阿里巴巴普惠体" panose="00020600040101010101" charset="-122"/>
                <a:cs typeface="+mn-cs"/>
              </a:rPr>
              <a:t>展望</a:t>
            </a:r>
            <a:endParaRPr kumimoji="0" lang="zh-CN" altLang="en-US" sz="5400" b="0" i="0" baseline="0" noProof="0" dirty="0">
              <a:ln>
                <a:noFill/>
              </a:ln>
              <a:solidFill>
                <a:srgbClr val="1A4089"/>
              </a:solidFill>
              <a:effectLst/>
              <a:uLnTx/>
              <a:uFillTx/>
              <a:latin typeface="阿里巴巴普惠体" panose="00020600040101010101" charset="-122"/>
              <a:ea typeface="阿里巴巴普惠体" panose="00020600040101010101" charset="-122"/>
              <a:cs typeface="+mn-cs"/>
            </a:endParaRPr>
          </a:p>
        </p:txBody>
      </p:sp>
      <p:sp>
        <p:nvSpPr>
          <p:cNvPr id="38" name="矩形: 圆角 37"/>
          <p:cNvSpPr/>
          <p:nvPr/>
        </p:nvSpPr>
        <p:spPr>
          <a:xfrm>
            <a:off x="6710730" y="1926150"/>
            <a:ext cx="1712859" cy="523220"/>
          </a:xfrm>
          <a:prstGeom prst="roundRect">
            <a:avLst>
              <a:gd name="adj" fmla="val 11812"/>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39" name="文本框 38"/>
          <p:cNvSpPr txBox="1"/>
          <p:nvPr/>
        </p:nvSpPr>
        <p:spPr>
          <a:xfrm>
            <a:off x="6756681" y="1987705"/>
            <a:ext cx="1620957" cy="39878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alpha val="61000"/>
                  </a:prstClr>
                </a:solidFill>
                <a:effectLst/>
                <a:uLnTx/>
                <a:uFillTx/>
                <a:latin typeface="阿里巴巴普惠体 B" panose="00020600040101010101" charset="-122"/>
                <a:ea typeface="阿里巴巴普惠体 B" panose="00020600040101010101" charset="-122"/>
                <a:cs typeface="+mn-cs"/>
              </a:rPr>
              <a:t>第</a:t>
            </a:r>
            <a:r>
              <a:rPr kumimoji="0" lang="zh-CN" altLang="en-US" sz="2000" b="0" i="0" u="none" strike="noStrike" kern="1200" cap="none" spc="0" normalizeH="0" baseline="0" noProof="0" dirty="0">
                <a:ln>
                  <a:noFill/>
                </a:ln>
                <a:solidFill>
                  <a:prstClr val="white">
                    <a:alpha val="61000"/>
                  </a:prstClr>
                </a:solidFill>
                <a:effectLst/>
                <a:uLnTx/>
                <a:uFillTx/>
                <a:latin typeface="阿里巴巴普惠体 B" panose="00020600040101010101" charset="-122"/>
                <a:ea typeface="阿里巴巴普惠体 B" panose="00020600040101010101" charset="-122"/>
                <a:cs typeface="+mn-cs"/>
              </a:rPr>
              <a:t>六部分</a:t>
            </a:r>
            <a:endParaRPr kumimoji="0" lang="en-US" altLang="en-US" sz="2000" b="0" i="0" u="none" strike="noStrike" kern="1200" cap="none" spc="0" normalizeH="0" baseline="0" noProof="0" dirty="0">
              <a:ln>
                <a:noFill/>
              </a:ln>
              <a:solidFill>
                <a:prstClr val="white">
                  <a:alpha val="61000"/>
                </a:prstClr>
              </a:solidFill>
              <a:effectLst/>
              <a:uLnTx/>
              <a:uFillTx/>
              <a:latin typeface="阿里巴巴普惠体 B" panose="00020600040101010101" charset="-122"/>
              <a:ea typeface="阿里巴巴普惠体 B" panose="00020600040101010101" charset="-122"/>
              <a:cs typeface="+mn-cs"/>
            </a:endParaRPr>
          </a:p>
        </p:txBody>
      </p:sp>
      <p:sp>
        <p:nvSpPr>
          <p:cNvPr id="40" name="任意多边形: 形状 39"/>
          <p:cNvSpPr/>
          <p:nvPr/>
        </p:nvSpPr>
        <p:spPr>
          <a:xfrm>
            <a:off x="10145627" y="5485350"/>
            <a:ext cx="2640595" cy="2532844"/>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Montserrat-Medium"/>
              <a:ea typeface="阿里巴巴普惠体 R" panose="00020600040101010101" charset="-122"/>
              <a:cs typeface="+mn-cs"/>
            </a:endParaRPr>
          </a:p>
        </p:txBody>
      </p:sp>
      <p:sp>
        <p:nvSpPr>
          <p:cNvPr id="41" name="矩形: 圆角 40"/>
          <p:cNvSpPr/>
          <p:nvPr/>
        </p:nvSpPr>
        <p:spPr>
          <a:xfrm>
            <a:off x="9827715" y="5143189"/>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pic>
        <p:nvPicPr>
          <p:cNvPr id="5" name="图片 4" descr="4faa6cf4e96ca5649f60f93944049c4d"/>
          <p:cNvPicPr>
            <a:picLocks noChangeAspect="1"/>
          </p:cNvPicPr>
          <p:nvPr/>
        </p:nvPicPr>
        <p:blipFill>
          <a:blip r:embed="rId3"/>
          <a:srcRect l="499" t="1198" r="263" b="355"/>
          <a:stretch>
            <a:fillRect/>
          </a:stretch>
        </p:blipFill>
        <p:spPr>
          <a:xfrm>
            <a:off x="379095" y="902335"/>
            <a:ext cx="4546600" cy="5633720"/>
          </a:xfrm>
          <a:prstGeom prst="rect">
            <a:avLst/>
          </a:prstGeom>
        </p:spPr>
      </p:pic>
      <p:sp>
        <p:nvSpPr>
          <p:cNvPr id="8" name="文本框 7"/>
          <p:cNvSpPr txBox="1"/>
          <p:nvPr/>
        </p:nvSpPr>
        <p:spPr>
          <a:xfrm>
            <a:off x="9525" y="-2110105"/>
            <a:ext cx="6096000" cy="11078845"/>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71400" noProof="0" dirty="0">
                <a:ln>
                  <a:noFill/>
                </a:ln>
                <a:solidFill>
                  <a:srgbClr val="1A4089">
                    <a:alpha val="93000"/>
                  </a:srgbClr>
                </a:solidFill>
                <a:effectLst/>
                <a:uLnTx/>
                <a:uFillTx/>
                <a:latin typeface="Montserrat-Bold"/>
                <a:ea typeface="阿里巴巴普惠体 B" panose="00020600040101010101" charset="-122"/>
                <a:sym typeface="+mn-ea"/>
              </a:rPr>
              <a:t>6</a:t>
            </a:r>
            <a:endParaRPr lang="en-US" altLang="zh-CN" sz="71400" noProof="0" dirty="0">
              <a:ln>
                <a:noFill/>
              </a:ln>
              <a:solidFill>
                <a:srgbClr val="1A4089">
                  <a:alpha val="93000"/>
                </a:srgbClr>
              </a:solidFill>
              <a:effectLst/>
              <a:uLnTx/>
              <a:uFillTx/>
              <a:latin typeface="Montserrat-Bold"/>
              <a:ea typeface="阿里巴巴普惠体 B" panose="00020600040101010101" charset="-122"/>
              <a:sym typeface="+mn-ea"/>
            </a:endParaRPr>
          </a:p>
        </p:txBody>
      </p:sp>
      <p:sp>
        <p:nvSpPr>
          <p:cNvPr id="10" name="文本框 9"/>
          <p:cNvSpPr txBox="1"/>
          <p:nvPr/>
        </p:nvSpPr>
        <p:spPr>
          <a:xfrm>
            <a:off x="6543040" y="4542155"/>
            <a:ext cx="5067300" cy="518160"/>
          </a:xfrm>
          <a:prstGeom prst="rect">
            <a:avLst/>
          </a:prstGeom>
          <a:noFill/>
          <a:effectLst/>
        </p:spPr>
        <p:txBody>
          <a:bodyPr wrap="square" lIns="211226" tIns="105613" rIns="211226" bIns="105613"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cs typeface="+mn-cs"/>
              </a:rPr>
              <a:t>Summary and outlook</a:t>
            </a:r>
            <a:endParaRPr kumimoji="0" lang="en-US" altLang="zh-CN" sz="2000" b="0" i="0" u="none" strike="noStrike" kern="1200" cap="none" spc="0" normalizeH="0" baseline="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937240" y="5497195"/>
            <a:ext cx="1254125" cy="136080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353620" y="6096959"/>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2" name="文本框 1"/>
          <p:cNvSpPr txBox="1"/>
          <p:nvPr/>
        </p:nvSpPr>
        <p:spPr>
          <a:xfrm>
            <a:off x="560070" y="1631315"/>
            <a:ext cx="10717530" cy="4075430"/>
          </a:xfrm>
          <a:prstGeom prst="rect">
            <a:avLst/>
          </a:prstGeom>
          <a:noFill/>
          <a:ln w="9525">
            <a:noFill/>
          </a:ln>
        </p:spPr>
        <p:txBody>
          <a:bodyPr wrap="square">
            <a:noAutofit/>
          </a:bodyPr>
          <a:p>
            <a:pPr indent="0" fontAlgn="auto"/>
            <a:r>
              <a:rPr lang="zh-CN" b="0">
                <a:latin typeface="A R" panose="00020600040101010101" charset="-122"/>
                <a:ea typeface="A R" panose="00020600040101010101" charset="-122"/>
                <a:cs typeface="A R" panose="00020600040101010101" charset="-122"/>
              </a:rPr>
              <a:t>本论文旨在研究基于机器学习的新闻评论情感分析方法。</a:t>
            </a:r>
            <a:endParaRPr lang="zh-CN" b="0">
              <a:latin typeface="A R" panose="00020600040101010101" charset="-122"/>
              <a:ea typeface="A R" panose="00020600040101010101" charset="-122"/>
              <a:cs typeface="A R" panose="00020600040101010101" charset="-122"/>
            </a:endParaRPr>
          </a:p>
          <a:p>
            <a:pPr indent="0" fontAlgn="auto"/>
            <a:endParaRPr lang="zh-CN" b="0">
              <a:latin typeface="A R" panose="00020600040101010101" charset="-122"/>
              <a:ea typeface="A R" panose="00020600040101010101" charset="-122"/>
              <a:cs typeface="A R" panose="00020600040101010101" charset="-122"/>
            </a:endParaRPr>
          </a:p>
          <a:p>
            <a:pPr indent="0" fontAlgn="auto"/>
            <a:r>
              <a:rPr lang="zh-CN" b="0">
                <a:latin typeface="A R" panose="00020600040101010101" charset="-122"/>
                <a:ea typeface="A R" panose="00020600040101010101" charset="-122"/>
                <a:cs typeface="A R" panose="00020600040101010101" charset="-122"/>
              </a:rPr>
              <a:t>通过使用</a:t>
            </a:r>
            <a:r>
              <a:rPr lang="en-US" b="0">
                <a:latin typeface="A R" panose="00020600040101010101" charset="-122"/>
                <a:ea typeface="A R" panose="00020600040101010101" charset="-122"/>
                <a:cs typeface="A R" panose="00020600040101010101" charset="-122"/>
              </a:rPr>
              <a:t>Python</a:t>
            </a:r>
            <a:r>
              <a:rPr lang="zh-CN" b="0">
                <a:latin typeface="A R" panose="00020600040101010101" charset="-122"/>
                <a:ea typeface="A R" panose="00020600040101010101" charset="-122"/>
                <a:cs typeface="A R" panose="00020600040101010101" charset="-122"/>
              </a:rPr>
              <a:t>语言进行文本挖掘，对凤凰新闻用户评论数据进行中文情感分析，论文选择了三种特征工程方法：词袋模型、</a:t>
            </a:r>
            <a:r>
              <a:rPr lang="en-US" b="0">
                <a:latin typeface="A R" panose="00020600040101010101" charset="-122"/>
                <a:ea typeface="A R" panose="00020600040101010101" charset="-122"/>
                <a:cs typeface="A R" panose="00020600040101010101" charset="-122"/>
              </a:rPr>
              <a:t>TF-IDF</a:t>
            </a:r>
            <a:r>
              <a:rPr lang="zh-CN" b="0">
                <a:latin typeface="A R" panose="00020600040101010101" charset="-122"/>
                <a:ea typeface="A R" panose="00020600040101010101" charset="-122"/>
                <a:cs typeface="A R" panose="00020600040101010101" charset="-122"/>
              </a:rPr>
              <a:t>算法和</a:t>
            </a:r>
            <a:r>
              <a:rPr lang="en-US" b="0">
                <a:latin typeface="A R" panose="00020600040101010101" charset="-122"/>
                <a:ea typeface="A R" panose="00020600040101010101" charset="-122"/>
                <a:cs typeface="A R" panose="00020600040101010101" charset="-122"/>
              </a:rPr>
              <a:t>Word2vec</a:t>
            </a:r>
            <a:r>
              <a:rPr lang="zh-CN" b="0">
                <a:latin typeface="A R" panose="00020600040101010101" charset="-122"/>
                <a:ea typeface="A R" panose="00020600040101010101" charset="-122"/>
                <a:cs typeface="A R" panose="00020600040101010101" charset="-122"/>
              </a:rPr>
              <a:t>，以及三种不同的机器学习分类算法：决策树、朴素贝叶斯和支持向量机以对新闻评论进行情感倾向性分类。此外，本项目还利用爬虫技术自动获取用户评论数据，并通过已训练好的情感分析模型对这些数据进行自动分析，生成</a:t>
            </a:r>
            <a:r>
              <a:rPr lang="en-US" b="0">
                <a:latin typeface="A R" panose="00020600040101010101" charset="-122"/>
                <a:ea typeface="A R" panose="00020600040101010101" charset="-122"/>
                <a:cs typeface="A R" panose="00020600040101010101" charset="-122"/>
              </a:rPr>
              <a:t>“</a:t>
            </a:r>
            <a:r>
              <a:rPr lang="zh-CN" b="0">
                <a:latin typeface="A R" panose="00020600040101010101" charset="-122"/>
                <a:ea typeface="A R" panose="00020600040101010101" charset="-122"/>
                <a:cs typeface="A R" panose="00020600040101010101" charset="-122"/>
              </a:rPr>
              <a:t>每日评论数量变化</a:t>
            </a:r>
            <a:r>
              <a:rPr lang="en-US" b="0">
                <a:latin typeface="A R" panose="00020600040101010101" charset="-122"/>
                <a:ea typeface="A R" panose="00020600040101010101" charset="-122"/>
                <a:cs typeface="A R" panose="00020600040101010101" charset="-122"/>
              </a:rPr>
              <a:t>”</a:t>
            </a:r>
            <a:r>
              <a:rPr lang="zh-CN" b="0">
                <a:latin typeface="A R" panose="00020600040101010101" charset="-122"/>
                <a:ea typeface="A R" panose="00020600040101010101" charset="-122"/>
                <a:cs typeface="A R" panose="00020600040101010101" charset="-122"/>
              </a:rPr>
              <a:t>的折线图和反映情感倾向的词云图</a:t>
            </a:r>
            <a:r>
              <a:rPr lang="zh-CN" b="0">
                <a:latin typeface="A R" panose="00020600040101010101" charset="-122"/>
                <a:ea typeface="A R" panose="00020600040101010101" charset="-122"/>
                <a:cs typeface="A R" panose="00020600040101010101" charset="-122"/>
              </a:rPr>
              <a:t>，实现了自动获取、分析和可视化用户评论数据的功能。</a:t>
            </a:r>
            <a:endParaRPr lang="zh-CN" b="0">
              <a:latin typeface="A R" panose="00020600040101010101" charset="-122"/>
              <a:ea typeface="A R" panose="00020600040101010101" charset="-122"/>
              <a:cs typeface="A R" panose="00020600040101010101" charset="-122"/>
            </a:endParaRPr>
          </a:p>
          <a:p>
            <a:pPr indent="0" fontAlgn="auto"/>
            <a:r>
              <a:rPr lang="zh-CN" b="0">
                <a:latin typeface="A R" panose="00020600040101010101" charset="-122"/>
                <a:ea typeface="A R" panose="00020600040101010101" charset="-122"/>
                <a:cs typeface="A R" panose="00020600040101010101" charset="-122"/>
              </a:rPr>
              <a:t>不足之处在于，尽管采用了多种特征工程和机器学习算法，但模型在处理某些复杂语句或需要新闻文章共同理解的评论时仍存在局限性，准确率未能达到</a:t>
            </a:r>
            <a:r>
              <a:rPr lang="zh-CN" b="0">
                <a:latin typeface="A R" panose="00020600040101010101" charset="-122"/>
                <a:ea typeface="A R" panose="00020600040101010101" charset="-122"/>
                <a:cs typeface="A R" panose="00020600040101010101" charset="-122"/>
              </a:rPr>
              <a:t>较高水平。</a:t>
            </a:r>
            <a:endParaRPr lang="zh-CN" b="0">
              <a:latin typeface="A R" panose="00020600040101010101" charset="-122"/>
              <a:ea typeface="A R" panose="00020600040101010101" charset="-122"/>
              <a:cs typeface="A R" panose="00020600040101010101" charset="-122"/>
            </a:endParaRPr>
          </a:p>
          <a:p>
            <a:pPr indent="304800"/>
            <a:endParaRPr lang="zh-CN" b="0">
              <a:latin typeface="A R" panose="00020600040101010101" charset="-122"/>
              <a:ea typeface="A R" panose="00020600040101010101" charset="-122"/>
              <a:cs typeface="A R" panose="00020600040101010101" charset="-122"/>
            </a:endParaRPr>
          </a:p>
          <a:p>
            <a:r>
              <a:rPr lang="zh-CN" altLang="en-US">
                <a:latin typeface="A R" panose="00020600040101010101" charset="-122"/>
                <a:ea typeface="A R" panose="00020600040101010101" charset="-122"/>
                <a:cs typeface="A R" panose="00020600040101010101" charset="-122"/>
                <a:sym typeface="+mn-ea"/>
              </a:rPr>
              <a:t>而且几乎所有模型都出现了</a:t>
            </a:r>
            <a:r>
              <a:rPr lang="zh-CN" altLang="en-US">
                <a:latin typeface="A R" panose="00020600040101010101" charset="-122"/>
                <a:ea typeface="A R" panose="00020600040101010101" charset="-122"/>
                <a:cs typeface="A R" panose="00020600040101010101" charset="-122"/>
                <a:sym typeface="+mn-ea"/>
              </a:rPr>
              <a:t>过拟合的情况，分析主要原因可能在于训练数据与测试数据差别过大，微博评论数据并不能很好的代表新闻评论数据，而没有捕捉到新闻评论数据的真实特征分布。</a:t>
            </a:r>
            <a:endParaRPr lang="zh-CN" altLang="en-US" b="0">
              <a:latin typeface="A R" panose="00020600040101010101" charset="-122"/>
              <a:ea typeface="A R" panose="00020600040101010101" charset="-122"/>
              <a:cs typeface="A R" panose="00020600040101010101" charset="-122"/>
            </a:endParaRPr>
          </a:p>
          <a:p>
            <a:endParaRPr lang="zh-CN" altLang="en-US" b="0">
              <a:latin typeface="A R" panose="00020600040101010101" charset="-122"/>
              <a:ea typeface="A R" panose="00020600040101010101" charset="-122"/>
              <a:cs typeface="A R" panose="00020600040101010101" charset="-122"/>
            </a:endParaRPr>
          </a:p>
        </p:txBody>
      </p:sp>
      <p:cxnSp>
        <p:nvCxnSpPr>
          <p:cNvPr id="16" name="直接连接符 15"/>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3" name="组合 22"/>
          <p:cNvGrpSpPr/>
          <p:nvPr/>
        </p:nvGrpSpPr>
        <p:grpSpPr>
          <a:xfrm>
            <a:off x="1924209" y="334510"/>
            <a:ext cx="1021715" cy="277712"/>
            <a:chOff x="2107883" y="333875"/>
            <a:chExt cx="1021715" cy="277712"/>
          </a:xfrm>
        </p:grpSpPr>
        <p:sp>
          <p:nvSpPr>
            <p:cNvPr id="24"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25" name="文本框 24"/>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展望</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26" name="组合 25"/>
          <p:cNvGrpSpPr/>
          <p:nvPr/>
        </p:nvGrpSpPr>
        <p:grpSpPr>
          <a:xfrm>
            <a:off x="924243" y="318000"/>
            <a:ext cx="968375" cy="277712"/>
            <a:chOff x="6072188" y="333875"/>
            <a:chExt cx="968375" cy="277712"/>
          </a:xfrm>
        </p:grpSpPr>
        <p:sp>
          <p:nvSpPr>
            <p:cNvPr id="27"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28" name="文本框 27"/>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总结</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sp>
        <p:nvSpPr>
          <p:cNvPr id="32" name="文本框 31"/>
          <p:cNvSpPr txBox="1"/>
          <p:nvPr/>
        </p:nvSpPr>
        <p:spPr>
          <a:xfrm>
            <a:off x="724827" y="661693"/>
            <a:ext cx="7047573" cy="583565"/>
          </a:xfrm>
          <a:prstGeom prst="rect">
            <a:avLst/>
          </a:prstGeom>
          <a:noFill/>
        </p:spPr>
        <p:txBody>
          <a:bodyPr wrap="square">
            <a:spAutoFit/>
          </a:bodyPr>
          <a:p>
            <a:pPr marR="0" indent="0" defTabSz="914400" fontAlgn="auto">
              <a:lnSpc>
                <a:spcPct val="100000"/>
              </a:lnSpc>
              <a:spcBef>
                <a:spcPts val="0"/>
              </a:spcBef>
              <a:spcAft>
                <a:spcPts val="0"/>
              </a:spcAft>
              <a:buClrTx/>
              <a:buSzTx/>
              <a:buFontTx/>
              <a:buNone/>
              <a:defRPr/>
            </a:pPr>
            <a:r>
              <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rPr>
              <a:t>总结</a:t>
            </a:r>
            <a:endPar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endParaRPr>
          </a:p>
        </p:txBody>
      </p:sp>
      <p:cxnSp>
        <p:nvCxnSpPr>
          <p:cNvPr id="3" name="直接连接符 2"/>
          <p:cNvCxnSpPr/>
          <p:nvPr>
            <p:custDataLst>
              <p:tags r:id="rId3"/>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20" name="椭圆 19"/>
          <p:cNvSpPr/>
          <p:nvPr>
            <p:custDataLst>
              <p:tags r:id="rId4"/>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 R" panose="00020600040101010101" charset="-122"/>
              <a:ea typeface="A R" panose="00020600040101010101" charset="-122"/>
            </a:endParaRPr>
          </a:p>
        </p:txBody>
      </p:sp>
      <p:sp>
        <p:nvSpPr>
          <p:cNvPr id="21" name="椭圆 20"/>
          <p:cNvSpPr/>
          <p:nvPr>
            <p:custDataLst>
              <p:tags r:id="rId5"/>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 R" panose="00020600040101010101" charset="-122"/>
              <a:ea typeface="A R" panose="00020600040101010101" charset="-122"/>
            </a:endParaRPr>
          </a:p>
        </p:txBody>
      </p:sp>
      <p:sp>
        <p:nvSpPr>
          <p:cNvPr id="22" name="椭圆 21"/>
          <p:cNvSpPr/>
          <p:nvPr>
            <p:custDataLst>
              <p:tags r:id="rId6"/>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 R" panose="00020600040101010101" charset="-122"/>
              <a:ea typeface="A R" panose="00020600040101010101"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937240" y="5497195"/>
            <a:ext cx="1254125" cy="136080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353620" y="6096959"/>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2" name="文本框 1"/>
          <p:cNvSpPr txBox="1"/>
          <p:nvPr/>
        </p:nvSpPr>
        <p:spPr>
          <a:xfrm>
            <a:off x="560070" y="1273810"/>
            <a:ext cx="10717530" cy="4075430"/>
          </a:xfrm>
          <a:prstGeom prst="rect">
            <a:avLst/>
          </a:prstGeom>
          <a:noFill/>
          <a:ln w="9525">
            <a:noFill/>
          </a:ln>
        </p:spPr>
        <p:txBody>
          <a:bodyPr wrap="square">
            <a:noAutofit/>
          </a:bodyPr>
          <a:p>
            <a:pPr indent="0" fontAlgn="auto"/>
            <a:r>
              <a:rPr lang="zh-CN" b="0">
                <a:latin typeface="A R" panose="00020600040101010101" charset="-122"/>
                <a:ea typeface="A R" panose="00020600040101010101" charset="-122"/>
                <a:cs typeface="A R" panose="00020600040101010101" charset="-122"/>
              </a:rPr>
              <a:t>本</a:t>
            </a:r>
            <a:r>
              <a:rPr lang="zh-CN">
                <a:latin typeface="A R" panose="00020600040101010101" charset="-122"/>
                <a:ea typeface="A R" panose="00020600040101010101" charset="-122"/>
                <a:cs typeface="A R" panose="00020600040101010101" charset="-122"/>
                <a:sym typeface="+mn-ea"/>
              </a:rPr>
              <a:t>论文在数据预处理阶段并未使用去重技术，主要原因是</a:t>
            </a:r>
            <a:r>
              <a:rPr lang="zh-CN" altLang="en-US">
                <a:latin typeface="A R" panose="00020600040101010101" charset="-122"/>
                <a:ea typeface="A R" panose="00020600040101010101" charset="-122"/>
                <a:cs typeface="A R" panose="00020600040101010101" charset="-122"/>
                <a:sym typeface="+mn-ea"/>
              </a:rPr>
              <a:t>在特征抽取时，词袋模型和</a:t>
            </a:r>
            <a:r>
              <a:rPr lang="en-US" altLang="zh-CN">
                <a:latin typeface="A R" panose="00020600040101010101" charset="-122"/>
                <a:ea typeface="A R" panose="00020600040101010101" charset="-122"/>
                <a:cs typeface="A R" panose="00020600040101010101" charset="-122"/>
                <a:sym typeface="+mn-ea"/>
              </a:rPr>
              <a:t>TF-IDF</a:t>
            </a:r>
            <a:r>
              <a:rPr lang="zh-CN" altLang="en-US">
                <a:latin typeface="A R" panose="00020600040101010101" charset="-122"/>
                <a:ea typeface="A R" panose="00020600040101010101" charset="-122"/>
                <a:cs typeface="A R" panose="00020600040101010101" charset="-122"/>
                <a:sym typeface="+mn-ea"/>
              </a:rPr>
              <a:t>都是采用词权重的方法来提取情感强烈程度的方法，如果去重可能会降低强烈情感的词语的权重导致模型准确率降低。</a:t>
            </a:r>
            <a:endParaRPr lang="en-US" altLang="zh-CN">
              <a:latin typeface="A R" panose="00020600040101010101" charset="-122"/>
              <a:ea typeface="A R" panose="00020600040101010101" charset="-122"/>
              <a:cs typeface="A R" panose="00020600040101010101" charset="-122"/>
              <a:sym typeface="+mn-ea"/>
            </a:endParaRPr>
          </a:p>
          <a:p>
            <a:pPr indent="0" fontAlgn="auto"/>
            <a:endParaRPr lang="zh-CN" altLang="en-US">
              <a:latin typeface="A R" panose="00020600040101010101" charset="-122"/>
              <a:ea typeface="A R" panose="00020600040101010101" charset="-122"/>
              <a:cs typeface="A R" panose="00020600040101010101" charset="-122"/>
              <a:sym typeface="+mn-ea"/>
            </a:endParaRPr>
          </a:p>
          <a:p>
            <a:pPr indent="0" fontAlgn="auto"/>
            <a:r>
              <a:rPr lang="zh-CN">
                <a:latin typeface="A R" panose="00020600040101010101" charset="-122"/>
                <a:ea typeface="A R" panose="00020600040101010101" charset="-122"/>
                <a:cs typeface="A R" panose="00020600040101010101" charset="-122"/>
                <a:sym typeface="+mn-ea"/>
              </a:rPr>
              <a:t>本论文在数据预处理阶段并未使用降维技术，主要原因是完成本论文的计算机性能不足，在使用</a:t>
            </a:r>
            <a:r>
              <a:rPr lang="en-US" altLang="zh-CN">
                <a:latin typeface="A R" panose="00020600040101010101" charset="-122"/>
                <a:ea typeface="A R" panose="00020600040101010101" charset="-122"/>
                <a:cs typeface="A R" panose="00020600040101010101" charset="-122"/>
                <a:sym typeface="+mn-ea"/>
              </a:rPr>
              <a:t>LDA</a:t>
            </a:r>
            <a:r>
              <a:rPr lang="zh-CN" altLang="en-US">
                <a:latin typeface="A R" panose="00020600040101010101" charset="-122"/>
                <a:ea typeface="A R" panose="00020600040101010101" charset="-122"/>
                <a:cs typeface="A R" panose="00020600040101010101" charset="-122"/>
                <a:sym typeface="+mn-ea"/>
              </a:rPr>
              <a:t>降维或者</a:t>
            </a:r>
            <a:r>
              <a:rPr lang="en-US" altLang="zh-CN">
                <a:latin typeface="A R" panose="00020600040101010101" charset="-122"/>
                <a:ea typeface="A R" panose="00020600040101010101" charset="-122"/>
                <a:cs typeface="A R" panose="00020600040101010101" charset="-122"/>
                <a:sym typeface="+mn-ea"/>
              </a:rPr>
              <a:t>PCA</a:t>
            </a:r>
            <a:r>
              <a:rPr lang="zh-CN" altLang="en-US">
                <a:latin typeface="A R" panose="00020600040101010101" charset="-122"/>
                <a:ea typeface="A R" panose="00020600040101010101" charset="-122"/>
                <a:cs typeface="A R" panose="00020600040101010101" charset="-122"/>
                <a:sym typeface="+mn-ea"/>
              </a:rPr>
              <a:t>降维技术的时候，</a:t>
            </a:r>
            <a:r>
              <a:rPr lang="zh-CN">
                <a:latin typeface="A R" panose="00020600040101010101" charset="-122"/>
                <a:ea typeface="A R" panose="00020600040101010101" charset="-122"/>
                <a:cs typeface="A R" panose="00020600040101010101" charset="-122"/>
                <a:sym typeface="+mn-ea"/>
              </a:rPr>
              <a:t>进行高位稀疏矩阵合并和降维的处理过程中频繁出现内存不足的情况，在尝试</a:t>
            </a:r>
            <a:r>
              <a:rPr lang="en-US" altLang="zh-CN">
                <a:latin typeface="A R" panose="00020600040101010101" charset="-122"/>
                <a:ea typeface="A R" panose="00020600040101010101" charset="-122"/>
                <a:cs typeface="A R" panose="00020600040101010101" charset="-122"/>
                <a:sym typeface="+mn-ea"/>
              </a:rPr>
              <a:t>SVD</a:t>
            </a:r>
            <a:r>
              <a:rPr lang="zh-CN" altLang="en-US">
                <a:latin typeface="A R" panose="00020600040101010101" charset="-122"/>
                <a:ea typeface="A R" panose="00020600040101010101" charset="-122"/>
                <a:cs typeface="A R" panose="00020600040101010101" charset="-122"/>
                <a:sym typeface="+mn-ea"/>
              </a:rPr>
              <a:t>降维的时候，虽然不需要大量内存空间，但是降维后降低了模型</a:t>
            </a:r>
            <a:r>
              <a:rPr lang="zh-CN" altLang="en-US">
                <a:latin typeface="A R" panose="00020600040101010101" charset="-122"/>
                <a:ea typeface="A R" panose="00020600040101010101" charset="-122"/>
                <a:cs typeface="A R" panose="00020600040101010101" charset="-122"/>
                <a:sym typeface="+mn-ea"/>
              </a:rPr>
              <a:t>准确率。</a:t>
            </a:r>
            <a:endParaRPr lang="zh-CN" altLang="en-US">
              <a:latin typeface="A R" panose="00020600040101010101" charset="-122"/>
              <a:ea typeface="A R" panose="00020600040101010101" charset="-122"/>
              <a:cs typeface="A R" panose="00020600040101010101" charset="-122"/>
              <a:sym typeface="+mn-ea"/>
            </a:endParaRPr>
          </a:p>
        </p:txBody>
      </p:sp>
      <p:cxnSp>
        <p:nvCxnSpPr>
          <p:cNvPr id="16" name="直接连接符 15"/>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3" name="组合 22"/>
          <p:cNvGrpSpPr/>
          <p:nvPr/>
        </p:nvGrpSpPr>
        <p:grpSpPr>
          <a:xfrm>
            <a:off x="1924209" y="334510"/>
            <a:ext cx="1021715" cy="277712"/>
            <a:chOff x="2107883" y="333875"/>
            <a:chExt cx="1021715" cy="277712"/>
          </a:xfrm>
        </p:grpSpPr>
        <p:sp>
          <p:nvSpPr>
            <p:cNvPr id="24"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25" name="文本框 24"/>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展望</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26" name="组合 25"/>
          <p:cNvGrpSpPr/>
          <p:nvPr/>
        </p:nvGrpSpPr>
        <p:grpSpPr>
          <a:xfrm>
            <a:off x="924243" y="318000"/>
            <a:ext cx="968375" cy="277712"/>
            <a:chOff x="6072188" y="333875"/>
            <a:chExt cx="968375" cy="277712"/>
          </a:xfrm>
        </p:grpSpPr>
        <p:sp>
          <p:nvSpPr>
            <p:cNvPr id="27"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28" name="文本框 27"/>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总结</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sp>
        <p:nvSpPr>
          <p:cNvPr id="32" name="文本框 31"/>
          <p:cNvSpPr txBox="1"/>
          <p:nvPr/>
        </p:nvSpPr>
        <p:spPr>
          <a:xfrm>
            <a:off x="724827" y="661693"/>
            <a:ext cx="7047573" cy="583565"/>
          </a:xfrm>
          <a:prstGeom prst="rect">
            <a:avLst/>
          </a:prstGeom>
          <a:noFill/>
        </p:spPr>
        <p:txBody>
          <a:bodyPr wrap="square">
            <a:spAutoFit/>
          </a:bodyPr>
          <a:p>
            <a:pPr marR="0" indent="0" defTabSz="914400" fontAlgn="auto">
              <a:lnSpc>
                <a:spcPct val="100000"/>
              </a:lnSpc>
              <a:spcBef>
                <a:spcPts val="0"/>
              </a:spcBef>
              <a:spcAft>
                <a:spcPts val="0"/>
              </a:spcAft>
              <a:buClrTx/>
              <a:buSzTx/>
              <a:buFontTx/>
              <a:buNone/>
              <a:defRPr/>
            </a:pPr>
            <a:r>
              <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rPr>
              <a:t>总结</a:t>
            </a:r>
            <a:endPar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endParaRPr>
          </a:p>
        </p:txBody>
      </p:sp>
      <p:pic>
        <p:nvPicPr>
          <p:cNvPr id="4" name="图片 3"/>
          <p:cNvPicPr>
            <a:picLocks noChangeAspect="1"/>
          </p:cNvPicPr>
          <p:nvPr/>
        </p:nvPicPr>
        <p:blipFill>
          <a:blip r:embed="rId3"/>
          <a:stretch>
            <a:fillRect/>
          </a:stretch>
        </p:blipFill>
        <p:spPr>
          <a:xfrm>
            <a:off x="636905" y="3164205"/>
            <a:ext cx="5918835" cy="3329940"/>
          </a:xfrm>
          <a:prstGeom prst="rect">
            <a:avLst/>
          </a:prstGeom>
        </p:spPr>
      </p:pic>
      <p:pic>
        <p:nvPicPr>
          <p:cNvPr id="5" name="图片 4"/>
          <p:cNvPicPr>
            <a:picLocks noChangeAspect="1"/>
          </p:cNvPicPr>
          <p:nvPr/>
        </p:nvPicPr>
        <p:blipFill>
          <a:blip r:embed="rId4"/>
          <a:stretch>
            <a:fillRect/>
          </a:stretch>
        </p:blipFill>
        <p:spPr>
          <a:xfrm>
            <a:off x="6838950" y="3134360"/>
            <a:ext cx="4098290" cy="335978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2"/>
          <a:srcRect t="14044"/>
          <a:stretch>
            <a:fillRect/>
          </a:stretch>
        </p:blipFill>
        <p:spPr>
          <a:xfrm>
            <a:off x="0" y="1316355"/>
            <a:ext cx="12192000" cy="3097530"/>
          </a:xfrm>
          <a:prstGeom prst="rect">
            <a:avLst/>
          </a:prstGeom>
        </p:spPr>
      </p:pic>
      <p:sp>
        <p:nvSpPr>
          <p:cNvPr id="3" name="矩形 2"/>
          <p:cNvSpPr/>
          <p:nvPr>
            <p:custDataLst>
              <p:tags r:id="rId3"/>
            </p:custDataLst>
          </p:nvPr>
        </p:nvSpPr>
        <p:spPr>
          <a:xfrm>
            <a:off x="636905" y="3521235"/>
            <a:ext cx="10800080" cy="2667635"/>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5" name="矩形 4"/>
          <p:cNvSpPr/>
          <p:nvPr>
            <p:custDataLst>
              <p:tags r:id="rId4"/>
            </p:custDataLst>
          </p:nvPr>
        </p:nvSpPr>
        <p:spPr>
          <a:xfrm>
            <a:off x="1431290" y="4020820"/>
            <a:ext cx="9210675" cy="171831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solidFill>
                  <a:schemeClr val="bg1"/>
                </a:solidFill>
                <a:uFillTx/>
                <a:latin typeface="A R" panose="00020600040101010101" charset="-122"/>
                <a:ea typeface="A R" panose="00020600040101010101" charset="-122"/>
                <a:cs typeface="阿里巴巴普惠体 R" panose="00020600040101010101" charset="-122"/>
                <a:sym typeface="+mn-ea"/>
              </a:rPr>
              <a:t>未来研究可以考虑结合深度学习技术进一步提升情感分析的准确度和效率。同时，可以探索更多自然语言处理的技术来改善模型性能，如引入更先进的词嵌入技术或使用预训练模型。此外，对于系统实现部分，可以考虑优化前端页面的用户交互体验，增强系统的可用性和用户体验。还可以考虑将模型部署到云平台，以支持大规模数据分析和实时情感倾向监控。</a:t>
            </a:r>
            <a:endParaRPr lang="zh-CN" altLang="en-US">
              <a:solidFill>
                <a:schemeClr val="bg1"/>
              </a:solidFill>
              <a:uFillTx/>
              <a:latin typeface="A R" panose="00020600040101010101" charset="-122"/>
              <a:ea typeface="A R" panose="00020600040101010101" charset="-122"/>
              <a:cs typeface="阿里巴巴普惠体 R" panose="00020600040101010101" charset="-122"/>
              <a:sym typeface="+mn-ea"/>
            </a:endParaRPr>
          </a:p>
          <a:p>
            <a:pPr algn="just">
              <a:lnSpc>
                <a:spcPct val="150000"/>
              </a:lnSpc>
              <a:spcBef>
                <a:spcPct val="0"/>
              </a:spcBef>
              <a:spcAft>
                <a:spcPct val="0"/>
              </a:spcAft>
            </a:pPr>
            <a:endParaRPr lang="zh-CN" altLang="en-US">
              <a:solidFill>
                <a:schemeClr val="bg1"/>
              </a:solidFill>
              <a:uFillTx/>
              <a:latin typeface="A R" panose="00020600040101010101" charset="-122"/>
              <a:ea typeface="A R" panose="00020600040101010101" charset="-122"/>
              <a:cs typeface="阿里巴巴普惠体 R" panose="00020600040101010101" charset="-122"/>
              <a:sym typeface="+mn-ea"/>
            </a:endParaRPr>
          </a:p>
        </p:txBody>
      </p:sp>
      <p:sp>
        <p:nvSpPr>
          <p:cNvPr id="2" name="灯片编号占位符 1"/>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mtClean="0">
                <a:latin typeface="阿里巴巴普惠体" panose="00020600040101010101" charset="-122"/>
                <a:ea typeface="阿里巴巴普惠体" panose="00020600040101010101" charset="-122"/>
                <a:sym typeface="+mn-ea"/>
              </a:rPr>
            </a:fld>
            <a:endParaRPr lang="en-US" smtClean="0">
              <a:latin typeface="阿里巴巴普惠体" panose="00020600040101010101" charset="-122"/>
              <a:ea typeface="阿里巴巴普惠体" panose="00020600040101010101" charset="-122"/>
              <a:sym typeface="+mn-ea"/>
            </a:endParaRPr>
          </a:p>
        </p:txBody>
      </p:sp>
      <p:cxnSp>
        <p:nvCxnSpPr>
          <p:cNvPr id="16" name="直接连接符 15"/>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3" name="组合 22"/>
          <p:cNvGrpSpPr/>
          <p:nvPr/>
        </p:nvGrpSpPr>
        <p:grpSpPr>
          <a:xfrm>
            <a:off x="845979" y="314825"/>
            <a:ext cx="1021715" cy="277712"/>
            <a:chOff x="2107883" y="333875"/>
            <a:chExt cx="1021715" cy="277712"/>
          </a:xfrm>
        </p:grpSpPr>
        <p:sp>
          <p:nvSpPr>
            <p:cNvPr id="24"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25" name="文本框 24"/>
            <p:cNvSpPr txBox="1"/>
            <p:nvPr/>
          </p:nvSpPr>
          <p:spPr>
            <a:xfrm>
              <a:off x="2107883" y="333875"/>
              <a:ext cx="1021715"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总结</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26" name="组合 25"/>
          <p:cNvGrpSpPr/>
          <p:nvPr/>
        </p:nvGrpSpPr>
        <p:grpSpPr>
          <a:xfrm>
            <a:off x="1950403" y="316095"/>
            <a:ext cx="968375" cy="277712"/>
            <a:chOff x="6072188" y="333875"/>
            <a:chExt cx="968375" cy="277712"/>
          </a:xfrm>
        </p:grpSpPr>
        <p:sp>
          <p:nvSpPr>
            <p:cNvPr id="27"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28" name="文本框 27"/>
            <p:cNvSpPr txBox="1"/>
            <p:nvPr/>
          </p:nvSpPr>
          <p:spPr>
            <a:xfrm>
              <a:off x="6072188" y="333875"/>
              <a:ext cx="968375"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展望</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sp>
        <p:nvSpPr>
          <p:cNvPr id="32" name="文本框 31"/>
          <p:cNvSpPr txBox="1"/>
          <p:nvPr/>
        </p:nvSpPr>
        <p:spPr>
          <a:xfrm>
            <a:off x="724535" y="661670"/>
            <a:ext cx="1085215" cy="583565"/>
          </a:xfrm>
          <a:prstGeom prst="rect">
            <a:avLst/>
          </a:prstGeom>
          <a:noFill/>
        </p:spPr>
        <p:txBody>
          <a:bodyPr wrap="square">
            <a:spAutoFit/>
          </a:bodyPr>
          <a:p>
            <a:pPr marR="0" indent="0" defTabSz="914400" fontAlgn="auto">
              <a:lnSpc>
                <a:spcPct val="100000"/>
              </a:lnSpc>
              <a:spcBef>
                <a:spcPts val="0"/>
              </a:spcBef>
              <a:spcAft>
                <a:spcPts val="0"/>
              </a:spcAft>
              <a:buClrTx/>
              <a:buSzTx/>
              <a:buFontTx/>
              <a:buNone/>
              <a:defRPr/>
            </a:pPr>
            <a:r>
              <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rPr>
              <a:t>展望</a:t>
            </a:r>
            <a:endParaRPr kumimoji="0" lang="zh-CN" altLang="en-US" sz="3200" b="0" i="0" kern="1200" cap="none" spc="0" normalizeH="0" baseline="0" noProof="0" dirty="0">
              <a:solidFill>
                <a:prstClr val="black"/>
              </a:solidFill>
              <a:latin typeface="阿里巴巴普惠体" panose="00020600040101010101" charset="-122"/>
              <a:ea typeface="阿里巴巴普惠体" panose="00020600040101010101" charset="-122"/>
              <a:cs typeface="+mn-cs"/>
            </a:endParaRPr>
          </a:p>
        </p:txBody>
      </p:sp>
      <p:pic>
        <p:nvPicPr>
          <p:cNvPr id="45" name="图片 44" descr="b98e9455-8e7b-4443-88a8-0264a1497dab"/>
          <p:cNvPicPr>
            <a:picLocks noChangeAspect="1"/>
          </p:cNvPicPr>
          <p:nvPr/>
        </p:nvPicPr>
        <p:blipFill>
          <a:blip r:embed="rId5"/>
          <a:stretch>
            <a:fillRect/>
          </a:stretch>
        </p:blipFill>
        <p:spPr>
          <a:xfrm>
            <a:off x="9350375" y="368935"/>
            <a:ext cx="2524125" cy="629920"/>
          </a:xfrm>
          <a:prstGeom prst="rect">
            <a:avLst/>
          </a:prstGeom>
        </p:spPr>
      </p:pic>
    </p:spTree>
    <p:custDataLst>
      <p:tags r:id="rId6"/>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7365"/>
          </a:xfrm>
          <a:prstGeom prst="rect">
            <a:avLst/>
          </a:prstGeom>
          <a:gradFill flip="none" rotWithShape="1">
            <a:gsLst>
              <a:gs pos="51000">
                <a:srgbClr val="193E84">
                  <a:alpha val="100000"/>
                </a:srgbClr>
              </a:gs>
              <a:gs pos="100000">
                <a:srgbClr val="1A4089">
                  <a:alpha val="67000"/>
                  <a:lumMod val="92000"/>
                </a:srgbClr>
              </a:gs>
              <a:gs pos="0">
                <a:srgbClr val="1A4089"/>
              </a:gs>
            </a:gsLst>
            <a:lin ang="2700000" scaled="1"/>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Montserrat-Medium"/>
              <a:ea typeface="阿里巴巴普惠体 R" panose="00020600040101010101" charset="-122"/>
              <a:cs typeface="+mn-cs"/>
            </a:endParaRPr>
          </a:p>
        </p:txBody>
      </p:sp>
      <p:pic>
        <p:nvPicPr>
          <p:cNvPr id="116" name="图片 115" descr="logo"/>
          <p:cNvPicPr>
            <a:picLocks noChangeAspect="1"/>
          </p:cNvPicPr>
          <p:nvPr/>
        </p:nvPicPr>
        <p:blipFill>
          <a:blip r:embed="rId1"/>
          <a:stretch>
            <a:fillRect/>
          </a:stretch>
        </p:blipFill>
        <p:spPr>
          <a:xfrm>
            <a:off x="370205" y="255270"/>
            <a:ext cx="2524125" cy="638175"/>
          </a:xfrm>
          <a:prstGeom prst="rect">
            <a:avLst/>
          </a:prstGeom>
        </p:spPr>
      </p:pic>
      <p:sp>
        <p:nvSpPr>
          <p:cNvPr id="4" name="标题"/>
          <p:cNvSpPr>
            <a:spLocks noGrp="1"/>
          </p:cNvSpPr>
          <p:nvPr>
            <p:custDataLst>
              <p:tags r:id="rId2"/>
            </p:custDataLst>
          </p:nvPr>
        </p:nvSpPr>
        <p:spPr>
          <a:xfrm>
            <a:off x="838835" y="800100"/>
            <a:ext cx="10515000" cy="2998800"/>
          </a:xfrm>
          <a:prstGeom prst="rect">
            <a:avLst/>
          </a:prstGeom>
        </p:spPr>
        <p:txBody>
          <a:bodyPr vert="horz" wrap="square" lIns="0" tIns="0" rIns="0" bIns="0" rtlCol="0" anchor="b">
            <a:normAutofit/>
          </a:bodyPr>
          <a:lstStyle>
            <a:lvl1pPr algn="ctr" defTabSz="914400" rtl="0" eaLnBrk="1" latinLnBrk="0" hangingPunct="1">
              <a:lnSpc>
                <a:spcPct val="100000"/>
              </a:lnSpc>
              <a:spcBef>
                <a:spcPct val="0"/>
              </a:spcBef>
              <a:buNone/>
              <a:defRPr sz="8000" b="1" kern="1200">
                <a:solidFill>
                  <a:schemeClr val="lt1">
                    <a:lumMod val="100000"/>
                  </a:schemeClr>
                </a:solidFill>
                <a:latin typeface="+mj-lt"/>
                <a:ea typeface="+mj-lt"/>
                <a:cs typeface="+mj-lt"/>
              </a:defRPr>
            </a:lvl1pPr>
          </a:lstStyle>
          <a:p>
            <a:endParaRPr lang="zh-CN" altLang="en-US" sz="5400" b="0" noProof="0" dirty="0">
              <a:ln>
                <a:noFill/>
              </a:ln>
              <a:gradFill>
                <a:gsLst>
                  <a:gs pos="87000">
                    <a:srgbClr val="EDB842">
                      <a:lumMod val="40000"/>
                      <a:lumOff val="60000"/>
                    </a:srgbClr>
                  </a:gs>
                  <a:gs pos="5000">
                    <a:srgbClr val="EDB842">
                      <a:lumMod val="20000"/>
                      <a:lumOff val="80000"/>
                    </a:srgbClr>
                  </a:gs>
                  <a:gs pos="50000">
                    <a:srgbClr val="EDB842">
                      <a:lumMod val="10000"/>
                      <a:lumOff val="90000"/>
                    </a:srgbClr>
                  </a:gs>
                </a:gsLst>
                <a:lin ang="600000" scaled="0"/>
              </a:gradFill>
              <a:effectLst/>
              <a:uLnTx/>
              <a:uFillTx/>
              <a:latin typeface="+mn-ea"/>
              <a:ea typeface="+mn-ea"/>
              <a:cs typeface="+mn-cs"/>
            </a:endParaRPr>
          </a:p>
          <a:p>
            <a:r>
              <a:rPr lang="zh-CN" altLang="en-US" sz="5400" b="0" noProof="0" dirty="0">
                <a:ln>
                  <a:noFill/>
                </a:ln>
                <a:gradFill>
                  <a:gsLst>
                    <a:gs pos="87000">
                      <a:srgbClr val="EDB842">
                        <a:lumMod val="40000"/>
                        <a:lumOff val="60000"/>
                      </a:srgbClr>
                    </a:gs>
                    <a:gs pos="5000">
                      <a:srgbClr val="EDB842">
                        <a:lumMod val="20000"/>
                        <a:lumOff val="80000"/>
                      </a:srgbClr>
                    </a:gs>
                    <a:gs pos="50000">
                      <a:srgbClr val="EDB842">
                        <a:lumMod val="10000"/>
                        <a:lumOff val="90000"/>
                      </a:srgbClr>
                    </a:gs>
                  </a:gsLst>
                  <a:lin ang="600000" scaled="0"/>
                </a:gradFill>
                <a:effectLst/>
                <a:uLnTx/>
                <a:uFillTx/>
                <a:latin typeface="A R" panose="00020600040101010101" charset="-122"/>
                <a:ea typeface="A R" panose="00020600040101010101" charset="-122"/>
                <a:cs typeface="+mn-cs"/>
              </a:rPr>
              <a:t>谢谢</a:t>
            </a:r>
            <a:r>
              <a:rPr lang="zh-CN" altLang="en-US" sz="5400" b="0" noProof="0" dirty="0">
                <a:ln>
                  <a:noFill/>
                </a:ln>
                <a:gradFill>
                  <a:gsLst>
                    <a:gs pos="87000">
                      <a:srgbClr val="EDB842">
                        <a:lumMod val="40000"/>
                        <a:lumOff val="60000"/>
                      </a:srgbClr>
                    </a:gs>
                    <a:gs pos="5000">
                      <a:srgbClr val="EDB842">
                        <a:lumMod val="20000"/>
                        <a:lumOff val="80000"/>
                      </a:srgbClr>
                    </a:gs>
                    <a:gs pos="50000">
                      <a:srgbClr val="EDB842">
                        <a:lumMod val="10000"/>
                        <a:lumOff val="90000"/>
                      </a:srgbClr>
                    </a:gs>
                  </a:gsLst>
                  <a:lin ang="600000" scaled="0"/>
                </a:gradFill>
                <a:effectLst/>
                <a:uLnTx/>
                <a:uFillTx/>
                <a:latin typeface="A R" panose="00020600040101010101" charset="-122"/>
                <a:ea typeface="A R" panose="00020600040101010101" charset="-122"/>
                <a:cs typeface="+mn-cs"/>
              </a:rPr>
              <a:t>各位老师</a:t>
            </a:r>
            <a:endParaRPr lang="zh-CN" altLang="en-US" sz="5400" b="0" noProof="0" dirty="0">
              <a:ln>
                <a:noFill/>
              </a:ln>
              <a:gradFill>
                <a:gsLst>
                  <a:gs pos="87000">
                    <a:srgbClr val="EDB842">
                      <a:lumMod val="40000"/>
                      <a:lumOff val="60000"/>
                    </a:srgbClr>
                  </a:gs>
                  <a:gs pos="5000">
                    <a:srgbClr val="EDB842">
                      <a:lumMod val="20000"/>
                      <a:lumOff val="80000"/>
                    </a:srgbClr>
                  </a:gs>
                  <a:gs pos="50000">
                    <a:srgbClr val="EDB842">
                      <a:lumMod val="10000"/>
                      <a:lumOff val="90000"/>
                    </a:srgbClr>
                  </a:gs>
                </a:gsLst>
                <a:lin ang="600000" scaled="0"/>
              </a:gradFill>
              <a:effectLst/>
              <a:uLnTx/>
              <a:uFillTx/>
              <a:latin typeface="A R" panose="00020600040101010101" charset="-122"/>
              <a:ea typeface="A R" panose="00020600040101010101" charset="-122"/>
              <a:cs typeface="+mn-cs"/>
            </a:endParaRPr>
          </a:p>
          <a:p>
            <a:r>
              <a:rPr lang="zh-CN" altLang="en-US" sz="5400" b="0" noProof="0" dirty="0">
                <a:ln>
                  <a:noFill/>
                </a:ln>
                <a:gradFill>
                  <a:gsLst>
                    <a:gs pos="87000">
                      <a:srgbClr val="EDB842">
                        <a:lumMod val="40000"/>
                        <a:lumOff val="60000"/>
                      </a:srgbClr>
                    </a:gs>
                    <a:gs pos="5000">
                      <a:srgbClr val="EDB842">
                        <a:lumMod val="20000"/>
                        <a:lumOff val="80000"/>
                      </a:srgbClr>
                    </a:gs>
                    <a:gs pos="50000">
                      <a:srgbClr val="EDB842">
                        <a:lumMod val="10000"/>
                        <a:lumOff val="90000"/>
                      </a:srgbClr>
                    </a:gs>
                  </a:gsLst>
                  <a:lin ang="600000" scaled="0"/>
                </a:gradFill>
                <a:effectLst/>
                <a:uLnTx/>
                <a:uFillTx/>
                <a:latin typeface="A R" panose="00020600040101010101" charset="-122"/>
                <a:ea typeface="A R" panose="00020600040101010101" charset="-122"/>
                <a:cs typeface="+mn-cs"/>
              </a:rPr>
              <a:t>请老师批评指正</a:t>
            </a:r>
            <a:endParaRPr lang="zh-CN" altLang="en-US" sz="6600">
              <a:latin typeface="A R" panose="00020600040101010101" charset="-122"/>
              <a:ea typeface="A R" panose="00020600040101010101" charset="-122"/>
            </a:endParaRPr>
          </a:p>
        </p:txBody>
      </p:sp>
      <p:sp>
        <p:nvSpPr>
          <p:cNvPr id="5" name="文本框 4"/>
          <p:cNvSpPr txBox="1"/>
          <p:nvPr/>
        </p:nvSpPr>
        <p:spPr>
          <a:xfrm>
            <a:off x="704805" y="4643432"/>
            <a:ext cx="10388061" cy="2214880"/>
          </a:xfrm>
          <a:prstGeom prst="rect">
            <a:avLst/>
          </a:prstGeom>
          <a:noFill/>
          <a:ln>
            <a:noFill/>
          </a:ln>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13800" b="0" i="0" u="none" strike="noStrike" kern="1200" cap="none" spc="0" normalizeH="0" baseline="0" noProof="0" dirty="0">
                <a:ln>
                  <a:gradFill flip="none" rotWithShape="1">
                    <a:gsLst>
                      <a:gs pos="0">
                        <a:srgbClr val="6A2785">
                          <a:lumMod val="5000"/>
                          <a:lumOff val="95000"/>
                          <a:alpha val="21000"/>
                        </a:srgbClr>
                      </a:gs>
                      <a:gs pos="96000">
                        <a:srgbClr val="6A2785">
                          <a:lumMod val="30000"/>
                          <a:lumOff val="70000"/>
                          <a:alpha val="0"/>
                        </a:srgbClr>
                      </a:gs>
                    </a:gsLst>
                    <a:lin ang="5400000" scaled="1"/>
                    <a:tileRect/>
                  </a:gradFill>
                </a:ln>
                <a:noFill/>
                <a:effectLst/>
                <a:uLnTx/>
                <a:uFillTx/>
                <a:latin typeface="Montserrat-Bold"/>
                <a:ea typeface="阿里巴巴普惠体 R" panose="00020600040101010101" charset="-122"/>
                <a:cs typeface="+mn-cs"/>
              </a:rPr>
              <a:t>E  C  U  T</a:t>
            </a:r>
            <a:endParaRPr kumimoji="0" lang="en-US" sz="13800" b="0" i="0" u="none" strike="noStrike" kern="1200" cap="none" spc="0" normalizeH="0" baseline="0" noProof="0" dirty="0">
              <a:ln>
                <a:gradFill flip="none" rotWithShape="1">
                  <a:gsLst>
                    <a:gs pos="0">
                      <a:srgbClr val="6A2785">
                        <a:lumMod val="5000"/>
                        <a:lumOff val="95000"/>
                        <a:alpha val="21000"/>
                      </a:srgbClr>
                    </a:gs>
                    <a:gs pos="96000">
                      <a:srgbClr val="6A2785">
                        <a:lumMod val="30000"/>
                        <a:lumOff val="70000"/>
                        <a:alpha val="0"/>
                      </a:srgbClr>
                    </a:gs>
                  </a:gsLst>
                  <a:lin ang="5400000" scaled="1"/>
                  <a:tileRect/>
                </a:gradFill>
              </a:ln>
              <a:noFill/>
              <a:effectLst/>
              <a:uLnTx/>
              <a:uFillTx/>
              <a:latin typeface="Montserrat-Bold"/>
              <a:ea typeface="阿里巴巴普惠体 R" panose="00020600040101010101"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145627" y="5485350"/>
            <a:ext cx="2640595" cy="2532844"/>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Montserrat-Medium"/>
              <a:ea typeface="阿里巴巴普惠体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z="2300" smtClean="0">
                <a:latin typeface="阿里巴巴普惠体" panose="00020600040101010101" charset="-122"/>
                <a:ea typeface="阿里巴巴普惠体" panose="00020600040101010101" charset="-122"/>
                <a:sym typeface="+mn-ea"/>
              </a:rPr>
            </a:fld>
            <a:endParaRPr lang="en-US" sz="2300"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grpSp>
        <p:nvGrpSpPr>
          <p:cNvPr id="4" name="组合 3"/>
          <p:cNvGrpSpPr/>
          <p:nvPr/>
        </p:nvGrpSpPr>
        <p:grpSpPr>
          <a:xfrm>
            <a:off x="1028700" y="1560830"/>
            <a:ext cx="9952355" cy="4514215"/>
            <a:chOff x="1635" y="2713"/>
            <a:chExt cx="15673" cy="7109"/>
          </a:xfrm>
        </p:grpSpPr>
        <p:sp>
          <p:nvSpPr>
            <p:cNvPr id="41" name="矩形: 圆角 40"/>
            <p:cNvSpPr/>
            <p:nvPr/>
          </p:nvSpPr>
          <p:spPr>
            <a:xfrm>
              <a:off x="14907" y="8100"/>
              <a:ext cx="983" cy="983"/>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70" name="矩形: 圆角 69"/>
            <p:cNvSpPr/>
            <p:nvPr/>
          </p:nvSpPr>
          <p:spPr>
            <a:xfrm>
              <a:off x="7019" y="3375"/>
              <a:ext cx="4904" cy="6447"/>
            </a:xfrm>
            <a:prstGeom prst="roundRect">
              <a:avLst>
                <a:gd name="adj" fmla="val 2702"/>
              </a:avLst>
            </a:prstGeom>
            <a:gradFill flip="none" rotWithShape="1">
              <a:gsLst>
                <a:gs pos="28000">
                  <a:schemeClr val="bg1"/>
                </a:gs>
                <a:gs pos="100000">
                  <a:schemeClr val="bg1"/>
                </a:gs>
              </a:gsLst>
              <a:lin ang="5400000" scaled="1"/>
              <a:tileRect/>
            </a:gradFill>
            <a:ln>
              <a:noFill/>
            </a:ln>
            <a:effectLst>
              <a:outerShdw blurRad="228600" dist="38100" dir="5400000" sx="97000" sy="97000" algn="t" rotWithShape="0">
                <a:schemeClr val="accent1">
                  <a:alpha val="24000"/>
                </a:schemeClr>
              </a:outerShdw>
              <a:reflection blurRad="63500" stA="52000" endA="300" endPos="13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71" name="矩形: 圆角 70"/>
            <p:cNvSpPr/>
            <p:nvPr/>
          </p:nvSpPr>
          <p:spPr>
            <a:xfrm>
              <a:off x="12386" y="3375"/>
              <a:ext cx="4904" cy="6447"/>
            </a:xfrm>
            <a:prstGeom prst="roundRect">
              <a:avLst>
                <a:gd name="adj" fmla="val 2702"/>
              </a:avLst>
            </a:prstGeom>
            <a:gradFill flip="none" rotWithShape="1">
              <a:gsLst>
                <a:gs pos="28000">
                  <a:schemeClr val="bg1"/>
                </a:gs>
                <a:gs pos="100000">
                  <a:schemeClr val="bg1"/>
                </a:gs>
              </a:gsLst>
              <a:lin ang="5400000" scaled="1"/>
              <a:tileRect/>
            </a:gradFill>
            <a:ln>
              <a:noFill/>
            </a:ln>
            <a:effectLst>
              <a:outerShdw blurRad="228600" dist="38100" dir="5400000" sx="97000" sy="97000" algn="t" rotWithShape="0">
                <a:schemeClr val="accent1">
                  <a:alpha val="24000"/>
                </a:schemeClr>
              </a:outerShdw>
              <a:reflection blurRad="63500" stA="52000" endA="300" endPos="13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67" name="矩形: 圆角 66"/>
            <p:cNvSpPr/>
            <p:nvPr/>
          </p:nvSpPr>
          <p:spPr>
            <a:xfrm>
              <a:off x="1652" y="3375"/>
              <a:ext cx="4904" cy="6447"/>
            </a:xfrm>
            <a:prstGeom prst="roundRect">
              <a:avLst>
                <a:gd name="adj" fmla="val 2702"/>
              </a:avLst>
            </a:prstGeom>
            <a:gradFill flip="none" rotWithShape="1">
              <a:gsLst>
                <a:gs pos="28000">
                  <a:schemeClr val="bg1"/>
                </a:gs>
                <a:gs pos="100000">
                  <a:schemeClr val="bg1"/>
                </a:gs>
              </a:gsLst>
              <a:lin ang="5400000" scaled="1"/>
              <a:tileRect/>
            </a:gradFill>
            <a:ln>
              <a:noFill/>
            </a:ln>
            <a:effectLst>
              <a:outerShdw blurRad="228600" dist="38100" dir="5400000" sx="97000" sy="97000" algn="t" rotWithShape="0">
                <a:schemeClr val="accent1">
                  <a:alpha val="24000"/>
                </a:schemeClr>
              </a:outerShdw>
              <a:reflection blurRad="63500" stA="52000" endA="300" endPos="13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30" name="矩形: 圆角 29"/>
            <p:cNvSpPr/>
            <p:nvPr/>
          </p:nvSpPr>
          <p:spPr>
            <a:xfrm>
              <a:off x="1635" y="2713"/>
              <a:ext cx="4922" cy="1065"/>
            </a:xfrm>
            <a:prstGeom prst="roundRect">
              <a:avLst>
                <a:gd name="adj" fmla="val 12442"/>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outerShdw blurRad="317500" dist="190500" dir="5400000" sx="97000" sy="97000" algn="t" rotWithShape="0">
                <a:schemeClr val="accent1">
                  <a:alpha val="30000"/>
                </a:schemeClr>
              </a:outerShdw>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64" name="矩形: 圆角 63"/>
            <p:cNvSpPr/>
            <p:nvPr/>
          </p:nvSpPr>
          <p:spPr>
            <a:xfrm>
              <a:off x="7010" y="2713"/>
              <a:ext cx="4922" cy="1065"/>
            </a:xfrm>
            <a:prstGeom prst="roundRect">
              <a:avLst>
                <a:gd name="adj" fmla="val 12442"/>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outerShdw blurRad="317500" dist="190500" dir="5400000" sx="97000" sy="97000" algn="t" rotWithShape="0">
                <a:schemeClr val="accent1">
                  <a:alpha val="30000"/>
                </a:schemeClr>
              </a:outerShdw>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65" name="矩形: 圆角 64"/>
            <p:cNvSpPr/>
            <p:nvPr/>
          </p:nvSpPr>
          <p:spPr>
            <a:xfrm>
              <a:off x="12386" y="2713"/>
              <a:ext cx="4922" cy="1065"/>
            </a:xfrm>
            <a:prstGeom prst="roundRect">
              <a:avLst>
                <a:gd name="adj" fmla="val 12442"/>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outerShdw blurRad="317500" dist="190500" dir="5400000" sx="97000" sy="97000" algn="t" rotWithShape="0">
                <a:schemeClr val="accent1">
                  <a:alpha val="30000"/>
                </a:schemeClr>
              </a:outerShdw>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21" name="文本框 20"/>
            <p:cNvSpPr txBox="1"/>
            <p:nvPr/>
          </p:nvSpPr>
          <p:spPr>
            <a:xfrm>
              <a:off x="1705" y="2882"/>
              <a:ext cx="4783" cy="725"/>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基于情感词典</a:t>
              </a:r>
              <a:endParaRPr kumimoji="0" lang="zh-CN" altLang="en-US" sz="24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nvGrpSpPr>
            <p:cNvPr id="94" name="组合 93"/>
            <p:cNvGrpSpPr/>
            <p:nvPr/>
          </p:nvGrpSpPr>
          <p:grpSpPr>
            <a:xfrm>
              <a:off x="2023" y="6038"/>
              <a:ext cx="4146" cy="1958"/>
              <a:chOff x="1646425" y="3833827"/>
              <a:chExt cx="2632868" cy="1243013"/>
            </a:xfrm>
          </p:grpSpPr>
          <p:cxnSp>
            <p:nvCxnSpPr>
              <p:cNvPr id="78" name="直接连接符 77"/>
              <p:cNvCxnSpPr/>
              <p:nvPr/>
            </p:nvCxnSpPr>
            <p:spPr>
              <a:xfrm>
                <a:off x="1646425" y="3833827"/>
                <a:ext cx="2632868" cy="0"/>
              </a:xfrm>
              <a:prstGeom prst="line">
                <a:avLst/>
              </a:prstGeom>
              <a:ln w="9525">
                <a:solidFill>
                  <a:schemeClr val="accent1">
                    <a:alpha val="24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9" name="直接连接符 78"/>
              <p:cNvCxnSpPr/>
              <p:nvPr/>
            </p:nvCxnSpPr>
            <p:spPr>
              <a:xfrm>
                <a:off x="1646425" y="5076840"/>
                <a:ext cx="2632868" cy="0"/>
              </a:xfrm>
              <a:prstGeom prst="line">
                <a:avLst/>
              </a:prstGeom>
              <a:ln w="9525">
                <a:solidFill>
                  <a:schemeClr val="accent1">
                    <a:alpha val="24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0" name="文本框 79"/>
            <p:cNvSpPr txBox="1"/>
            <p:nvPr/>
          </p:nvSpPr>
          <p:spPr>
            <a:xfrm>
              <a:off x="1895" y="4215"/>
              <a:ext cx="4419" cy="1537"/>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rPr>
                <a:t>根据情感词典所提供的情感词的情感属性，实现文本情感倾向的划分。</a:t>
              </a:r>
              <a:endParaRPr kumimoji="0" lang="zh-CN" altLang="en-US" sz="16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endParaRPr>
            </a:p>
          </p:txBody>
        </p:sp>
        <p:sp>
          <p:nvSpPr>
            <p:cNvPr id="82" name="文本框 81"/>
            <p:cNvSpPr txBox="1"/>
            <p:nvPr/>
          </p:nvSpPr>
          <p:spPr>
            <a:xfrm>
              <a:off x="1895" y="8267"/>
              <a:ext cx="4419" cy="1452"/>
            </a:xfrm>
            <a:prstGeom prst="rect">
              <a:avLst/>
            </a:prstGeom>
            <a:noFill/>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baseline="0" noProof="0" dirty="0">
                  <a:ln w="15875"/>
                  <a:solidFill>
                    <a:srgbClr val="1A4089"/>
                  </a:solidFill>
                  <a:effectLst/>
                  <a:uLnTx/>
                  <a:uFillTx/>
                  <a:latin typeface="阿里巴巴普惠体" panose="00020600040101010101" charset="-122"/>
                  <a:ea typeface="阿里巴巴普惠体" panose="00020600040101010101" charset="-122"/>
                  <a:cs typeface="+mn-cs"/>
                </a:rPr>
                <a:t>研究方式准确率低，研究流程复杂，故本课题没有使用</a:t>
              </a:r>
              <a:endParaRPr kumimoji="0" lang="zh-CN" altLang="en-US" sz="1800" b="0" i="0" baseline="0" noProof="0" dirty="0">
                <a:ln w="15875"/>
                <a:solidFill>
                  <a:srgbClr val="1A4089"/>
                </a:solidFill>
                <a:effectLst/>
                <a:uLnTx/>
                <a:uFillTx/>
                <a:latin typeface="阿里巴巴普惠体" panose="00020600040101010101" charset="-122"/>
                <a:ea typeface="阿里巴巴普惠体" panose="00020600040101010101" charset="-122"/>
                <a:cs typeface="+mn-cs"/>
              </a:endParaRPr>
            </a:p>
          </p:txBody>
        </p:sp>
        <p:grpSp>
          <p:nvGrpSpPr>
            <p:cNvPr id="91" name="组合 90"/>
            <p:cNvGrpSpPr/>
            <p:nvPr/>
          </p:nvGrpSpPr>
          <p:grpSpPr>
            <a:xfrm>
              <a:off x="2023" y="6459"/>
              <a:ext cx="3342" cy="492"/>
              <a:chOff x="1849456" y="4067130"/>
              <a:chExt cx="2122002" cy="312420"/>
            </a:xfrm>
          </p:grpSpPr>
          <p:sp>
            <p:nvSpPr>
              <p:cNvPr id="85" name="矩形: 圆角 84"/>
              <p:cNvSpPr/>
              <p:nvPr/>
            </p:nvSpPr>
            <p:spPr>
              <a:xfrm>
                <a:off x="1849456" y="4085920"/>
                <a:ext cx="2122002" cy="291273"/>
              </a:xfrm>
              <a:prstGeom prst="roundRect">
                <a:avLst>
                  <a:gd name="adj" fmla="val 50000"/>
                </a:avLst>
              </a:prstGeom>
              <a:solidFill>
                <a:schemeClr val="accent1">
                  <a:alpha val="8000"/>
                </a:schemeClr>
              </a:solidFill>
              <a:ln w="12700">
                <a:solidFill>
                  <a:schemeClr val="accent1">
                    <a:alpha val="2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86" name="文本框 85"/>
              <p:cNvSpPr txBox="1"/>
              <p:nvPr/>
            </p:nvSpPr>
            <p:spPr>
              <a:xfrm>
                <a:off x="1860567" y="4067130"/>
                <a:ext cx="2099780" cy="312420"/>
              </a:xfrm>
              <a:prstGeom prst="rect">
                <a:avLst/>
              </a:prstGeom>
              <a:noFill/>
            </p:spPr>
            <p:txBody>
              <a:bodyPr wrap="square">
                <a:spAutoFit/>
              </a:bodyPr>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rPr>
                  <a:t>网络新词判断</a:t>
                </a:r>
                <a:r>
                  <a:rPr kumimoji="0" lang="zh-CN" altLang="en-US" sz="12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rPr>
                  <a:t>准确率不佳</a:t>
                </a:r>
                <a:endParaRPr kumimoji="0" lang="zh-CN" altLang="en-US" sz="12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endParaRPr>
              </a:p>
            </p:txBody>
          </p:sp>
        </p:grpSp>
        <p:grpSp>
          <p:nvGrpSpPr>
            <p:cNvPr id="89" name="组合 88"/>
            <p:cNvGrpSpPr/>
            <p:nvPr/>
          </p:nvGrpSpPr>
          <p:grpSpPr>
            <a:xfrm>
              <a:off x="2023" y="7083"/>
              <a:ext cx="3186" cy="492"/>
              <a:chOff x="1898995" y="4463518"/>
              <a:chExt cx="2022924" cy="312420"/>
            </a:xfrm>
          </p:grpSpPr>
          <p:sp>
            <p:nvSpPr>
              <p:cNvPr id="87" name="矩形: 圆角 86"/>
              <p:cNvSpPr/>
              <p:nvPr/>
            </p:nvSpPr>
            <p:spPr>
              <a:xfrm>
                <a:off x="1898995" y="4482308"/>
                <a:ext cx="2022924" cy="291273"/>
              </a:xfrm>
              <a:prstGeom prst="roundRect">
                <a:avLst>
                  <a:gd name="adj" fmla="val 50000"/>
                </a:avLst>
              </a:prstGeom>
              <a:solidFill>
                <a:schemeClr val="accent1">
                  <a:alpha val="8000"/>
                </a:schemeClr>
              </a:solidFill>
              <a:ln w="12700">
                <a:solidFill>
                  <a:schemeClr val="accent1">
                    <a:alpha val="2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88" name="文本框 87"/>
              <p:cNvSpPr txBox="1"/>
              <p:nvPr/>
            </p:nvSpPr>
            <p:spPr>
              <a:xfrm>
                <a:off x="1937095" y="4463518"/>
                <a:ext cx="1946724" cy="312420"/>
              </a:xfrm>
              <a:prstGeom prst="rect">
                <a:avLst/>
              </a:prstGeom>
              <a:noFill/>
            </p:spPr>
            <p:txBody>
              <a:bodyPr wrap="square">
                <a:spAutoFit/>
              </a:bodyPr>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rPr>
                  <a:t>无法考虑到上下文语义</a:t>
                </a:r>
                <a:endParaRPr kumimoji="0" lang="zh-CN" altLang="en-US" sz="12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endParaRPr>
              </a:p>
            </p:txBody>
          </p:sp>
        </p:grpSp>
        <p:sp>
          <p:nvSpPr>
            <p:cNvPr id="92" name="文本框 91"/>
            <p:cNvSpPr txBox="1"/>
            <p:nvPr/>
          </p:nvSpPr>
          <p:spPr>
            <a:xfrm>
              <a:off x="7432" y="2882"/>
              <a:ext cx="4078" cy="725"/>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基于</a:t>
              </a:r>
              <a:r>
                <a:rPr kumimoji="0" lang="zh-CN" altLang="en-US" sz="24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机器学习</a:t>
              </a:r>
              <a:endParaRPr kumimoji="0" lang="zh-CN" altLang="en-US" sz="24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93" name="文本框 92"/>
            <p:cNvSpPr txBox="1"/>
            <p:nvPr/>
          </p:nvSpPr>
          <p:spPr>
            <a:xfrm>
              <a:off x="12808" y="2882"/>
              <a:ext cx="4078" cy="725"/>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基于</a:t>
              </a:r>
              <a:r>
                <a:rPr kumimoji="0" lang="zh-CN" altLang="en-US" sz="24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深度学习</a:t>
              </a:r>
              <a:endParaRPr kumimoji="0" lang="zh-CN" altLang="en-US" sz="24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nvGrpSpPr>
            <p:cNvPr id="95" name="组合 94"/>
            <p:cNvGrpSpPr/>
            <p:nvPr/>
          </p:nvGrpSpPr>
          <p:grpSpPr>
            <a:xfrm>
              <a:off x="7398" y="6038"/>
              <a:ext cx="4146" cy="1958"/>
              <a:chOff x="1646425" y="3833827"/>
              <a:chExt cx="2632868" cy="1243013"/>
            </a:xfrm>
          </p:grpSpPr>
          <p:cxnSp>
            <p:nvCxnSpPr>
              <p:cNvPr id="96" name="直接连接符 95"/>
              <p:cNvCxnSpPr/>
              <p:nvPr/>
            </p:nvCxnSpPr>
            <p:spPr>
              <a:xfrm>
                <a:off x="1646425" y="3833827"/>
                <a:ext cx="2632868" cy="0"/>
              </a:xfrm>
              <a:prstGeom prst="line">
                <a:avLst/>
              </a:prstGeom>
              <a:ln w="9525">
                <a:solidFill>
                  <a:schemeClr val="accent1">
                    <a:alpha val="24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97" name="直接连接符 96"/>
              <p:cNvCxnSpPr/>
              <p:nvPr/>
            </p:nvCxnSpPr>
            <p:spPr>
              <a:xfrm>
                <a:off x="1646425" y="5076840"/>
                <a:ext cx="2632868" cy="0"/>
              </a:xfrm>
              <a:prstGeom prst="line">
                <a:avLst/>
              </a:prstGeom>
              <a:ln w="9525">
                <a:solidFill>
                  <a:schemeClr val="accent1">
                    <a:alpha val="24000"/>
                  </a:schemeClr>
                </a:solidFill>
                <a:prstDash val="dash"/>
              </a:ln>
            </p:spPr>
            <p:style>
              <a:lnRef idx="2">
                <a:schemeClr val="accent1"/>
              </a:lnRef>
              <a:fillRef idx="0">
                <a:schemeClr val="accent1"/>
              </a:fillRef>
              <a:effectRef idx="1">
                <a:schemeClr val="accent1"/>
              </a:effectRef>
              <a:fontRef idx="minor">
                <a:schemeClr val="tx1"/>
              </a:fontRef>
            </p:style>
          </p:cxnSp>
        </p:grpSp>
        <p:grpSp>
          <p:nvGrpSpPr>
            <p:cNvPr id="98" name="组合 97"/>
            <p:cNvGrpSpPr/>
            <p:nvPr/>
          </p:nvGrpSpPr>
          <p:grpSpPr>
            <a:xfrm>
              <a:off x="12773" y="6038"/>
              <a:ext cx="4146" cy="1958"/>
              <a:chOff x="1646425" y="3833827"/>
              <a:chExt cx="2632868" cy="1243013"/>
            </a:xfrm>
          </p:grpSpPr>
          <p:cxnSp>
            <p:nvCxnSpPr>
              <p:cNvPr id="99" name="直接连接符 98"/>
              <p:cNvCxnSpPr/>
              <p:nvPr/>
            </p:nvCxnSpPr>
            <p:spPr>
              <a:xfrm>
                <a:off x="1646425" y="3833827"/>
                <a:ext cx="2632868" cy="0"/>
              </a:xfrm>
              <a:prstGeom prst="line">
                <a:avLst/>
              </a:prstGeom>
              <a:ln w="9525">
                <a:solidFill>
                  <a:schemeClr val="accent1">
                    <a:alpha val="24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0" name="直接连接符 99"/>
              <p:cNvCxnSpPr/>
              <p:nvPr/>
            </p:nvCxnSpPr>
            <p:spPr>
              <a:xfrm>
                <a:off x="1646425" y="5076840"/>
                <a:ext cx="2632868" cy="0"/>
              </a:xfrm>
              <a:prstGeom prst="line">
                <a:avLst/>
              </a:prstGeom>
              <a:ln w="9525">
                <a:solidFill>
                  <a:schemeClr val="accent1">
                    <a:alpha val="24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101" name="文本框 100"/>
            <p:cNvSpPr txBox="1"/>
            <p:nvPr/>
          </p:nvSpPr>
          <p:spPr>
            <a:xfrm>
              <a:off x="7323" y="4215"/>
              <a:ext cx="4419" cy="1364"/>
            </a:xfrm>
            <a:prstGeom prst="rect">
              <a:avLst/>
            </a:prstGeom>
            <a:noFill/>
          </p:spPr>
          <p:txBody>
            <a:bodyPr wrap="square">
              <a:noAutofit/>
            </a:bodyPr>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rPr>
                <a:t>机器学习是计算机通过给定的文本训练模型，通过模型预测结果的一种学习方法。</a:t>
              </a:r>
              <a:endParaRPr kumimoji="0" lang="zh-CN" altLang="en-US" sz="16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endParaRPr>
            </a:p>
          </p:txBody>
        </p:sp>
        <p:sp>
          <p:nvSpPr>
            <p:cNvPr id="102" name="文本框 101"/>
            <p:cNvSpPr txBox="1"/>
            <p:nvPr/>
          </p:nvSpPr>
          <p:spPr>
            <a:xfrm>
              <a:off x="12751" y="4215"/>
              <a:ext cx="4325" cy="1537"/>
            </a:xfrm>
            <a:prstGeom prst="rect">
              <a:avLst/>
            </a:prstGeom>
            <a:noFill/>
          </p:spPr>
          <p:txBody>
            <a:bodyPr wrap="square">
              <a:spAutoFit/>
            </a:bodyPr>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rPr>
                <a:t>深度学习模型是根据上下文信息来预测下一个词的内容，不依赖人工标注。</a:t>
              </a:r>
              <a:endParaRPr kumimoji="0" lang="zh-CN" altLang="en-US" sz="16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endParaRPr>
            </a:p>
          </p:txBody>
        </p:sp>
        <p:sp>
          <p:nvSpPr>
            <p:cNvPr id="103" name="文本框 102"/>
            <p:cNvSpPr txBox="1"/>
            <p:nvPr/>
          </p:nvSpPr>
          <p:spPr>
            <a:xfrm>
              <a:off x="7251" y="8267"/>
              <a:ext cx="4419" cy="1452"/>
            </a:xfrm>
            <a:prstGeom prst="rect">
              <a:avLst/>
            </a:prstGeom>
            <a:noFill/>
          </p:spPr>
          <p:txBody>
            <a:bodyPr wrap="square">
              <a:spAutoFit/>
            </a:bodyPr>
            <a:p>
              <a:pPr marL="0" marR="0" lvl="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w="15875"/>
                  <a:solidFill>
                    <a:srgbClr val="1A4089"/>
                  </a:solidFill>
                  <a:effectLst/>
                  <a:uLnTx/>
                  <a:uFillTx/>
                  <a:latin typeface="阿里巴巴普惠体" panose="00020600040101010101" charset="-122"/>
                  <a:ea typeface="阿里巴巴普惠体" panose="00020600040101010101" charset="-122"/>
                  <a:cs typeface="+mn-cs"/>
                </a:rPr>
                <a:t>综合考虑多方面因素，最终决定选择基于传统机器学习的研究方向</a:t>
              </a:r>
              <a:endParaRPr kumimoji="0" lang="zh-CN" altLang="en-US" sz="1800" b="0" i="0" u="none" strike="noStrike" kern="1200" cap="none" spc="0" normalizeH="0" baseline="0" noProof="0" dirty="0">
                <a:ln w="15875"/>
                <a:solidFill>
                  <a:srgbClr val="1A4089"/>
                </a:solidFill>
                <a:effectLst/>
                <a:uLnTx/>
                <a:uFillTx/>
                <a:latin typeface="阿里巴巴普惠体" panose="00020600040101010101" charset="-122"/>
                <a:ea typeface="阿里巴巴普惠体" panose="00020600040101010101" charset="-122"/>
                <a:cs typeface="+mn-cs"/>
              </a:endParaRPr>
            </a:p>
          </p:txBody>
        </p:sp>
        <p:sp>
          <p:nvSpPr>
            <p:cNvPr id="104" name="文本框 103"/>
            <p:cNvSpPr txBox="1"/>
            <p:nvPr/>
          </p:nvSpPr>
          <p:spPr>
            <a:xfrm>
              <a:off x="12657" y="8267"/>
              <a:ext cx="4419" cy="1452"/>
            </a:xfrm>
            <a:prstGeom prst="rect">
              <a:avLst/>
            </a:prstGeom>
            <a:noFill/>
          </p:spPr>
          <p:txBody>
            <a:bodyPr wrap="square">
              <a:spAutoFit/>
            </a:bodyPr>
            <a:p>
              <a:pPr marL="0" marR="0" lvl="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w="15875"/>
                  <a:solidFill>
                    <a:srgbClr val="1A4089"/>
                  </a:solidFill>
                  <a:effectLst/>
                  <a:uLnTx/>
                  <a:uFillTx/>
                  <a:latin typeface="阿里巴巴普惠体" panose="00020600040101010101" charset="-122"/>
                  <a:ea typeface="阿里巴巴普惠体" panose="00020600040101010101" charset="-122"/>
                  <a:cs typeface="+mn-cs"/>
                </a:rPr>
                <a:t>研究方式需要大量训练数据，相关理论知识学习周期长，故本课题没有使用</a:t>
              </a:r>
              <a:endParaRPr kumimoji="0" lang="zh-CN" altLang="en-US" sz="1800" b="0" i="0" u="none" strike="noStrike" kern="1200" cap="none" spc="0" normalizeH="0" baseline="0" noProof="0" dirty="0">
                <a:ln w="15875"/>
                <a:solidFill>
                  <a:srgbClr val="1A4089"/>
                </a:solidFill>
                <a:effectLst/>
                <a:uLnTx/>
                <a:uFillTx/>
                <a:latin typeface="阿里巴巴普惠体" panose="00020600040101010101" charset="-122"/>
                <a:ea typeface="阿里巴巴普惠体" panose="00020600040101010101" charset="-122"/>
                <a:cs typeface="+mn-cs"/>
              </a:endParaRPr>
            </a:p>
          </p:txBody>
        </p:sp>
        <p:grpSp>
          <p:nvGrpSpPr>
            <p:cNvPr id="105" name="组合 104"/>
            <p:cNvGrpSpPr/>
            <p:nvPr/>
          </p:nvGrpSpPr>
          <p:grpSpPr>
            <a:xfrm>
              <a:off x="7419" y="6459"/>
              <a:ext cx="3151" cy="492"/>
              <a:chOff x="1849456" y="4067130"/>
              <a:chExt cx="2122002" cy="312420"/>
            </a:xfrm>
          </p:grpSpPr>
          <p:sp>
            <p:nvSpPr>
              <p:cNvPr id="106" name="矩形: 圆角 105"/>
              <p:cNvSpPr/>
              <p:nvPr/>
            </p:nvSpPr>
            <p:spPr>
              <a:xfrm>
                <a:off x="1849456" y="4085920"/>
                <a:ext cx="2122002" cy="291273"/>
              </a:xfrm>
              <a:prstGeom prst="roundRect">
                <a:avLst>
                  <a:gd name="adj" fmla="val 50000"/>
                </a:avLst>
              </a:prstGeom>
              <a:solidFill>
                <a:schemeClr val="accent1">
                  <a:alpha val="8000"/>
                </a:schemeClr>
              </a:solidFill>
              <a:ln w="12700">
                <a:solidFill>
                  <a:schemeClr val="accent1">
                    <a:alpha val="2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107" name="文本框 106"/>
              <p:cNvSpPr txBox="1"/>
              <p:nvPr/>
            </p:nvSpPr>
            <p:spPr>
              <a:xfrm>
                <a:off x="1860567" y="4067130"/>
                <a:ext cx="2099780" cy="312420"/>
              </a:xfrm>
              <a:prstGeom prst="rect">
                <a:avLst/>
              </a:prstGeom>
              <a:noFill/>
            </p:spPr>
            <p:txBody>
              <a:bodyPr wrap="square">
                <a:spAutoFit/>
              </a:bodyPr>
              <a:p>
                <a:pPr marL="0" marR="0" lvl="0" indent="0" algn="ctr" defTabSz="914400" rtl="0" eaLnBrk="1" fontAlgn="auto" latinLnBrk="0" hangingPunct="1">
                  <a:lnSpc>
                    <a:spcPct val="120000"/>
                  </a:lnSpc>
                  <a:spcBef>
                    <a:spcPts val="0"/>
                  </a:spcBef>
                  <a:spcAft>
                    <a:spcPts val="0"/>
                  </a:spcAft>
                  <a:buClrTx/>
                  <a:buSzTx/>
                  <a:buFontTx/>
                  <a:buNone/>
                  <a:defRPr/>
                </a:pPr>
                <a:r>
                  <a:rPr lang="zh-CN" altLang="en-US" sz="1200" noProof="0" dirty="0">
                    <a:ln>
                      <a:noFill/>
                    </a:ln>
                    <a:solidFill>
                      <a:prstClr val="black"/>
                    </a:solidFill>
                    <a:effectLst/>
                    <a:uLnTx/>
                    <a:uFillTx/>
                    <a:latin typeface="A R" panose="00020600040101010101" charset="-122"/>
                    <a:ea typeface="A R" panose="00020600040101010101" charset="-122"/>
                    <a:sym typeface="+mn-ea"/>
                  </a:rPr>
                  <a:t>无法充分考虑上下文语义</a:t>
                </a:r>
                <a:endParaRPr kumimoji="0" lang="zh-CN" altLang="en-US" sz="12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endParaRPr>
              </a:p>
            </p:txBody>
          </p:sp>
        </p:grpSp>
        <p:grpSp>
          <p:nvGrpSpPr>
            <p:cNvPr id="108" name="组合 107"/>
            <p:cNvGrpSpPr/>
            <p:nvPr/>
          </p:nvGrpSpPr>
          <p:grpSpPr>
            <a:xfrm>
              <a:off x="7419" y="7083"/>
              <a:ext cx="1978" cy="492"/>
              <a:chOff x="1898995" y="4463518"/>
              <a:chExt cx="2022924" cy="312420"/>
            </a:xfrm>
          </p:grpSpPr>
          <p:sp>
            <p:nvSpPr>
              <p:cNvPr id="109" name="矩形: 圆角 108"/>
              <p:cNvSpPr/>
              <p:nvPr/>
            </p:nvSpPr>
            <p:spPr>
              <a:xfrm>
                <a:off x="1898995" y="4482308"/>
                <a:ext cx="2022924" cy="291273"/>
              </a:xfrm>
              <a:prstGeom prst="roundRect">
                <a:avLst>
                  <a:gd name="adj" fmla="val 50000"/>
                </a:avLst>
              </a:prstGeom>
              <a:solidFill>
                <a:schemeClr val="accent1">
                  <a:alpha val="8000"/>
                </a:schemeClr>
              </a:solidFill>
              <a:ln w="12700">
                <a:solidFill>
                  <a:schemeClr val="accent1">
                    <a:alpha val="2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110" name="文本框 109"/>
              <p:cNvSpPr txBox="1"/>
              <p:nvPr/>
            </p:nvSpPr>
            <p:spPr>
              <a:xfrm>
                <a:off x="1937095" y="4463518"/>
                <a:ext cx="1946724" cy="312420"/>
              </a:xfrm>
              <a:prstGeom prst="rect">
                <a:avLst/>
              </a:prstGeom>
              <a:noFill/>
            </p:spPr>
            <p:txBody>
              <a:bodyPr wrap="square">
                <a:spAutoFit/>
              </a:bodyPr>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rPr>
                  <a:t>需要大量时间</a:t>
                </a:r>
                <a:endParaRPr kumimoji="0" lang="zh-CN" altLang="en-US" sz="12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endParaRPr>
              </a:p>
            </p:txBody>
          </p:sp>
        </p:grpSp>
        <p:grpSp>
          <p:nvGrpSpPr>
            <p:cNvPr id="112" name="组合 111"/>
            <p:cNvGrpSpPr/>
            <p:nvPr/>
          </p:nvGrpSpPr>
          <p:grpSpPr>
            <a:xfrm>
              <a:off x="9489" y="7080"/>
              <a:ext cx="1687" cy="492"/>
              <a:chOff x="1775273" y="4461613"/>
              <a:chExt cx="2268699" cy="312420"/>
            </a:xfrm>
          </p:grpSpPr>
          <p:sp>
            <p:nvSpPr>
              <p:cNvPr id="113" name="矩形: 圆角 112"/>
              <p:cNvSpPr/>
              <p:nvPr/>
            </p:nvSpPr>
            <p:spPr>
              <a:xfrm>
                <a:off x="1898995" y="4482308"/>
                <a:ext cx="2022924" cy="291273"/>
              </a:xfrm>
              <a:prstGeom prst="roundRect">
                <a:avLst>
                  <a:gd name="adj" fmla="val 50000"/>
                </a:avLst>
              </a:prstGeom>
              <a:solidFill>
                <a:schemeClr val="accent1">
                  <a:alpha val="8000"/>
                </a:schemeClr>
              </a:solidFill>
              <a:ln w="12700">
                <a:solidFill>
                  <a:schemeClr val="accent1">
                    <a:alpha val="2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114" name="文本框 113"/>
              <p:cNvSpPr txBox="1"/>
              <p:nvPr/>
            </p:nvSpPr>
            <p:spPr>
              <a:xfrm>
                <a:off x="1775273" y="4461613"/>
                <a:ext cx="2268699" cy="312420"/>
              </a:xfrm>
              <a:prstGeom prst="rect">
                <a:avLst/>
              </a:prstGeom>
              <a:noFill/>
            </p:spPr>
            <p:txBody>
              <a:bodyPr wrap="square">
                <a:spAutoFit/>
              </a:bodyPr>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rPr>
                  <a:t>准确率</a:t>
                </a:r>
                <a:r>
                  <a:rPr kumimoji="0" lang="zh-CN" altLang="en-US" sz="12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rPr>
                  <a:t>尚可</a:t>
                </a:r>
                <a:endParaRPr kumimoji="0" lang="zh-CN" altLang="en-US" sz="12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endParaRPr>
              </a:p>
            </p:txBody>
          </p:sp>
        </p:grpSp>
        <p:grpSp>
          <p:nvGrpSpPr>
            <p:cNvPr id="115" name="组合 114"/>
            <p:cNvGrpSpPr/>
            <p:nvPr/>
          </p:nvGrpSpPr>
          <p:grpSpPr>
            <a:xfrm>
              <a:off x="12751" y="6459"/>
              <a:ext cx="2991" cy="492"/>
              <a:chOff x="1849456" y="4067130"/>
              <a:chExt cx="2122002" cy="312420"/>
            </a:xfrm>
          </p:grpSpPr>
          <p:sp>
            <p:nvSpPr>
              <p:cNvPr id="116" name="矩形: 圆角 115"/>
              <p:cNvSpPr/>
              <p:nvPr/>
            </p:nvSpPr>
            <p:spPr>
              <a:xfrm>
                <a:off x="1849456" y="4085920"/>
                <a:ext cx="2122002" cy="291273"/>
              </a:xfrm>
              <a:prstGeom prst="roundRect">
                <a:avLst>
                  <a:gd name="adj" fmla="val 50000"/>
                </a:avLst>
              </a:prstGeom>
              <a:solidFill>
                <a:schemeClr val="accent1">
                  <a:alpha val="8000"/>
                </a:schemeClr>
              </a:solidFill>
              <a:ln w="12700">
                <a:solidFill>
                  <a:schemeClr val="accent1">
                    <a:alpha val="2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117" name="文本框 116"/>
              <p:cNvSpPr txBox="1"/>
              <p:nvPr/>
            </p:nvSpPr>
            <p:spPr>
              <a:xfrm>
                <a:off x="1860567" y="4067130"/>
                <a:ext cx="2099780" cy="312420"/>
              </a:xfrm>
              <a:prstGeom prst="rect">
                <a:avLst/>
              </a:prstGeom>
              <a:noFill/>
            </p:spPr>
            <p:txBody>
              <a:bodyPr wrap="square">
                <a:spAutoFit/>
              </a:bodyPr>
              <a:p>
                <a:pPr marL="0" marR="0" lvl="0" indent="0" algn="ctr" defTabSz="914400" rtl="0" eaLnBrk="1" fontAlgn="auto" latinLnBrk="0" hangingPunct="1">
                  <a:lnSpc>
                    <a:spcPct val="120000"/>
                  </a:lnSpc>
                  <a:spcBef>
                    <a:spcPts val="0"/>
                  </a:spcBef>
                  <a:spcAft>
                    <a:spcPts val="0"/>
                  </a:spcAft>
                  <a:buClrTx/>
                  <a:buSzTx/>
                  <a:buFontTx/>
                  <a:buNone/>
                  <a:defRPr/>
                </a:pPr>
                <a:r>
                  <a:rPr lang="zh-CN" altLang="en-US" sz="1200" noProof="0" dirty="0">
                    <a:ln>
                      <a:noFill/>
                    </a:ln>
                    <a:solidFill>
                      <a:prstClr val="black"/>
                    </a:solidFill>
                    <a:effectLst/>
                    <a:uLnTx/>
                    <a:uFillTx/>
                    <a:latin typeface="A R" panose="00020600040101010101" charset="-122"/>
                    <a:ea typeface="A R" panose="00020600040101010101" charset="-122"/>
                    <a:sym typeface="+mn-ea"/>
                  </a:rPr>
                  <a:t>可以考虑到上下文语义</a:t>
                </a:r>
                <a:endParaRPr kumimoji="0" lang="zh-CN" altLang="en-US" sz="12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sym typeface="+mn-ea"/>
                </a:endParaRPr>
              </a:p>
            </p:txBody>
          </p:sp>
        </p:grpSp>
        <p:grpSp>
          <p:nvGrpSpPr>
            <p:cNvPr id="118" name="组合 117"/>
            <p:cNvGrpSpPr/>
            <p:nvPr/>
          </p:nvGrpSpPr>
          <p:grpSpPr>
            <a:xfrm>
              <a:off x="12678" y="7083"/>
              <a:ext cx="1795" cy="492"/>
              <a:chOff x="1813250" y="4463518"/>
              <a:chExt cx="2108669" cy="312420"/>
            </a:xfrm>
          </p:grpSpPr>
          <p:sp>
            <p:nvSpPr>
              <p:cNvPr id="119" name="矩形: 圆角 118"/>
              <p:cNvSpPr/>
              <p:nvPr/>
            </p:nvSpPr>
            <p:spPr>
              <a:xfrm>
                <a:off x="1898995" y="4482308"/>
                <a:ext cx="2022924" cy="291273"/>
              </a:xfrm>
              <a:prstGeom prst="roundRect">
                <a:avLst>
                  <a:gd name="adj" fmla="val 50000"/>
                </a:avLst>
              </a:prstGeom>
              <a:solidFill>
                <a:schemeClr val="accent1">
                  <a:alpha val="8000"/>
                </a:schemeClr>
              </a:solidFill>
              <a:ln w="12700">
                <a:solidFill>
                  <a:schemeClr val="accent1">
                    <a:alpha val="2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120" name="文本框 119"/>
              <p:cNvSpPr txBox="1"/>
              <p:nvPr/>
            </p:nvSpPr>
            <p:spPr>
              <a:xfrm>
                <a:off x="1813250" y="4463518"/>
                <a:ext cx="2108380" cy="312420"/>
              </a:xfrm>
              <a:prstGeom prst="rect">
                <a:avLst/>
              </a:prstGeom>
              <a:noFill/>
            </p:spPr>
            <p:txBody>
              <a:bodyPr wrap="square">
                <a:spAutoFit/>
              </a:bodyPr>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rPr>
                  <a:t>大量训练数据</a:t>
                </a:r>
                <a:endParaRPr kumimoji="0" lang="zh-CN" altLang="en-US" sz="12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endParaRPr>
              </a:p>
            </p:txBody>
          </p:sp>
        </p:grpSp>
        <p:grpSp>
          <p:nvGrpSpPr>
            <p:cNvPr id="124" name="组合 123"/>
            <p:cNvGrpSpPr/>
            <p:nvPr/>
          </p:nvGrpSpPr>
          <p:grpSpPr>
            <a:xfrm>
              <a:off x="14645" y="7083"/>
              <a:ext cx="1722" cy="492"/>
              <a:chOff x="1898995" y="4463518"/>
              <a:chExt cx="2022924" cy="312420"/>
            </a:xfrm>
          </p:grpSpPr>
          <p:sp>
            <p:nvSpPr>
              <p:cNvPr id="125" name="矩形: 圆角 124"/>
              <p:cNvSpPr/>
              <p:nvPr/>
            </p:nvSpPr>
            <p:spPr>
              <a:xfrm>
                <a:off x="1898995" y="4482308"/>
                <a:ext cx="2022924" cy="291273"/>
              </a:xfrm>
              <a:prstGeom prst="roundRect">
                <a:avLst>
                  <a:gd name="adj" fmla="val 50000"/>
                </a:avLst>
              </a:prstGeom>
              <a:solidFill>
                <a:schemeClr val="accent1">
                  <a:alpha val="8000"/>
                </a:schemeClr>
              </a:solidFill>
              <a:ln w="12700">
                <a:solidFill>
                  <a:schemeClr val="accent1">
                    <a:alpha val="2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126" name="文本框 125"/>
              <p:cNvSpPr txBox="1"/>
              <p:nvPr/>
            </p:nvSpPr>
            <p:spPr>
              <a:xfrm>
                <a:off x="1937094" y="4463518"/>
                <a:ext cx="1946724" cy="312420"/>
              </a:xfrm>
              <a:prstGeom prst="rect">
                <a:avLst/>
              </a:prstGeom>
              <a:noFill/>
            </p:spPr>
            <p:txBody>
              <a:bodyPr wrap="square">
                <a:spAutoFit/>
              </a:bodyPr>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rPr>
                  <a:t>技术难度大</a:t>
                </a:r>
                <a:endParaRPr kumimoji="0" lang="zh-CN" altLang="en-US" sz="1200" b="0" i="0" u="none" strike="noStrike" kern="1200" cap="none" spc="0" normalizeH="0" baseline="0" noProof="0" dirty="0">
                  <a:ln>
                    <a:noFill/>
                  </a:ln>
                  <a:solidFill>
                    <a:prstClr val="black"/>
                  </a:solidFill>
                  <a:effectLst/>
                  <a:uLnTx/>
                  <a:uFillTx/>
                  <a:latin typeface="A R" panose="00020600040101010101" charset="-122"/>
                  <a:ea typeface="A R" panose="00020600040101010101" charset="-122"/>
                  <a:cs typeface="+mn-cs"/>
                </a:endParaRPr>
              </a:p>
            </p:txBody>
          </p:sp>
        </p:grpSp>
      </p:grpSp>
      <p:sp>
        <p:nvSpPr>
          <p:cNvPr id="3" name="文本框 2"/>
          <p:cNvSpPr txBox="1"/>
          <p:nvPr/>
        </p:nvSpPr>
        <p:spPr>
          <a:xfrm>
            <a:off x="724827" y="661693"/>
            <a:ext cx="7047573"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rPr>
              <a:t>情感分析相关</a:t>
            </a: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rPr>
              <a:t>技术及理论</a:t>
            </a:r>
            <a:endPar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endParaRPr>
          </a:p>
        </p:txBody>
      </p:sp>
      <p:cxnSp>
        <p:nvCxnSpPr>
          <p:cNvPr id="5" name="直接连接符 4"/>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33" name="组合 32"/>
          <p:cNvGrpSpPr/>
          <p:nvPr/>
        </p:nvGrpSpPr>
        <p:grpSpPr>
          <a:xfrm>
            <a:off x="1942148" y="330700"/>
            <a:ext cx="917575" cy="277712"/>
            <a:chOff x="6097588" y="333875"/>
            <a:chExt cx="917575" cy="277712"/>
          </a:xfrm>
        </p:grpSpPr>
        <p:sp>
          <p:nvSpPr>
            <p:cNvPr id="34"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35" name="文本框 34"/>
            <p:cNvSpPr txBox="1"/>
            <p:nvPr/>
          </p:nvSpPr>
          <p:spPr>
            <a:xfrm>
              <a:off x="6145212" y="333875"/>
              <a:ext cx="822326"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相关技术</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36" name="组合 35"/>
          <p:cNvGrpSpPr/>
          <p:nvPr/>
        </p:nvGrpSpPr>
        <p:grpSpPr>
          <a:xfrm>
            <a:off x="828834" y="330700"/>
            <a:ext cx="917575" cy="277712"/>
            <a:chOff x="2154238" y="333875"/>
            <a:chExt cx="917575" cy="277712"/>
          </a:xfrm>
        </p:grpSpPr>
        <p:sp>
          <p:nvSpPr>
            <p:cNvPr id="37"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38" name="文本框 37"/>
            <p:cNvSpPr txBox="1"/>
            <p:nvPr/>
          </p:nvSpPr>
          <p:spPr>
            <a:xfrm>
              <a:off x="2216150" y="333875"/>
              <a:ext cx="793750"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研究背景</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39" name="组合 38"/>
          <p:cNvGrpSpPr/>
          <p:nvPr/>
        </p:nvGrpSpPr>
        <p:grpSpPr>
          <a:xfrm>
            <a:off x="3093879" y="328795"/>
            <a:ext cx="917575" cy="277712"/>
            <a:chOff x="2154238" y="333875"/>
            <a:chExt cx="917575" cy="277712"/>
          </a:xfrm>
        </p:grpSpPr>
        <p:sp>
          <p:nvSpPr>
            <p:cNvPr id="44"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46" name="文本框 45"/>
            <p:cNvSpPr txBox="1"/>
            <p:nvPr/>
          </p:nvSpPr>
          <p:spPr>
            <a:xfrm>
              <a:off x="2216150" y="333875"/>
              <a:ext cx="793750"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研究</a:t>
              </a: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方法</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Montserrat-Medium"/>
              <a:ea typeface="阿里巴巴普惠体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z="2300" smtClean="0">
                <a:latin typeface="阿里巴巴普惠体" panose="00020600040101010101" charset="-122"/>
                <a:ea typeface="阿里巴巴普惠体" panose="00020600040101010101" charset="-122"/>
                <a:sym typeface="+mn-ea"/>
              </a:rPr>
            </a:fld>
            <a:endParaRPr lang="en-US" sz="2300"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rPr>
              <a:t>本项目</a:t>
            </a: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rPr>
              <a:t>研究方法</a:t>
            </a:r>
            <a:endPar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8" name="组合 27"/>
          <p:cNvGrpSpPr/>
          <p:nvPr/>
        </p:nvGrpSpPr>
        <p:grpSpPr>
          <a:xfrm>
            <a:off x="2004219" y="333875"/>
            <a:ext cx="917575" cy="277712"/>
            <a:chOff x="2154238" y="333875"/>
            <a:chExt cx="917575" cy="277712"/>
          </a:xfrm>
        </p:grpSpPr>
        <p:sp>
          <p:nvSpPr>
            <p:cNvPr id="12"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3" name="文本框 12"/>
            <p:cNvSpPr txBox="1"/>
            <p:nvPr/>
          </p:nvSpPr>
          <p:spPr>
            <a:xfrm>
              <a:off x="2216150" y="333875"/>
              <a:ext cx="793750" cy="27559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相关技术</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3" name="组合 2"/>
          <p:cNvGrpSpPr/>
          <p:nvPr/>
        </p:nvGrpSpPr>
        <p:grpSpPr>
          <a:xfrm>
            <a:off x="3010218" y="333875"/>
            <a:ext cx="917575" cy="277712"/>
            <a:chOff x="6097588" y="333875"/>
            <a:chExt cx="917575" cy="277712"/>
          </a:xfrm>
        </p:grpSpPr>
        <p:sp>
          <p:nvSpPr>
            <p:cNvPr id="5"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 name="文本框 6"/>
            <p:cNvSpPr txBox="1"/>
            <p:nvPr/>
          </p:nvSpPr>
          <p:spPr>
            <a:xfrm>
              <a:off x="6145212" y="333875"/>
              <a:ext cx="822326"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研究</a:t>
              </a: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方法</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24" name="组合 23"/>
          <p:cNvGrpSpPr/>
          <p:nvPr/>
        </p:nvGrpSpPr>
        <p:grpSpPr>
          <a:xfrm>
            <a:off x="951389" y="336415"/>
            <a:ext cx="917575" cy="277712"/>
            <a:chOff x="2154238" y="333875"/>
            <a:chExt cx="917575" cy="277712"/>
          </a:xfrm>
        </p:grpSpPr>
        <p:sp>
          <p:nvSpPr>
            <p:cNvPr id="30"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31" name="文本框 30"/>
            <p:cNvSpPr txBox="1"/>
            <p:nvPr/>
          </p:nvSpPr>
          <p:spPr>
            <a:xfrm>
              <a:off x="2216150" y="333875"/>
              <a:ext cx="793750"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研究</a:t>
              </a: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背景</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85" name="组合 84"/>
          <p:cNvGrpSpPr/>
          <p:nvPr/>
        </p:nvGrpSpPr>
        <p:grpSpPr>
          <a:xfrm>
            <a:off x="232410" y="3134360"/>
            <a:ext cx="11831320" cy="2051050"/>
            <a:chOff x="352" y="3677"/>
            <a:chExt cx="18632" cy="3230"/>
          </a:xfrm>
        </p:grpSpPr>
        <p:sp>
          <p:nvSpPr>
            <p:cNvPr id="11" name="矩形: 圆角 29"/>
            <p:cNvSpPr/>
            <p:nvPr/>
          </p:nvSpPr>
          <p:spPr>
            <a:xfrm>
              <a:off x="352" y="5113"/>
              <a:ext cx="2407" cy="612"/>
            </a:xfrm>
            <a:prstGeom prst="roundRect">
              <a:avLst>
                <a:gd name="adj" fmla="val 12442"/>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outerShdw blurRad="317500" dist="190500" dir="5400000" sx="97000" sy="97000" algn="t" rotWithShape="0">
                <a:schemeClr val="accent1">
                  <a:alpha val="30000"/>
                </a:schemeClr>
              </a:outerShdw>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14" name="文本框 13"/>
            <p:cNvSpPr txBox="1"/>
            <p:nvPr/>
          </p:nvSpPr>
          <p:spPr>
            <a:xfrm>
              <a:off x="353" y="5113"/>
              <a:ext cx="2406" cy="58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数据集导入</a:t>
              </a:r>
              <a:endParaRPr kumimoji="0" lang="zh-CN" altLang="en-US"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7" name="矩形: 圆角 66"/>
            <p:cNvSpPr/>
            <p:nvPr/>
          </p:nvSpPr>
          <p:spPr>
            <a:xfrm>
              <a:off x="3120" y="4142"/>
              <a:ext cx="2406" cy="2568"/>
            </a:xfrm>
            <a:prstGeom prst="roundRect">
              <a:avLst>
                <a:gd name="adj" fmla="val 2702"/>
              </a:avLst>
            </a:prstGeom>
            <a:gradFill flip="none" rotWithShape="1">
              <a:gsLst>
                <a:gs pos="28000">
                  <a:schemeClr val="bg1"/>
                </a:gs>
                <a:gs pos="100000">
                  <a:schemeClr val="bg1"/>
                </a:gs>
              </a:gsLst>
              <a:lin ang="5400000" scaled="1"/>
              <a:tileRect/>
            </a:gradFill>
            <a:ln>
              <a:noFill/>
            </a:ln>
            <a:effectLst>
              <a:outerShdw blurRad="228600" dist="38100" dir="5400000" sx="97000" sy="97000" algn="t" rotWithShape="0">
                <a:schemeClr val="accent1">
                  <a:alpha val="24000"/>
                </a:schemeClr>
              </a:outerShdw>
              <a:reflection blurRad="63500" stA="52000" endA="300" endPos="13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15" name="矩形: 圆角 29"/>
            <p:cNvSpPr/>
            <p:nvPr/>
          </p:nvSpPr>
          <p:spPr>
            <a:xfrm>
              <a:off x="3120" y="3692"/>
              <a:ext cx="2407" cy="612"/>
            </a:xfrm>
            <a:prstGeom prst="roundRect">
              <a:avLst>
                <a:gd name="adj" fmla="val 12442"/>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outerShdw blurRad="317500" dist="190500" dir="5400000" sx="97000" sy="97000" algn="t" rotWithShape="0">
                <a:schemeClr val="accent1">
                  <a:alpha val="30000"/>
                </a:schemeClr>
              </a:outerShdw>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16" name="文本框 15"/>
            <p:cNvSpPr txBox="1"/>
            <p:nvPr/>
          </p:nvSpPr>
          <p:spPr>
            <a:xfrm>
              <a:off x="3121" y="3692"/>
              <a:ext cx="2406" cy="58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数据预处理</a:t>
              </a:r>
              <a:endParaRPr kumimoji="0" lang="zh-CN" altLang="en-US"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8" name="矩形: 圆角 66"/>
            <p:cNvSpPr/>
            <p:nvPr/>
          </p:nvSpPr>
          <p:spPr>
            <a:xfrm>
              <a:off x="5997" y="4142"/>
              <a:ext cx="2406" cy="2568"/>
            </a:xfrm>
            <a:prstGeom prst="roundRect">
              <a:avLst>
                <a:gd name="adj" fmla="val 2702"/>
              </a:avLst>
            </a:prstGeom>
            <a:gradFill flip="none" rotWithShape="1">
              <a:gsLst>
                <a:gs pos="28000">
                  <a:schemeClr val="bg1"/>
                </a:gs>
                <a:gs pos="100000">
                  <a:schemeClr val="bg1"/>
                </a:gs>
              </a:gsLst>
              <a:lin ang="5400000" scaled="1"/>
              <a:tileRect/>
            </a:gradFill>
            <a:ln>
              <a:noFill/>
            </a:ln>
            <a:effectLst>
              <a:outerShdw blurRad="228600" dist="38100" dir="5400000" sx="97000" sy="97000" algn="t" rotWithShape="0">
                <a:schemeClr val="accent1">
                  <a:alpha val="24000"/>
                </a:schemeClr>
              </a:outerShdw>
              <a:reflection blurRad="63500" stA="52000" endA="300" endPos="13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19" name="矩形: 圆角 29"/>
            <p:cNvSpPr/>
            <p:nvPr/>
          </p:nvSpPr>
          <p:spPr>
            <a:xfrm>
              <a:off x="5997" y="3692"/>
              <a:ext cx="2407" cy="612"/>
            </a:xfrm>
            <a:prstGeom prst="roundRect">
              <a:avLst>
                <a:gd name="adj" fmla="val 12442"/>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outerShdw blurRad="317500" dist="190500" dir="5400000" sx="97000" sy="97000" algn="t" rotWithShape="0">
                <a:schemeClr val="accent1">
                  <a:alpha val="30000"/>
                </a:schemeClr>
              </a:outerShdw>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20" name="文本框 19"/>
            <p:cNvSpPr txBox="1"/>
            <p:nvPr/>
          </p:nvSpPr>
          <p:spPr>
            <a:xfrm>
              <a:off x="5997" y="3692"/>
              <a:ext cx="2406" cy="58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特征选择</a:t>
              </a:r>
              <a:endParaRPr kumimoji="0" lang="zh-CN" altLang="en-US"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22" name="矩形: 圆角 66"/>
            <p:cNvSpPr/>
            <p:nvPr/>
          </p:nvSpPr>
          <p:spPr>
            <a:xfrm>
              <a:off x="8874" y="4127"/>
              <a:ext cx="2406" cy="2568"/>
            </a:xfrm>
            <a:prstGeom prst="roundRect">
              <a:avLst>
                <a:gd name="adj" fmla="val 2702"/>
              </a:avLst>
            </a:prstGeom>
            <a:gradFill flip="none" rotWithShape="1">
              <a:gsLst>
                <a:gs pos="28000">
                  <a:schemeClr val="bg1"/>
                </a:gs>
                <a:gs pos="100000">
                  <a:schemeClr val="bg1"/>
                </a:gs>
              </a:gsLst>
              <a:lin ang="5400000" scaled="1"/>
              <a:tileRect/>
            </a:gradFill>
            <a:ln>
              <a:noFill/>
            </a:ln>
            <a:effectLst>
              <a:outerShdw blurRad="228600" dist="38100" dir="5400000" sx="97000" sy="97000" algn="t" rotWithShape="0">
                <a:schemeClr val="accent1">
                  <a:alpha val="24000"/>
                </a:schemeClr>
              </a:outerShdw>
              <a:reflection blurRad="63500" stA="52000" endA="300" endPos="13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23" name="矩形: 圆角 29"/>
            <p:cNvSpPr/>
            <p:nvPr/>
          </p:nvSpPr>
          <p:spPr>
            <a:xfrm>
              <a:off x="8874" y="3677"/>
              <a:ext cx="2407" cy="612"/>
            </a:xfrm>
            <a:prstGeom prst="roundRect">
              <a:avLst>
                <a:gd name="adj" fmla="val 12442"/>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outerShdw blurRad="317500" dist="190500" dir="5400000" sx="97000" sy="97000" algn="t" rotWithShape="0">
                <a:schemeClr val="accent1">
                  <a:alpha val="30000"/>
                </a:schemeClr>
              </a:outerShdw>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25" name="文本框 24"/>
            <p:cNvSpPr txBox="1"/>
            <p:nvPr/>
          </p:nvSpPr>
          <p:spPr>
            <a:xfrm>
              <a:off x="8875" y="3677"/>
              <a:ext cx="2406" cy="58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模型训练</a:t>
              </a:r>
              <a:endParaRPr kumimoji="0" lang="zh-CN" altLang="en-US"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32" name="矩形: 圆角 66"/>
            <p:cNvSpPr/>
            <p:nvPr/>
          </p:nvSpPr>
          <p:spPr>
            <a:xfrm>
              <a:off x="11639" y="4142"/>
              <a:ext cx="2406" cy="2568"/>
            </a:xfrm>
            <a:prstGeom prst="roundRect">
              <a:avLst>
                <a:gd name="adj" fmla="val 2702"/>
              </a:avLst>
            </a:prstGeom>
            <a:gradFill flip="none" rotWithShape="1">
              <a:gsLst>
                <a:gs pos="28000">
                  <a:schemeClr val="bg1"/>
                </a:gs>
                <a:gs pos="100000">
                  <a:schemeClr val="bg1"/>
                </a:gs>
              </a:gsLst>
              <a:lin ang="5400000" scaled="1"/>
              <a:tileRect/>
            </a:gradFill>
            <a:ln>
              <a:noFill/>
            </a:ln>
            <a:effectLst>
              <a:outerShdw blurRad="228600" dist="38100" dir="5400000" sx="97000" sy="97000" algn="t" rotWithShape="0">
                <a:schemeClr val="accent1">
                  <a:alpha val="24000"/>
                </a:schemeClr>
              </a:outerShdw>
              <a:reflection blurRad="63500" stA="52000" endA="300" endPos="13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33" name="矩形: 圆角 29"/>
            <p:cNvSpPr/>
            <p:nvPr/>
          </p:nvSpPr>
          <p:spPr>
            <a:xfrm>
              <a:off x="11639" y="3692"/>
              <a:ext cx="2407" cy="612"/>
            </a:xfrm>
            <a:prstGeom prst="roundRect">
              <a:avLst>
                <a:gd name="adj" fmla="val 12442"/>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outerShdw blurRad="317500" dist="190500" dir="5400000" sx="97000" sy="97000" algn="t" rotWithShape="0">
                <a:schemeClr val="accent1">
                  <a:alpha val="30000"/>
                </a:schemeClr>
              </a:outerShdw>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34" name="文本框 33"/>
            <p:cNvSpPr txBox="1"/>
            <p:nvPr/>
          </p:nvSpPr>
          <p:spPr>
            <a:xfrm>
              <a:off x="11640" y="3692"/>
              <a:ext cx="2406" cy="58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模型测试</a:t>
              </a:r>
              <a:endParaRPr kumimoji="0" lang="zh-CN" altLang="en-US"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35" name="矩形: 圆角 29"/>
            <p:cNvSpPr/>
            <p:nvPr/>
          </p:nvSpPr>
          <p:spPr>
            <a:xfrm>
              <a:off x="16577" y="5133"/>
              <a:ext cx="2407" cy="612"/>
            </a:xfrm>
            <a:prstGeom prst="roundRect">
              <a:avLst>
                <a:gd name="adj" fmla="val 12442"/>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outerShdw blurRad="317500" dist="190500" dir="5400000" sx="97000" sy="97000" algn="t" rotWithShape="0">
                <a:schemeClr val="accent1">
                  <a:alpha val="30000"/>
                </a:schemeClr>
              </a:outerShdw>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36" name="文本框 35"/>
            <p:cNvSpPr txBox="1"/>
            <p:nvPr/>
          </p:nvSpPr>
          <p:spPr>
            <a:xfrm>
              <a:off x="16578" y="5145"/>
              <a:ext cx="2406" cy="58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模型保存</a:t>
              </a:r>
              <a:endParaRPr kumimoji="0" lang="zh-CN" altLang="en-US"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49" name="文本框 48"/>
            <p:cNvSpPr txBox="1"/>
            <p:nvPr>
              <p:custDataLst>
                <p:tags r:id="rId3"/>
              </p:custDataLst>
            </p:nvPr>
          </p:nvSpPr>
          <p:spPr>
            <a:xfrm>
              <a:off x="3110" y="4424"/>
              <a:ext cx="2417" cy="531"/>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rPr>
                <a:t>分词</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endParaRPr>
            </a:p>
          </p:txBody>
        </p:sp>
        <p:sp>
          <p:nvSpPr>
            <p:cNvPr id="37" name="文本框 36"/>
            <p:cNvSpPr txBox="1"/>
            <p:nvPr>
              <p:custDataLst>
                <p:tags r:id="rId4"/>
              </p:custDataLst>
            </p:nvPr>
          </p:nvSpPr>
          <p:spPr>
            <a:xfrm>
              <a:off x="3109" y="5162"/>
              <a:ext cx="2417" cy="531"/>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rPr>
                <a:t>停词</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endParaRPr>
            </a:p>
          </p:txBody>
        </p:sp>
        <p:sp>
          <p:nvSpPr>
            <p:cNvPr id="38" name="文本框 37"/>
            <p:cNvSpPr txBox="1"/>
            <p:nvPr>
              <p:custDataLst>
                <p:tags r:id="rId5"/>
              </p:custDataLst>
            </p:nvPr>
          </p:nvSpPr>
          <p:spPr>
            <a:xfrm>
              <a:off x="3110" y="5900"/>
              <a:ext cx="2417" cy="531"/>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rPr>
                <a:t>正则</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rPr>
                <a:t>清洗</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endParaRPr>
            </a:p>
          </p:txBody>
        </p:sp>
        <p:sp>
          <p:nvSpPr>
            <p:cNvPr id="39" name="文本框 38"/>
            <p:cNvSpPr txBox="1"/>
            <p:nvPr>
              <p:custDataLst>
                <p:tags r:id="rId6"/>
              </p:custDataLst>
            </p:nvPr>
          </p:nvSpPr>
          <p:spPr>
            <a:xfrm>
              <a:off x="5992" y="4424"/>
              <a:ext cx="2417" cy="531"/>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rPr>
                <a:t>词袋模型</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endParaRPr>
            </a:p>
          </p:txBody>
        </p:sp>
        <p:sp>
          <p:nvSpPr>
            <p:cNvPr id="44" name="文本框 43"/>
            <p:cNvSpPr txBox="1"/>
            <p:nvPr>
              <p:custDataLst>
                <p:tags r:id="rId7"/>
              </p:custDataLst>
            </p:nvPr>
          </p:nvSpPr>
          <p:spPr>
            <a:xfrm>
              <a:off x="5992" y="5162"/>
              <a:ext cx="2417" cy="531"/>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A R" panose="00020600040101010101" charset="-122"/>
                </a:rPr>
                <a:t>TF-IDF</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A R" panose="00020600040101010101" charset="-122"/>
                </a:rPr>
                <a:t>算法</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A R" panose="00020600040101010101" charset="-122"/>
              </a:endParaRPr>
            </a:p>
          </p:txBody>
        </p:sp>
        <p:sp>
          <p:nvSpPr>
            <p:cNvPr id="46" name="文本框 45"/>
            <p:cNvSpPr txBox="1"/>
            <p:nvPr>
              <p:custDataLst>
                <p:tags r:id="rId8"/>
              </p:custDataLst>
            </p:nvPr>
          </p:nvSpPr>
          <p:spPr>
            <a:xfrm>
              <a:off x="5992" y="5900"/>
              <a:ext cx="2417" cy="531"/>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rPr>
                <a:t>Word2vec</a:t>
              </a: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endParaRPr>
            </a:p>
          </p:txBody>
        </p:sp>
        <p:sp>
          <p:nvSpPr>
            <p:cNvPr id="47" name="文本框 46"/>
            <p:cNvSpPr txBox="1"/>
            <p:nvPr>
              <p:custDataLst>
                <p:tags r:id="rId9"/>
              </p:custDataLst>
            </p:nvPr>
          </p:nvSpPr>
          <p:spPr>
            <a:xfrm>
              <a:off x="8874" y="4409"/>
              <a:ext cx="2417" cy="531"/>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rPr>
                <a:t>决策树</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endParaRPr>
            </a:p>
          </p:txBody>
        </p:sp>
        <p:sp>
          <p:nvSpPr>
            <p:cNvPr id="48" name="文本框 47"/>
            <p:cNvSpPr txBox="1"/>
            <p:nvPr>
              <p:custDataLst>
                <p:tags r:id="rId10"/>
              </p:custDataLst>
            </p:nvPr>
          </p:nvSpPr>
          <p:spPr>
            <a:xfrm>
              <a:off x="8875" y="5182"/>
              <a:ext cx="2417" cy="531"/>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rPr>
                <a:t>朴素贝叶斯</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endParaRPr>
            </a:p>
          </p:txBody>
        </p:sp>
        <p:sp>
          <p:nvSpPr>
            <p:cNvPr id="50" name="文本框 49"/>
            <p:cNvSpPr txBox="1"/>
            <p:nvPr>
              <p:custDataLst>
                <p:tags r:id="rId11"/>
              </p:custDataLst>
            </p:nvPr>
          </p:nvSpPr>
          <p:spPr>
            <a:xfrm>
              <a:off x="8874" y="5900"/>
              <a:ext cx="2417" cy="531"/>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rPr>
                <a:t>支持向量机</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endParaRPr>
            </a:p>
          </p:txBody>
        </p:sp>
        <p:sp>
          <p:nvSpPr>
            <p:cNvPr id="63" name="文本框 62"/>
            <p:cNvSpPr txBox="1"/>
            <p:nvPr>
              <p:custDataLst>
                <p:tags r:id="rId12"/>
              </p:custDataLst>
            </p:nvPr>
          </p:nvSpPr>
          <p:spPr>
            <a:xfrm>
              <a:off x="11640" y="4424"/>
              <a:ext cx="2417" cy="531"/>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rPr>
                <a:t>准确率</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endParaRPr>
            </a:p>
          </p:txBody>
        </p:sp>
        <p:sp>
          <p:nvSpPr>
            <p:cNvPr id="64" name="文本框 63"/>
            <p:cNvSpPr txBox="1"/>
            <p:nvPr>
              <p:custDataLst>
                <p:tags r:id="rId13"/>
              </p:custDataLst>
            </p:nvPr>
          </p:nvSpPr>
          <p:spPr>
            <a:xfrm>
              <a:off x="11640" y="5172"/>
              <a:ext cx="2417" cy="531"/>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rPr>
                <a:t>精确率</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endParaRPr>
            </a:p>
          </p:txBody>
        </p:sp>
        <p:sp>
          <p:nvSpPr>
            <p:cNvPr id="65" name="文本框 64"/>
            <p:cNvSpPr txBox="1"/>
            <p:nvPr>
              <p:custDataLst>
                <p:tags r:id="rId14"/>
              </p:custDataLst>
            </p:nvPr>
          </p:nvSpPr>
          <p:spPr>
            <a:xfrm>
              <a:off x="11629" y="5915"/>
              <a:ext cx="2417" cy="531"/>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rPr>
                <a:t>人工</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rPr>
                <a:t>测试</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 R" panose="00020600040101010101" charset="-122"/>
                <a:ea typeface="A R" panose="00020600040101010101" charset="-122"/>
                <a:cs typeface="+mn-cs"/>
              </a:endParaRPr>
            </a:p>
          </p:txBody>
        </p:sp>
        <p:cxnSp>
          <p:nvCxnSpPr>
            <p:cNvPr id="66" name="直接箭头连接符 65"/>
            <p:cNvCxnSpPr>
              <a:stCxn id="14" idx="3"/>
              <a:endCxn id="37" idx="1"/>
            </p:cNvCxnSpPr>
            <p:nvPr/>
          </p:nvCxnSpPr>
          <p:spPr>
            <a:xfrm>
              <a:off x="2759" y="5403"/>
              <a:ext cx="350" cy="2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8" name="直接箭头连接符 67"/>
            <p:cNvCxnSpPr>
              <a:stCxn id="37" idx="3"/>
              <a:endCxn id="44" idx="1"/>
            </p:cNvCxnSpPr>
            <p:nvPr/>
          </p:nvCxnSpPr>
          <p:spPr>
            <a:xfrm>
              <a:off x="5526" y="5428"/>
              <a:ext cx="466"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9" name="直接箭头连接符 68"/>
            <p:cNvCxnSpPr>
              <a:stCxn id="44" idx="3"/>
              <a:endCxn id="48" idx="1"/>
            </p:cNvCxnSpPr>
            <p:nvPr/>
          </p:nvCxnSpPr>
          <p:spPr>
            <a:xfrm>
              <a:off x="8409" y="5428"/>
              <a:ext cx="466" cy="2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70" name="直接箭头连接符 69"/>
            <p:cNvCxnSpPr>
              <a:stCxn id="48" idx="3"/>
              <a:endCxn id="64" idx="1"/>
            </p:cNvCxnSpPr>
            <p:nvPr/>
          </p:nvCxnSpPr>
          <p:spPr>
            <a:xfrm flipV="1">
              <a:off x="11292" y="5438"/>
              <a:ext cx="348" cy="1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73" name="流程图: 决策 72"/>
            <p:cNvSpPr/>
            <p:nvPr/>
          </p:nvSpPr>
          <p:spPr>
            <a:xfrm>
              <a:off x="14501" y="5055"/>
              <a:ext cx="1725" cy="765"/>
            </a:xfrm>
            <a:prstGeom prst="flowChartDecision">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outerShdw blurRad="317500" dist="190500" dir="5400000" sx="97000" sy="97000" algn="t" rotWithShape="0">
                <a:schemeClr val="accent1">
                  <a:alpha val="30000"/>
                </a:schemeClr>
              </a:outerShdw>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p>
              <a:pPr lvl="0" algn="ctr">
                <a:spcBef>
                  <a:spcPts val="0"/>
                </a:spcBef>
                <a:spcAft>
                  <a:spcPts val="0"/>
                </a:spcAft>
                <a:buClrTx/>
                <a:buSzTx/>
                <a:buFontTx/>
                <a:defRPr/>
              </a:pPr>
              <a:endParaRPr lang="en-US" sz="1200" noProof="0">
                <a:ln>
                  <a:noFill/>
                </a:ln>
                <a:solidFill>
                  <a:prstClr val="white"/>
                </a:solidFill>
                <a:effectLst/>
                <a:uLnTx/>
                <a:uFillTx/>
                <a:latin typeface="A R" panose="00020600040101010101" charset="-122"/>
                <a:ea typeface="A R" panose="00020600040101010101" charset="-122"/>
                <a:sym typeface="+mn-ea"/>
              </a:endParaRPr>
            </a:p>
          </p:txBody>
        </p:sp>
        <p:cxnSp>
          <p:nvCxnSpPr>
            <p:cNvPr id="78" name="肘形连接符 77"/>
            <p:cNvCxnSpPr>
              <a:stCxn id="73" idx="2"/>
              <a:endCxn id="18" idx="2"/>
            </p:cNvCxnSpPr>
            <p:nvPr/>
          </p:nvCxnSpPr>
          <p:spPr>
            <a:xfrm rot="5400000">
              <a:off x="10837" y="2183"/>
              <a:ext cx="890" cy="8164"/>
            </a:xfrm>
            <a:prstGeom prst="bentConnector3">
              <a:avLst>
                <a:gd name="adj1" fmla="val 180898"/>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79" name="直接箭头连接符 78"/>
            <p:cNvCxnSpPr>
              <a:stCxn id="73" idx="3"/>
              <a:endCxn id="36" idx="1"/>
            </p:cNvCxnSpPr>
            <p:nvPr/>
          </p:nvCxnSpPr>
          <p:spPr>
            <a:xfrm flipV="1">
              <a:off x="16226" y="5435"/>
              <a:ext cx="352" cy="3"/>
            </a:xfrm>
            <a:prstGeom prst="straightConnector1">
              <a:avLst/>
            </a:prstGeom>
            <a:ln w="28575" cmpd="sng">
              <a:solidFill>
                <a:schemeClr val="accent1">
                  <a:shade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80" name="直接箭头连接符 79"/>
            <p:cNvCxnSpPr>
              <a:stCxn id="64" idx="3"/>
              <a:endCxn id="73" idx="1"/>
            </p:cNvCxnSpPr>
            <p:nvPr/>
          </p:nvCxnSpPr>
          <p:spPr>
            <a:xfrm>
              <a:off x="14057" y="5438"/>
              <a:ext cx="444"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82" name="文本框 81"/>
            <p:cNvSpPr txBox="1"/>
            <p:nvPr/>
          </p:nvSpPr>
          <p:spPr>
            <a:xfrm>
              <a:off x="14857" y="5152"/>
              <a:ext cx="1013" cy="58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调优</a:t>
              </a:r>
              <a:endParaRPr kumimoji="0" lang="zh-CN" altLang="en-US"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3" name="文本框 82"/>
            <p:cNvSpPr txBox="1"/>
            <p:nvPr/>
          </p:nvSpPr>
          <p:spPr>
            <a:xfrm>
              <a:off x="15364" y="6327"/>
              <a:ext cx="1013" cy="58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1A4089"/>
                  </a:solidFill>
                  <a:effectLst/>
                  <a:uLnTx/>
                  <a:uFillTx/>
                  <a:latin typeface="A R" panose="00020600040101010101" charset="-122"/>
                  <a:ea typeface="A R" panose="00020600040101010101" charset="-122"/>
                  <a:cs typeface="+mn-cs"/>
                </a:rPr>
                <a:t>是</a:t>
              </a:r>
              <a:endParaRPr kumimoji="0" lang="zh-CN" altLang="en-US" b="0" i="0" u="none" strike="noStrike" kern="1200" cap="none" spc="0" normalizeH="0" baseline="0" noProof="0" dirty="0">
                <a:ln>
                  <a:noFill/>
                </a:ln>
                <a:solidFill>
                  <a:srgbClr val="1A4089"/>
                </a:solidFill>
                <a:effectLst/>
                <a:uLnTx/>
                <a:uFillTx/>
                <a:latin typeface="A R" panose="00020600040101010101" charset="-122"/>
                <a:ea typeface="A R" panose="00020600040101010101" charset="-122"/>
                <a:cs typeface="+mn-cs"/>
              </a:endParaRPr>
            </a:p>
          </p:txBody>
        </p:sp>
        <p:sp>
          <p:nvSpPr>
            <p:cNvPr id="84" name="文本框 83"/>
            <p:cNvSpPr txBox="1"/>
            <p:nvPr/>
          </p:nvSpPr>
          <p:spPr>
            <a:xfrm>
              <a:off x="15720" y="4848"/>
              <a:ext cx="1013" cy="58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1A4089"/>
                  </a:solidFill>
                  <a:effectLst/>
                  <a:uLnTx/>
                  <a:uFillTx/>
                  <a:latin typeface="A R" panose="00020600040101010101" charset="-122"/>
                  <a:ea typeface="A R" panose="00020600040101010101" charset="-122"/>
                  <a:cs typeface="+mn-cs"/>
                </a:rPr>
                <a:t>否</a:t>
              </a:r>
              <a:endParaRPr kumimoji="0" lang="zh-CN" altLang="en-US" b="0" i="0" u="none" strike="noStrike" kern="1200" cap="none" spc="0" normalizeH="0" baseline="0" noProof="0" dirty="0">
                <a:ln>
                  <a:noFill/>
                </a:ln>
                <a:solidFill>
                  <a:srgbClr val="1A4089"/>
                </a:solidFill>
                <a:effectLst/>
                <a:uLnTx/>
                <a:uFillTx/>
                <a:latin typeface="A R" panose="00020600040101010101" charset="-122"/>
                <a:ea typeface="A R" panose="00020600040101010101" charset="-122"/>
                <a:cs typeface="+mn-cs"/>
              </a:endParaRPr>
            </a:p>
          </p:txBody>
        </p:sp>
      </p:grpSp>
      <p:sp>
        <p:nvSpPr>
          <p:cNvPr id="86" name="文本框 85"/>
          <p:cNvSpPr txBox="1"/>
          <p:nvPr/>
        </p:nvSpPr>
        <p:spPr>
          <a:xfrm>
            <a:off x="1019810" y="1692910"/>
            <a:ext cx="9688195" cy="474980"/>
          </a:xfrm>
          <a:prstGeom prst="rect">
            <a:avLst/>
          </a:prstGeom>
          <a:noFill/>
        </p:spPr>
        <p:txBody>
          <a:bodyPr wrap="square" rtlCol="0" anchor="t">
            <a:noAutofit/>
          </a:bodyPr>
          <a:p>
            <a:pPr indent="0" fontAlgn="auto">
              <a:lnSpc>
                <a:spcPct val="125000"/>
              </a:lnSpc>
            </a:pPr>
            <a:r>
              <a:rPr lang="zh-CN" altLang="en-US">
                <a:latin typeface="A R" panose="00020600040101010101" charset="-122"/>
                <a:ea typeface="A R" panose="00020600040101010101" charset="-122"/>
              </a:rPr>
              <a:t>项目研究分为两个部分，分别是新闻评论数据情感分类算法实现和整体系统实现。</a:t>
            </a:r>
            <a:endParaRPr lang="zh-CN" altLang="en-US">
              <a:latin typeface="A R" panose="00020600040101010101" charset="-122"/>
              <a:ea typeface="A R" panose="00020600040101010101" charset="-122"/>
            </a:endParaRPr>
          </a:p>
          <a:p>
            <a:endParaRPr lang="zh-CN" altLang="en-US">
              <a:latin typeface="A R" panose="00020600040101010101" charset="-122"/>
              <a:ea typeface="A R" panose="00020600040101010101" charset="-122"/>
            </a:endParaRPr>
          </a:p>
          <a:p>
            <a:endParaRPr lang="zh-CN" altLang="en-US">
              <a:latin typeface="A R" panose="00020600040101010101" charset="-122"/>
              <a:ea typeface="A R" panose="00020600040101010101" charset="-122"/>
            </a:endParaRPr>
          </a:p>
        </p:txBody>
      </p:sp>
      <p:sp>
        <p:nvSpPr>
          <p:cNvPr id="90" name="文本框 89"/>
          <p:cNvSpPr txBox="1"/>
          <p:nvPr/>
        </p:nvSpPr>
        <p:spPr>
          <a:xfrm>
            <a:off x="1026160" y="2167890"/>
            <a:ext cx="9681210" cy="783590"/>
          </a:xfrm>
          <a:prstGeom prst="rect">
            <a:avLst/>
          </a:prstGeom>
          <a:noFill/>
        </p:spPr>
        <p:txBody>
          <a:bodyPr wrap="square" rtlCol="0" anchor="t">
            <a:spAutoFit/>
          </a:bodyPr>
          <a:p>
            <a:pPr indent="0" fontAlgn="auto">
              <a:lnSpc>
                <a:spcPct val="125000"/>
              </a:lnSpc>
            </a:pPr>
            <a:r>
              <a:rPr lang="zh-CN" altLang="en-US">
                <a:latin typeface="A R" panose="00020600040101010101" charset="-122"/>
                <a:ea typeface="A R" panose="00020600040101010101" charset="-122"/>
              </a:rPr>
              <a:t>算法</a:t>
            </a:r>
            <a:r>
              <a:rPr lang="zh-CN" altLang="en-US">
                <a:latin typeface="A R" panose="00020600040101010101" charset="-122"/>
                <a:ea typeface="A R" panose="00020600040101010101" charset="-122"/>
              </a:rPr>
              <a:t>实现分为数据集导入、数据预处理、数据特征提取、算法模型训练、模型测试、模型调优和模型保存七个阶段</a:t>
            </a:r>
            <a:endParaRPr lang="zh-CN" altLang="en-US">
              <a:latin typeface="A R" panose="00020600040101010101" charset="-122"/>
              <a:ea typeface="A R" panose="00020600040101010101" charset="-122"/>
            </a:endParaRPr>
          </a:p>
        </p:txBody>
      </p:sp>
      <p:sp>
        <p:nvSpPr>
          <p:cNvPr id="91" name="文本框 90"/>
          <p:cNvSpPr txBox="1"/>
          <p:nvPr/>
        </p:nvSpPr>
        <p:spPr>
          <a:xfrm>
            <a:off x="1013460" y="3019425"/>
            <a:ext cx="8978900" cy="1331595"/>
          </a:xfrm>
          <a:prstGeom prst="rect">
            <a:avLst/>
          </a:prstGeom>
          <a:noFill/>
        </p:spPr>
        <p:txBody>
          <a:bodyPr wrap="square" rtlCol="0" anchor="t">
            <a:noAutofit/>
          </a:bodyPr>
          <a:p>
            <a:pPr indent="0" fontAlgn="auto">
              <a:lnSpc>
                <a:spcPct val="125000"/>
              </a:lnSpc>
            </a:pPr>
            <a:r>
              <a:rPr lang="zh-CN">
                <a:solidFill>
                  <a:schemeClr val="tx1"/>
                </a:solidFill>
                <a:uFillTx/>
                <a:latin typeface="A R" panose="00020600040101010101" charset="-122"/>
                <a:ea typeface="A R" panose="00020600040101010101" charset="-122"/>
                <a:cs typeface="A R" panose="00020600040101010101" charset="-122"/>
                <a:sym typeface="+mn-ea"/>
              </a:rPr>
              <a:t>系统实现</a:t>
            </a:r>
            <a:r>
              <a:rPr>
                <a:solidFill>
                  <a:schemeClr val="tx1"/>
                </a:solidFill>
                <a:uFillTx/>
                <a:latin typeface="A R" panose="00020600040101010101" charset="-122"/>
                <a:ea typeface="A R" panose="00020600040101010101" charset="-122"/>
                <a:cs typeface="A R" panose="00020600040101010101" charset="-122"/>
                <a:sym typeface="+mn-ea"/>
              </a:rPr>
              <a:t>可以利用爬虫程序，根据用户输入的凤凰新闻 URL 自动获取该新闻的用户评论数据，调用已经保存到好的情感分析模型和不同特征工程的向量器，自动对每一条用户评论进行情感分析，并输出评论词云和“每日评论数量变化”折线图。</a:t>
            </a:r>
            <a:endParaRPr>
              <a:solidFill>
                <a:schemeClr val="tx1"/>
              </a:solidFill>
              <a:uFillTx/>
              <a:latin typeface="A R" panose="00020600040101010101" charset="-122"/>
              <a:ea typeface="A R" panose="00020600040101010101" charset="-122"/>
              <a:cs typeface="A R" panose="00020600040101010101" charset="-122"/>
              <a:sym typeface="+mn-ea"/>
            </a:endParaRPr>
          </a:p>
        </p:txBody>
      </p:sp>
      <p:cxnSp>
        <p:nvCxnSpPr>
          <p:cNvPr id="29" name="直接连接符 28"/>
          <p:cNvCxnSpPr/>
          <p:nvPr>
            <p:custDataLst>
              <p:tags r:id="rId15"/>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51" name="椭圆 50"/>
          <p:cNvSpPr/>
          <p:nvPr>
            <p:custDataLst>
              <p:tags r:id="rId16"/>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custDataLst>
              <p:tags r:id="rId17"/>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custDataLst>
              <p:tags r:id="rId18"/>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par>
                                <p:cTn id="8" presetID="22" presetClass="entr" presetSubtype="8" fill="hold"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wipe(left)">
                                      <p:cBhvr>
                                        <p:cTn id="10" dur="500"/>
                                        <p:tgtEl>
                                          <p:spTgt spid="8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8" fill="hold" nodeType="clickEffect">
                                  <p:stCondLst>
                                    <p:cond delay="0"/>
                                  </p:stCondLst>
                                  <p:childTnLst>
                                    <p:animEffect transition="out" filter="wipe(left)">
                                      <p:cBhvr>
                                        <p:cTn id="14" dur="500"/>
                                        <p:tgtEl>
                                          <p:spTgt spid="85"/>
                                        </p:tgtEl>
                                      </p:cBhvr>
                                    </p:animEffect>
                                    <p:set>
                                      <p:cBhvr>
                                        <p:cTn id="15" dur="1" fill="hold">
                                          <p:stCondLst>
                                            <p:cond delay="499"/>
                                          </p:stCondLst>
                                        </p:cTn>
                                        <p:tgtEl>
                                          <p:spTgt spid="85"/>
                                        </p:tgtEl>
                                        <p:attrNameLst>
                                          <p:attrName>style.visibility</p:attrName>
                                        </p:attrNameLst>
                                      </p:cBhvr>
                                      <p:to>
                                        <p:strVal val="hidden"/>
                                      </p:to>
                                    </p:set>
                                  </p:childTnLst>
                                </p:cTn>
                              </p:par>
                              <p:par>
                                <p:cTn id="16" presetID="22" presetClass="entr" presetSubtype="8" fill="hold" grpId="0" nodeType="withEffect">
                                  <p:stCondLst>
                                    <p:cond delay="0"/>
                                  </p:stCondLst>
                                  <p:childTnLst>
                                    <p:set>
                                      <p:cBhvr>
                                        <p:cTn id="17" dur="1" fill="hold">
                                          <p:stCondLst>
                                            <p:cond delay="0"/>
                                          </p:stCondLst>
                                        </p:cTn>
                                        <p:tgtEl>
                                          <p:spTgt spid="91"/>
                                        </p:tgtEl>
                                        <p:attrNameLst>
                                          <p:attrName>style.visibility</p:attrName>
                                        </p:attrNameLst>
                                      </p:cBhvr>
                                      <p:to>
                                        <p:strVal val="visible"/>
                                      </p:to>
                                    </p:set>
                                    <p:animEffect transition="in" filter="wipe(left)">
                                      <p:cBhvr>
                                        <p:cTn id="1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1"/>
      <p:bldP spid="90" grpId="0"/>
      <p:bldP spid="9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6443030" y="2528745"/>
            <a:ext cx="4909183" cy="1872615"/>
          </a:xfrm>
          <a:prstGeom prst="rect">
            <a:avLst/>
          </a:prstGeom>
          <a:noFill/>
          <a:effectLst/>
        </p:spPr>
        <p:txBody>
          <a:bodyPr wrap="square" lIns="211226" tIns="105613" rIns="211226" bIns="105613"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0" i="0" baseline="0" noProof="0" dirty="0">
                <a:ln>
                  <a:noFill/>
                </a:ln>
                <a:solidFill>
                  <a:srgbClr val="1A4089"/>
                </a:solidFill>
                <a:effectLst/>
                <a:uLnTx/>
                <a:uFillTx/>
                <a:latin typeface="阿里巴巴普惠体" panose="00020600040101010101" charset="-122"/>
                <a:ea typeface="阿里巴巴普惠体" panose="00020600040101010101" charset="-122"/>
                <a:cs typeface="+mn-cs"/>
              </a:rPr>
              <a:t>新闻评论数据采集与预处理</a:t>
            </a:r>
            <a:endParaRPr kumimoji="0" lang="zh-CN" altLang="en-US" sz="5400" b="0" i="0" baseline="0" noProof="0" dirty="0">
              <a:ln>
                <a:noFill/>
              </a:ln>
              <a:solidFill>
                <a:srgbClr val="1A4089"/>
              </a:solidFill>
              <a:effectLst/>
              <a:uLnTx/>
              <a:uFillTx/>
              <a:latin typeface="阿里巴巴普惠体" panose="00020600040101010101" charset="-122"/>
              <a:ea typeface="阿里巴巴普惠体" panose="00020600040101010101" charset="-122"/>
              <a:cs typeface="+mn-cs"/>
            </a:endParaRPr>
          </a:p>
        </p:txBody>
      </p:sp>
      <p:sp>
        <p:nvSpPr>
          <p:cNvPr id="38" name="矩形: 圆角 37"/>
          <p:cNvSpPr/>
          <p:nvPr/>
        </p:nvSpPr>
        <p:spPr>
          <a:xfrm>
            <a:off x="6710730" y="1926150"/>
            <a:ext cx="1712859" cy="523220"/>
          </a:xfrm>
          <a:prstGeom prst="roundRect">
            <a:avLst>
              <a:gd name="adj" fmla="val 11812"/>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39" name="文本框 38"/>
          <p:cNvSpPr txBox="1"/>
          <p:nvPr/>
        </p:nvSpPr>
        <p:spPr>
          <a:xfrm>
            <a:off x="6756681" y="1987705"/>
            <a:ext cx="1620957" cy="39878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alpha val="61000"/>
                  </a:prstClr>
                </a:solidFill>
                <a:effectLst/>
                <a:uLnTx/>
                <a:uFillTx/>
                <a:latin typeface="阿里巴巴普惠体 B" panose="00020600040101010101" charset="-122"/>
                <a:ea typeface="阿里巴巴普惠体 B" panose="00020600040101010101" charset="-122"/>
                <a:cs typeface="+mn-cs"/>
              </a:rPr>
              <a:t>第</a:t>
            </a:r>
            <a:r>
              <a:rPr kumimoji="0" lang="zh-CN" altLang="en-US" sz="2000" b="0" i="0" u="none" strike="noStrike" kern="1200" cap="none" spc="0" normalizeH="0" baseline="0" noProof="0" dirty="0">
                <a:ln>
                  <a:noFill/>
                </a:ln>
                <a:solidFill>
                  <a:prstClr val="white">
                    <a:alpha val="61000"/>
                  </a:prstClr>
                </a:solidFill>
                <a:effectLst/>
                <a:uLnTx/>
                <a:uFillTx/>
                <a:latin typeface="阿里巴巴普惠体 B" panose="00020600040101010101" charset="-122"/>
                <a:ea typeface="阿里巴巴普惠体 B" panose="00020600040101010101" charset="-122"/>
                <a:cs typeface="+mn-cs"/>
              </a:rPr>
              <a:t>二部分</a:t>
            </a:r>
            <a:endParaRPr kumimoji="0" lang="en-US" altLang="en-US" sz="2000" b="0" i="0" u="none" strike="noStrike" kern="1200" cap="none" spc="0" normalizeH="0" baseline="0" noProof="0" dirty="0">
              <a:ln>
                <a:noFill/>
              </a:ln>
              <a:solidFill>
                <a:prstClr val="white">
                  <a:alpha val="61000"/>
                </a:prstClr>
              </a:solidFill>
              <a:effectLst/>
              <a:uLnTx/>
              <a:uFillTx/>
              <a:latin typeface="阿里巴巴普惠体 B" panose="00020600040101010101" charset="-122"/>
              <a:ea typeface="阿里巴巴普惠体 B" panose="00020600040101010101" charset="-122"/>
              <a:cs typeface="+mn-cs"/>
            </a:endParaRPr>
          </a:p>
        </p:txBody>
      </p:sp>
      <p:sp>
        <p:nvSpPr>
          <p:cNvPr id="40" name="任意多边形: 形状 39"/>
          <p:cNvSpPr/>
          <p:nvPr/>
        </p:nvSpPr>
        <p:spPr>
          <a:xfrm>
            <a:off x="10145627" y="5485350"/>
            <a:ext cx="2640595" cy="2532844"/>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Montserrat-Medium"/>
              <a:ea typeface="阿里巴巴普惠体 R" panose="00020600040101010101" charset="-122"/>
              <a:cs typeface="+mn-cs"/>
            </a:endParaRPr>
          </a:p>
        </p:txBody>
      </p:sp>
      <p:sp>
        <p:nvSpPr>
          <p:cNvPr id="41" name="矩形: 圆角 40"/>
          <p:cNvSpPr/>
          <p:nvPr/>
        </p:nvSpPr>
        <p:spPr>
          <a:xfrm>
            <a:off x="9827715" y="5143189"/>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Montserrat-Medium"/>
              <a:ea typeface="阿里巴巴普惠体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z="2300" smtClean="0">
                <a:latin typeface="阿里巴巴普惠体" panose="00020600040101010101" charset="-122"/>
                <a:ea typeface="阿里巴巴普惠体" panose="00020600040101010101" charset="-122"/>
                <a:sym typeface="+mn-ea"/>
              </a:rPr>
            </a:fld>
            <a:endParaRPr lang="en-US" sz="2300"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pic>
        <p:nvPicPr>
          <p:cNvPr id="88" name="图片 87" descr="C:/Users/Angle/Desktop/ppt/四教.jpg四教"/>
          <p:cNvPicPr>
            <a:picLocks noChangeAspect="1"/>
          </p:cNvPicPr>
          <p:nvPr/>
        </p:nvPicPr>
        <p:blipFill>
          <a:blip r:embed="rId3"/>
          <a:srcRect t="10649" b="10649"/>
          <a:stretch>
            <a:fillRect/>
          </a:stretch>
        </p:blipFill>
        <p:spPr>
          <a:xfrm>
            <a:off x="413075" y="917462"/>
            <a:ext cx="5031496" cy="5940538"/>
          </a:xfrm>
          <a:custGeom>
            <a:avLst/>
            <a:gdLst>
              <a:gd name="connsiteX0" fmla="*/ 2629662 w 5031496"/>
              <a:gd name="connsiteY0" fmla="*/ 0 h 5940538"/>
              <a:gd name="connsiteX1" fmla="*/ 4222562 w 5031496"/>
              <a:gd name="connsiteY1" fmla="*/ 460987 h 5940538"/>
              <a:gd name="connsiteX2" fmla="*/ 4850139 w 5031496"/>
              <a:gd name="connsiteY2" fmla="*/ 1676497 h 5940538"/>
              <a:gd name="connsiteX3" fmla="*/ 4498988 w 5031496"/>
              <a:gd name="connsiteY3" fmla="*/ 2727549 h 5940538"/>
              <a:gd name="connsiteX4" fmla="*/ 3617719 w 5031496"/>
              <a:gd name="connsiteY4" fmla="*/ 3799009 h 5940538"/>
              <a:gd name="connsiteX5" fmla="*/ 2312289 w 5031496"/>
              <a:gd name="connsiteY5" fmla="*/ 5105172 h 5940538"/>
              <a:gd name="connsiteX6" fmla="*/ 5031496 w 5031496"/>
              <a:gd name="connsiteY6" fmla="*/ 5105172 h 5940538"/>
              <a:gd name="connsiteX7" fmla="*/ 5031496 w 5031496"/>
              <a:gd name="connsiteY7" fmla="*/ 5940538 h 5940538"/>
              <a:gd name="connsiteX8" fmla="*/ 186317 w 5031496"/>
              <a:gd name="connsiteY8" fmla="*/ 5940538 h 5940538"/>
              <a:gd name="connsiteX9" fmla="*/ 181356 w 5031496"/>
              <a:gd name="connsiteY9" fmla="*/ 5340739 h 5940538"/>
              <a:gd name="connsiteX10" fmla="*/ 2493645 w 5031496"/>
              <a:gd name="connsiteY10" fmla="*/ 2964517 h 5940538"/>
              <a:gd name="connsiteX11" fmla="*/ 2934567 w 5031496"/>
              <a:gd name="connsiteY11" fmla="*/ 2408945 h 5940538"/>
              <a:gd name="connsiteX12" fmla="*/ 3110255 w 5031496"/>
              <a:gd name="connsiteY12" fmla="*/ 1921402 h 5940538"/>
              <a:gd name="connsiteX13" fmla="*/ 2920965 w 5031496"/>
              <a:gd name="connsiteY13" fmla="*/ 1520031 h 5940538"/>
              <a:gd name="connsiteX14" fmla="*/ 2384832 w 5031496"/>
              <a:gd name="connsiteY14" fmla="*/ 1377172 h 5940538"/>
              <a:gd name="connsiteX15" fmla="*/ 1532458 w 5031496"/>
              <a:gd name="connsiteY15" fmla="*/ 1593730 h 5940538"/>
              <a:gd name="connsiteX16" fmla="*/ 625678 w 5031496"/>
              <a:gd name="connsiteY16" fmla="*/ 2184449 h 5940538"/>
              <a:gd name="connsiteX17" fmla="*/ 0 w 5031496"/>
              <a:gd name="connsiteY17" fmla="*/ 960397 h 5940538"/>
              <a:gd name="connsiteX18" fmla="*/ 1274026 w 5031496"/>
              <a:gd name="connsiteY18" fmla="*/ 255955 h 5940538"/>
              <a:gd name="connsiteX19" fmla="*/ 2629662 w 5031496"/>
              <a:gd name="connsiteY19" fmla="*/ 0 h 594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31496" h="5940538">
                <a:moveTo>
                  <a:pt x="2629662" y="0"/>
                </a:moveTo>
                <a:cubicBezTo>
                  <a:pt x="3285287" y="6976"/>
                  <a:pt x="3816254" y="160639"/>
                  <a:pt x="4222562" y="460987"/>
                </a:cubicBezTo>
                <a:cubicBezTo>
                  <a:pt x="4628871" y="761334"/>
                  <a:pt x="4838063" y="1166505"/>
                  <a:pt x="4850139" y="1676497"/>
                </a:cubicBezTo>
                <a:cubicBezTo>
                  <a:pt x="4842965" y="2021745"/>
                  <a:pt x="4725914" y="2372096"/>
                  <a:pt x="4498988" y="2727549"/>
                </a:cubicBezTo>
                <a:cubicBezTo>
                  <a:pt x="4272062" y="3083001"/>
                  <a:pt x="3978305" y="3440155"/>
                  <a:pt x="3617719" y="3799009"/>
                </a:cubicBezTo>
                <a:lnTo>
                  <a:pt x="2312289" y="5105172"/>
                </a:lnTo>
                <a:lnTo>
                  <a:pt x="5031496" y="5105172"/>
                </a:lnTo>
                <a:lnTo>
                  <a:pt x="5031496" y="5940538"/>
                </a:lnTo>
                <a:lnTo>
                  <a:pt x="186317" y="5940538"/>
                </a:lnTo>
                <a:lnTo>
                  <a:pt x="181356" y="5340739"/>
                </a:lnTo>
                <a:lnTo>
                  <a:pt x="2493645" y="2964517"/>
                </a:lnTo>
                <a:cubicBezTo>
                  <a:pt x="2674057" y="2779326"/>
                  <a:pt x="2821031" y="2594136"/>
                  <a:pt x="2934567" y="2408945"/>
                </a:cubicBezTo>
                <a:cubicBezTo>
                  <a:pt x="3048103" y="2223755"/>
                  <a:pt x="3106666" y="2061240"/>
                  <a:pt x="3110255" y="1921402"/>
                </a:cubicBezTo>
                <a:cubicBezTo>
                  <a:pt x="3108933" y="1747928"/>
                  <a:pt x="3045837" y="1614137"/>
                  <a:pt x="2920965" y="1520031"/>
                </a:cubicBezTo>
                <a:cubicBezTo>
                  <a:pt x="2796094" y="1425925"/>
                  <a:pt x="2617383" y="1378306"/>
                  <a:pt x="2384832" y="1377172"/>
                </a:cubicBezTo>
                <a:cubicBezTo>
                  <a:pt x="2122243" y="1379628"/>
                  <a:pt x="1838119" y="1451814"/>
                  <a:pt x="1532458" y="1593730"/>
                </a:cubicBezTo>
                <a:cubicBezTo>
                  <a:pt x="1226798" y="1735645"/>
                  <a:pt x="924538" y="1932552"/>
                  <a:pt x="625678" y="2184449"/>
                </a:cubicBezTo>
                <a:lnTo>
                  <a:pt x="0" y="960397"/>
                </a:lnTo>
                <a:cubicBezTo>
                  <a:pt x="408807" y="658763"/>
                  <a:pt x="833482" y="423949"/>
                  <a:pt x="1274026" y="255955"/>
                </a:cubicBezTo>
                <a:cubicBezTo>
                  <a:pt x="1714570" y="87961"/>
                  <a:pt x="2166448" y="2642"/>
                  <a:pt x="2629662" y="0"/>
                </a:cubicBezTo>
                <a:close/>
              </a:path>
            </a:pathLst>
          </a:custGeom>
        </p:spPr>
      </p:pic>
      <p:sp>
        <p:nvSpPr>
          <p:cNvPr id="6" name="文本框 5"/>
          <p:cNvSpPr txBox="1"/>
          <p:nvPr/>
        </p:nvSpPr>
        <p:spPr>
          <a:xfrm>
            <a:off x="9525" y="-2110105"/>
            <a:ext cx="6096000" cy="11078845"/>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71400" noProof="0" dirty="0">
                <a:ln>
                  <a:noFill/>
                </a:ln>
                <a:solidFill>
                  <a:srgbClr val="1A4089">
                    <a:alpha val="93000"/>
                  </a:srgbClr>
                </a:solidFill>
                <a:effectLst/>
                <a:uLnTx/>
                <a:uFillTx/>
                <a:latin typeface="Montserrat-Bold"/>
                <a:ea typeface="阿里巴巴普惠体 B" panose="00020600040101010101" charset="-122"/>
                <a:sym typeface="+mn-ea"/>
              </a:rPr>
              <a:t>2</a:t>
            </a:r>
            <a:endParaRPr lang="en-US" altLang="zh-CN" sz="71400" noProof="0" dirty="0">
              <a:ln>
                <a:noFill/>
              </a:ln>
              <a:solidFill>
                <a:srgbClr val="1A4089">
                  <a:alpha val="93000"/>
                </a:srgbClr>
              </a:solidFill>
              <a:effectLst/>
              <a:uLnTx/>
              <a:uFillTx/>
              <a:latin typeface="Montserrat-Bold"/>
              <a:ea typeface="阿里巴巴普惠体 B" panose="00020600040101010101" charset="-122"/>
              <a:sym typeface="+mn-ea"/>
            </a:endParaRPr>
          </a:p>
        </p:txBody>
      </p:sp>
      <p:sp>
        <p:nvSpPr>
          <p:cNvPr id="5" name="文本框 4"/>
          <p:cNvSpPr txBox="1"/>
          <p:nvPr/>
        </p:nvSpPr>
        <p:spPr>
          <a:xfrm>
            <a:off x="6543040" y="4542155"/>
            <a:ext cx="5067300" cy="518160"/>
          </a:xfrm>
          <a:prstGeom prst="rect">
            <a:avLst/>
          </a:prstGeom>
          <a:noFill/>
          <a:effectLst/>
        </p:spPr>
        <p:txBody>
          <a:bodyPr wrap="square" lIns="211226" tIns="105613" rIns="211226" bIns="105613"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cs typeface="+mn-cs"/>
              </a:rPr>
              <a:t>Data acquisition and pre-processing</a:t>
            </a:r>
            <a:endParaRPr kumimoji="0" lang="en-US" altLang="zh-CN" sz="2000" b="0" i="0" u="none" strike="noStrike" kern="1200" cap="none" spc="0" normalizeH="0" baseline="0" noProof="0" dirty="0">
              <a:ln>
                <a:noFill/>
              </a:ln>
              <a:solidFill>
                <a:prstClr val="black">
                  <a:lumMod val="75000"/>
                  <a:lumOff val="25000"/>
                  <a:alpha val="29000"/>
                </a:prstClr>
              </a:solidFill>
              <a:effectLst/>
              <a:uLnTx/>
              <a:uFillTx/>
              <a:latin typeface="HarmonyOS Sans SC" panose="00000500000000000000" charset="-122"/>
              <a:ea typeface="HarmonyOS Sans SC" panose="00000500000000000000" charset="-122"/>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任意多边形: 形状 39"/>
          <p:cNvSpPr/>
          <p:nvPr/>
        </p:nvSpPr>
        <p:spPr>
          <a:xfrm>
            <a:off x="10836910" y="6181725"/>
            <a:ext cx="1355090" cy="676275"/>
          </a:xfrm>
          <a:custGeom>
            <a:avLst/>
            <a:gdLst>
              <a:gd name="connsiteX0" fmla="*/ 2629755 w 2640595"/>
              <a:gd name="connsiteY0" fmla="*/ 2511278 h 2532844"/>
              <a:gd name="connsiteX1" fmla="*/ 2640586 w 2640595"/>
              <a:gd name="connsiteY1" fmla="*/ 2521918 h 2532844"/>
              <a:gd name="connsiteX2" fmla="*/ 2640586 w 2640595"/>
              <a:gd name="connsiteY2" fmla="*/ 2522013 h 2532844"/>
              <a:gd name="connsiteX3" fmla="*/ 2629755 w 2640595"/>
              <a:gd name="connsiteY3" fmla="*/ 2532844 h 2532844"/>
              <a:gd name="connsiteX4" fmla="*/ 2619019 w 2640595"/>
              <a:gd name="connsiteY4" fmla="*/ 2522013 h 2532844"/>
              <a:gd name="connsiteX5" fmla="*/ 2629755 w 2640595"/>
              <a:gd name="connsiteY5" fmla="*/ 2511278 h 2532844"/>
              <a:gd name="connsiteX6" fmla="*/ 2280325 w 2640595"/>
              <a:gd name="connsiteY6" fmla="*/ 2511278 h 2532844"/>
              <a:gd name="connsiteX7" fmla="*/ 2280420 w 2640595"/>
              <a:gd name="connsiteY7" fmla="*/ 2511278 h 2532844"/>
              <a:gd name="connsiteX8" fmla="*/ 2291251 w 2640595"/>
              <a:gd name="connsiteY8" fmla="*/ 2521918 h 2532844"/>
              <a:gd name="connsiteX9" fmla="*/ 2291251 w 2640595"/>
              <a:gd name="connsiteY9" fmla="*/ 2522013 h 2532844"/>
              <a:gd name="connsiteX10" fmla="*/ 2280420 w 2640595"/>
              <a:gd name="connsiteY10" fmla="*/ 2532844 h 2532844"/>
              <a:gd name="connsiteX11" fmla="*/ 2269589 w 2640595"/>
              <a:gd name="connsiteY11" fmla="*/ 2522013 h 2532844"/>
              <a:gd name="connsiteX12" fmla="*/ 2280325 w 2640595"/>
              <a:gd name="connsiteY12" fmla="*/ 2511278 h 2532844"/>
              <a:gd name="connsiteX13" fmla="*/ 2105895 w 2640595"/>
              <a:gd name="connsiteY13" fmla="*/ 2511278 h 2532844"/>
              <a:gd name="connsiteX14" fmla="*/ 2105990 w 2640595"/>
              <a:gd name="connsiteY14" fmla="*/ 2511278 h 2532844"/>
              <a:gd name="connsiteX15" fmla="*/ 2116821 w 2640595"/>
              <a:gd name="connsiteY15" fmla="*/ 2521918 h 2532844"/>
              <a:gd name="connsiteX16" fmla="*/ 2116821 w 2640595"/>
              <a:gd name="connsiteY16" fmla="*/ 2522013 h 2532844"/>
              <a:gd name="connsiteX17" fmla="*/ 2105990 w 2640595"/>
              <a:gd name="connsiteY17" fmla="*/ 2532844 h 2532844"/>
              <a:gd name="connsiteX18" fmla="*/ 2095159 w 2640595"/>
              <a:gd name="connsiteY18" fmla="*/ 2522013 h 2532844"/>
              <a:gd name="connsiteX19" fmla="*/ 2105895 w 2640595"/>
              <a:gd name="connsiteY19" fmla="*/ 2511278 h 2532844"/>
              <a:gd name="connsiteX20" fmla="*/ 1931180 w 2640595"/>
              <a:gd name="connsiteY20" fmla="*/ 2511278 h 2532844"/>
              <a:gd name="connsiteX21" fmla="*/ 1931371 w 2640595"/>
              <a:gd name="connsiteY21" fmla="*/ 2511278 h 2532844"/>
              <a:gd name="connsiteX22" fmla="*/ 1942201 w 2640595"/>
              <a:gd name="connsiteY22" fmla="*/ 2521918 h 2532844"/>
              <a:gd name="connsiteX23" fmla="*/ 1942201 w 2640595"/>
              <a:gd name="connsiteY23" fmla="*/ 2522013 h 2532844"/>
              <a:gd name="connsiteX24" fmla="*/ 1931371 w 2640595"/>
              <a:gd name="connsiteY24" fmla="*/ 2532844 h 2532844"/>
              <a:gd name="connsiteX25" fmla="*/ 1920635 w 2640595"/>
              <a:gd name="connsiteY25" fmla="*/ 2522108 h 2532844"/>
              <a:gd name="connsiteX26" fmla="*/ 1920635 w 2640595"/>
              <a:gd name="connsiteY26" fmla="*/ 2522013 h 2532844"/>
              <a:gd name="connsiteX27" fmla="*/ 1931180 w 2640595"/>
              <a:gd name="connsiteY27" fmla="*/ 2511278 h 2532844"/>
              <a:gd name="connsiteX28" fmla="*/ 1582131 w 2640595"/>
              <a:gd name="connsiteY28" fmla="*/ 2511278 h 2532844"/>
              <a:gd name="connsiteX29" fmla="*/ 1582226 w 2640595"/>
              <a:gd name="connsiteY29" fmla="*/ 2511278 h 2532844"/>
              <a:gd name="connsiteX30" fmla="*/ 1592962 w 2640595"/>
              <a:gd name="connsiteY30" fmla="*/ 2521823 h 2532844"/>
              <a:gd name="connsiteX31" fmla="*/ 1592962 w 2640595"/>
              <a:gd name="connsiteY31" fmla="*/ 2522013 h 2532844"/>
              <a:gd name="connsiteX32" fmla="*/ 1582321 w 2640595"/>
              <a:gd name="connsiteY32" fmla="*/ 2532844 h 2532844"/>
              <a:gd name="connsiteX33" fmla="*/ 1582226 w 2640595"/>
              <a:gd name="connsiteY33" fmla="*/ 2532844 h 2532844"/>
              <a:gd name="connsiteX34" fmla="*/ 1571395 w 2640595"/>
              <a:gd name="connsiteY34" fmla="*/ 2522013 h 2532844"/>
              <a:gd name="connsiteX35" fmla="*/ 1582131 w 2640595"/>
              <a:gd name="connsiteY35" fmla="*/ 2511278 h 2532844"/>
              <a:gd name="connsiteX36" fmla="*/ 1407511 w 2640595"/>
              <a:gd name="connsiteY36" fmla="*/ 2511278 h 2532844"/>
              <a:gd name="connsiteX37" fmla="*/ 1407606 w 2640595"/>
              <a:gd name="connsiteY37" fmla="*/ 2511278 h 2532844"/>
              <a:gd name="connsiteX38" fmla="*/ 1418437 w 2640595"/>
              <a:gd name="connsiteY38" fmla="*/ 2521918 h 2532844"/>
              <a:gd name="connsiteX39" fmla="*/ 1418437 w 2640595"/>
              <a:gd name="connsiteY39" fmla="*/ 2522013 h 2532844"/>
              <a:gd name="connsiteX40" fmla="*/ 1407606 w 2640595"/>
              <a:gd name="connsiteY40" fmla="*/ 2532844 h 2532844"/>
              <a:gd name="connsiteX41" fmla="*/ 1396775 w 2640595"/>
              <a:gd name="connsiteY41" fmla="*/ 2522013 h 2532844"/>
              <a:gd name="connsiteX42" fmla="*/ 1407511 w 2640595"/>
              <a:gd name="connsiteY42" fmla="*/ 2511278 h 2532844"/>
              <a:gd name="connsiteX43" fmla="*/ 1232891 w 2640595"/>
              <a:gd name="connsiteY43" fmla="*/ 2511278 h 2532844"/>
              <a:gd name="connsiteX44" fmla="*/ 1232986 w 2640595"/>
              <a:gd name="connsiteY44" fmla="*/ 2511278 h 2532844"/>
              <a:gd name="connsiteX45" fmla="*/ 1243817 w 2640595"/>
              <a:gd name="connsiteY45" fmla="*/ 2521918 h 2532844"/>
              <a:gd name="connsiteX46" fmla="*/ 1243817 w 2640595"/>
              <a:gd name="connsiteY46" fmla="*/ 2522013 h 2532844"/>
              <a:gd name="connsiteX47" fmla="*/ 1232986 w 2640595"/>
              <a:gd name="connsiteY47" fmla="*/ 2532844 h 2532844"/>
              <a:gd name="connsiteX48" fmla="*/ 1222155 w 2640595"/>
              <a:gd name="connsiteY48" fmla="*/ 2522013 h 2532844"/>
              <a:gd name="connsiteX49" fmla="*/ 1232891 w 2640595"/>
              <a:gd name="connsiteY49" fmla="*/ 2511278 h 2532844"/>
              <a:gd name="connsiteX50" fmla="*/ 1058366 w 2640595"/>
              <a:gd name="connsiteY50" fmla="*/ 2511278 h 2532844"/>
              <a:gd name="connsiteX51" fmla="*/ 1069197 w 2640595"/>
              <a:gd name="connsiteY51" fmla="*/ 2521918 h 2532844"/>
              <a:gd name="connsiteX52" fmla="*/ 1069197 w 2640595"/>
              <a:gd name="connsiteY52" fmla="*/ 2522013 h 2532844"/>
              <a:gd name="connsiteX53" fmla="*/ 1058366 w 2640595"/>
              <a:gd name="connsiteY53" fmla="*/ 2532844 h 2532844"/>
              <a:gd name="connsiteX54" fmla="*/ 1047630 w 2640595"/>
              <a:gd name="connsiteY54" fmla="*/ 2522013 h 2532844"/>
              <a:gd name="connsiteX55" fmla="*/ 1058366 w 2640595"/>
              <a:gd name="connsiteY55" fmla="*/ 2511278 h 2532844"/>
              <a:gd name="connsiteX56" fmla="*/ 709126 w 2640595"/>
              <a:gd name="connsiteY56" fmla="*/ 2511278 h 2532844"/>
              <a:gd name="connsiteX57" fmla="*/ 709222 w 2640595"/>
              <a:gd name="connsiteY57" fmla="*/ 2511278 h 2532844"/>
              <a:gd name="connsiteX58" fmla="*/ 720052 w 2640595"/>
              <a:gd name="connsiteY58" fmla="*/ 2521918 h 2532844"/>
              <a:gd name="connsiteX59" fmla="*/ 720052 w 2640595"/>
              <a:gd name="connsiteY59" fmla="*/ 2522013 h 2532844"/>
              <a:gd name="connsiteX60" fmla="*/ 709222 w 2640595"/>
              <a:gd name="connsiteY60" fmla="*/ 2532844 h 2532844"/>
              <a:gd name="connsiteX61" fmla="*/ 698391 w 2640595"/>
              <a:gd name="connsiteY61" fmla="*/ 2522013 h 2532844"/>
              <a:gd name="connsiteX62" fmla="*/ 709126 w 2640595"/>
              <a:gd name="connsiteY62" fmla="*/ 2511278 h 2532844"/>
              <a:gd name="connsiteX63" fmla="*/ 534507 w 2640595"/>
              <a:gd name="connsiteY63" fmla="*/ 2511278 h 2532844"/>
              <a:gd name="connsiteX64" fmla="*/ 534602 w 2640595"/>
              <a:gd name="connsiteY64" fmla="*/ 2511278 h 2532844"/>
              <a:gd name="connsiteX65" fmla="*/ 545432 w 2640595"/>
              <a:gd name="connsiteY65" fmla="*/ 2521918 h 2532844"/>
              <a:gd name="connsiteX66" fmla="*/ 545432 w 2640595"/>
              <a:gd name="connsiteY66" fmla="*/ 2522013 h 2532844"/>
              <a:gd name="connsiteX67" fmla="*/ 534602 w 2640595"/>
              <a:gd name="connsiteY67" fmla="*/ 2532844 h 2532844"/>
              <a:gd name="connsiteX68" fmla="*/ 523771 w 2640595"/>
              <a:gd name="connsiteY68" fmla="*/ 2522013 h 2532844"/>
              <a:gd name="connsiteX69" fmla="*/ 534507 w 2640595"/>
              <a:gd name="connsiteY69" fmla="*/ 2511278 h 2532844"/>
              <a:gd name="connsiteX70" fmla="*/ 359887 w 2640595"/>
              <a:gd name="connsiteY70" fmla="*/ 2511278 h 2532844"/>
              <a:gd name="connsiteX71" fmla="*/ 359982 w 2640595"/>
              <a:gd name="connsiteY71" fmla="*/ 2511278 h 2532844"/>
              <a:gd name="connsiteX72" fmla="*/ 370812 w 2640595"/>
              <a:gd name="connsiteY72" fmla="*/ 2521918 h 2532844"/>
              <a:gd name="connsiteX73" fmla="*/ 370812 w 2640595"/>
              <a:gd name="connsiteY73" fmla="*/ 2522013 h 2532844"/>
              <a:gd name="connsiteX74" fmla="*/ 359982 w 2640595"/>
              <a:gd name="connsiteY74" fmla="*/ 2532844 h 2532844"/>
              <a:gd name="connsiteX75" fmla="*/ 349151 w 2640595"/>
              <a:gd name="connsiteY75" fmla="*/ 2522013 h 2532844"/>
              <a:gd name="connsiteX76" fmla="*/ 359887 w 2640595"/>
              <a:gd name="connsiteY76" fmla="*/ 2511278 h 2532844"/>
              <a:gd name="connsiteX77" fmla="*/ 185362 w 2640595"/>
              <a:gd name="connsiteY77" fmla="*/ 2511278 h 2532844"/>
              <a:gd name="connsiteX78" fmla="*/ 196192 w 2640595"/>
              <a:gd name="connsiteY78" fmla="*/ 2521918 h 2532844"/>
              <a:gd name="connsiteX79" fmla="*/ 196192 w 2640595"/>
              <a:gd name="connsiteY79" fmla="*/ 2522013 h 2532844"/>
              <a:gd name="connsiteX80" fmla="*/ 185362 w 2640595"/>
              <a:gd name="connsiteY80" fmla="*/ 2532844 h 2532844"/>
              <a:gd name="connsiteX81" fmla="*/ 174626 w 2640595"/>
              <a:gd name="connsiteY81" fmla="*/ 2522013 h 2532844"/>
              <a:gd name="connsiteX82" fmla="*/ 185362 w 2640595"/>
              <a:gd name="connsiteY82" fmla="*/ 2511278 h 2532844"/>
              <a:gd name="connsiteX83" fmla="*/ 2455135 w 2640595"/>
              <a:gd name="connsiteY83" fmla="*/ 2511277 h 2532844"/>
              <a:gd name="connsiteX84" fmla="*/ 2455230 w 2640595"/>
              <a:gd name="connsiteY84" fmla="*/ 2511277 h 2532844"/>
              <a:gd name="connsiteX85" fmla="*/ 2465966 w 2640595"/>
              <a:gd name="connsiteY85" fmla="*/ 2522013 h 2532844"/>
              <a:gd name="connsiteX86" fmla="*/ 2455230 w 2640595"/>
              <a:gd name="connsiteY86" fmla="*/ 2532844 h 2532844"/>
              <a:gd name="connsiteX87" fmla="*/ 2444399 w 2640595"/>
              <a:gd name="connsiteY87" fmla="*/ 2522013 h 2532844"/>
              <a:gd name="connsiteX88" fmla="*/ 2455135 w 2640595"/>
              <a:gd name="connsiteY88" fmla="*/ 2511277 h 2532844"/>
              <a:gd name="connsiteX89" fmla="*/ 1756751 w 2640595"/>
              <a:gd name="connsiteY89" fmla="*/ 2511277 h 2532844"/>
              <a:gd name="connsiteX90" fmla="*/ 1756846 w 2640595"/>
              <a:gd name="connsiteY90" fmla="*/ 2511277 h 2532844"/>
              <a:gd name="connsiteX91" fmla="*/ 1767582 w 2640595"/>
              <a:gd name="connsiteY91" fmla="*/ 2522013 h 2532844"/>
              <a:gd name="connsiteX92" fmla="*/ 1756846 w 2640595"/>
              <a:gd name="connsiteY92" fmla="*/ 2532844 h 2532844"/>
              <a:gd name="connsiteX93" fmla="*/ 1746015 w 2640595"/>
              <a:gd name="connsiteY93" fmla="*/ 2522013 h 2532844"/>
              <a:gd name="connsiteX94" fmla="*/ 1756751 w 2640595"/>
              <a:gd name="connsiteY94" fmla="*/ 2511277 h 2532844"/>
              <a:gd name="connsiteX95" fmla="*/ 883841 w 2640595"/>
              <a:gd name="connsiteY95" fmla="*/ 2511277 h 2532844"/>
              <a:gd name="connsiteX96" fmla="*/ 883936 w 2640595"/>
              <a:gd name="connsiteY96" fmla="*/ 2511277 h 2532844"/>
              <a:gd name="connsiteX97" fmla="*/ 894672 w 2640595"/>
              <a:gd name="connsiteY97" fmla="*/ 2522013 h 2532844"/>
              <a:gd name="connsiteX98" fmla="*/ 883936 w 2640595"/>
              <a:gd name="connsiteY98" fmla="*/ 2532844 h 2532844"/>
              <a:gd name="connsiteX99" fmla="*/ 873105 w 2640595"/>
              <a:gd name="connsiteY99" fmla="*/ 2522013 h 2532844"/>
              <a:gd name="connsiteX100" fmla="*/ 883841 w 2640595"/>
              <a:gd name="connsiteY100" fmla="*/ 2511277 h 2532844"/>
              <a:gd name="connsiteX101" fmla="*/ 10742 w 2640595"/>
              <a:gd name="connsiteY101" fmla="*/ 2511277 h 2532844"/>
              <a:gd name="connsiteX102" fmla="*/ 10837 w 2640595"/>
              <a:gd name="connsiteY102" fmla="*/ 2511277 h 2532844"/>
              <a:gd name="connsiteX103" fmla="*/ 21572 w 2640595"/>
              <a:gd name="connsiteY103" fmla="*/ 2522013 h 2532844"/>
              <a:gd name="connsiteX104" fmla="*/ 10837 w 2640595"/>
              <a:gd name="connsiteY104" fmla="*/ 2532844 h 2532844"/>
              <a:gd name="connsiteX105" fmla="*/ 6 w 2640595"/>
              <a:gd name="connsiteY105" fmla="*/ 2522013 h 2532844"/>
              <a:gd name="connsiteX106" fmla="*/ 10742 w 2640595"/>
              <a:gd name="connsiteY106" fmla="*/ 2511277 h 2532844"/>
              <a:gd name="connsiteX107" fmla="*/ 2629755 w 2640595"/>
              <a:gd name="connsiteY107" fmla="*/ 2331812 h 2532844"/>
              <a:gd name="connsiteX108" fmla="*/ 2640586 w 2640595"/>
              <a:gd name="connsiteY108" fmla="*/ 2342643 h 2532844"/>
              <a:gd name="connsiteX109" fmla="*/ 2629755 w 2640595"/>
              <a:gd name="connsiteY109" fmla="*/ 2353474 h 2532844"/>
              <a:gd name="connsiteX110" fmla="*/ 2619019 w 2640595"/>
              <a:gd name="connsiteY110" fmla="*/ 2342643 h 2532844"/>
              <a:gd name="connsiteX111" fmla="*/ 2629755 w 2640595"/>
              <a:gd name="connsiteY111" fmla="*/ 2331812 h 2532844"/>
              <a:gd name="connsiteX112" fmla="*/ 2455230 w 2640595"/>
              <a:gd name="connsiteY112" fmla="*/ 2331812 h 2532844"/>
              <a:gd name="connsiteX113" fmla="*/ 2465966 w 2640595"/>
              <a:gd name="connsiteY113" fmla="*/ 2342643 h 2532844"/>
              <a:gd name="connsiteX114" fmla="*/ 2455230 w 2640595"/>
              <a:gd name="connsiteY114" fmla="*/ 2353474 h 2532844"/>
              <a:gd name="connsiteX115" fmla="*/ 2444399 w 2640595"/>
              <a:gd name="connsiteY115" fmla="*/ 2342643 h 2532844"/>
              <a:gd name="connsiteX116" fmla="*/ 2455230 w 2640595"/>
              <a:gd name="connsiteY116" fmla="*/ 2331812 h 2532844"/>
              <a:gd name="connsiteX117" fmla="*/ 2280420 w 2640595"/>
              <a:gd name="connsiteY117" fmla="*/ 2331812 h 2532844"/>
              <a:gd name="connsiteX118" fmla="*/ 2291251 w 2640595"/>
              <a:gd name="connsiteY118" fmla="*/ 2342643 h 2532844"/>
              <a:gd name="connsiteX119" fmla="*/ 2280420 w 2640595"/>
              <a:gd name="connsiteY119" fmla="*/ 2353474 h 2532844"/>
              <a:gd name="connsiteX120" fmla="*/ 2269589 w 2640595"/>
              <a:gd name="connsiteY120" fmla="*/ 2342643 h 2532844"/>
              <a:gd name="connsiteX121" fmla="*/ 2280420 w 2640595"/>
              <a:gd name="connsiteY121" fmla="*/ 2331812 h 2532844"/>
              <a:gd name="connsiteX122" fmla="*/ 2105990 w 2640595"/>
              <a:gd name="connsiteY122" fmla="*/ 2331812 h 2532844"/>
              <a:gd name="connsiteX123" fmla="*/ 2116821 w 2640595"/>
              <a:gd name="connsiteY123" fmla="*/ 2342643 h 2532844"/>
              <a:gd name="connsiteX124" fmla="*/ 2105990 w 2640595"/>
              <a:gd name="connsiteY124" fmla="*/ 2353474 h 2532844"/>
              <a:gd name="connsiteX125" fmla="*/ 2095159 w 2640595"/>
              <a:gd name="connsiteY125" fmla="*/ 2342643 h 2532844"/>
              <a:gd name="connsiteX126" fmla="*/ 2105990 w 2640595"/>
              <a:gd name="connsiteY126" fmla="*/ 2331812 h 2532844"/>
              <a:gd name="connsiteX127" fmla="*/ 1931370 w 2640595"/>
              <a:gd name="connsiteY127" fmla="*/ 2331812 h 2532844"/>
              <a:gd name="connsiteX128" fmla="*/ 1931465 w 2640595"/>
              <a:gd name="connsiteY128" fmla="*/ 2331812 h 2532844"/>
              <a:gd name="connsiteX129" fmla="*/ 1942201 w 2640595"/>
              <a:gd name="connsiteY129" fmla="*/ 2342643 h 2532844"/>
              <a:gd name="connsiteX130" fmla="*/ 1931370 w 2640595"/>
              <a:gd name="connsiteY130" fmla="*/ 2353474 h 2532844"/>
              <a:gd name="connsiteX131" fmla="*/ 1920730 w 2640595"/>
              <a:gd name="connsiteY131" fmla="*/ 2342643 h 2532844"/>
              <a:gd name="connsiteX132" fmla="*/ 1931370 w 2640595"/>
              <a:gd name="connsiteY132" fmla="*/ 2331812 h 2532844"/>
              <a:gd name="connsiteX133" fmla="*/ 1756846 w 2640595"/>
              <a:gd name="connsiteY133" fmla="*/ 2331812 h 2532844"/>
              <a:gd name="connsiteX134" fmla="*/ 1767582 w 2640595"/>
              <a:gd name="connsiteY134" fmla="*/ 2342643 h 2532844"/>
              <a:gd name="connsiteX135" fmla="*/ 1756846 w 2640595"/>
              <a:gd name="connsiteY135" fmla="*/ 2353474 h 2532844"/>
              <a:gd name="connsiteX136" fmla="*/ 1746015 w 2640595"/>
              <a:gd name="connsiteY136" fmla="*/ 2342643 h 2532844"/>
              <a:gd name="connsiteX137" fmla="*/ 1756846 w 2640595"/>
              <a:gd name="connsiteY137" fmla="*/ 2331812 h 2532844"/>
              <a:gd name="connsiteX138" fmla="*/ 1582226 w 2640595"/>
              <a:gd name="connsiteY138" fmla="*/ 2331812 h 2532844"/>
              <a:gd name="connsiteX139" fmla="*/ 1592962 w 2640595"/>
              <a:gd name="connsiteY139" fmla="*/ 2342548 h 2532844"/>
              <a:gd name="connsiteX140" fmla="*/ 1592962 w 2640595"/>
              <a:gd name="connsiteY140" fmla="*/ 2342643 h 2532844"/>
              <a:gd name="connsiteX141" fmla="*/ 1582321 w 2640595"/>
              <a:gd name="connsiteY141" fmla="*/ 2353474 h 2532844"/>
              <a:gd name="connsiteX142" fmla="*/ 1582226 w 2640595"/>
              <a:gd name="connsiteY142" fmla="*/ 2353474 h 2532844"/>
              <a:gd name="connsiteX143" fmla="*/ 1571395 w 2640595"/>
              <a:gd name="connsiteY143" fmla="*/ 2342643 h 2532844"/>
              <a:gd name="connsiteX144" fmla="*/ 1582226 w 2640595"/>
              <a:gd name="connsiteY144" fmla="*/ 2331812 h 2532844"/>
              <a:gd name="connsiteX145" fmla="*/ 1407606 w 2640595"/>
              <a:gd name="connsiteY145" fmla="*/ 2331812 h 2532844"/>
              <a:gd name="connsiteX146" fmla="*/ 1418437 w 2640595"/>
              <a:gd name="connsiteY146" fmla="*/ 2342643 h 2532844"/>
              <a:gd name="connsiteX147" fmla="*/ 1407606 w 2640595"/>
              <a:gd name="connsiteY147" fmla="*/ 2353474 h 2532844"/>
              <a:gd name="connsiteX148" fmla="*/ 1396775 w 2640595"/>
              <a:gd name="connsiteY148" fmla="*/ 2342643 h 2532844"/>
              <a:gd name="connsiteX149" fmla="*/ 1407606 w 2640595"/>
              <a:gd name="connsiteY149" fmla="*/ 2331812 h 2532844"/>
              <a:gd name="connsiteX150" fmla="*/ 1232986 w 2640595"/>
              <a:gd name="connsiteY150" fmla="*/ 2331812 h 2532844"/>
              <a:gd name="connsiteX151" fmla="*/ 1243817 w 2640595"/>
              <a:gd name="connsiteY151" fmla="*/ 2342643 h 2532844"/>
              <a:gd name="connsiteX152" fmla="*/ 1232986 w 2640595"/>
              <a:gd name="connsiteY152" fmla="*/ 2353474 h 2532844"/>
              <a:gd name="connsiteX153" fmla="*/ 1222155 w 2640595"/>
              <a:gd name="connsiteY153" fmla="*/ 2342643 h 2532844"/>
              <a:gd name="connsiteX154" fmla="*/ 1232986 w 2640595"/>
              <a:gd name="connsiteY154" fmla="*/ 2331812 h 2532844"/>
              <a:gd name="connsiteX155" fmla="*/ 1058366 w 2640595"/>
              <a:gd name="connsiteY155" fmla="*/ 2331812 h 2532844"/>
              <a:gd name="connsiteX156" fmla="*/ 1069197 w 2640595"/>
              <a:gd name="connsiteY156" fmla="*/ 2342643 h 2532844"/>
              <a:gd name="connsiteX157" fmla="*/ 1058366 w 2640595"/>
              <a:gd name="connsiteY157" fmla="*/ 2353474 h 2532844"/>
              <a:gd name="connsiteX158" fmla="*/ 1047630 w 2640595"/>
              <a:gd name="connsiteY158" fmla="*/ 2342643 h 2532844"/>
              <a:gd name="connsiteX159" fmla="*/ 1058366 w 2640595"/>
              <a:gd name="connsiteY159" fmla="*/ 2331812 h 2532844"/>
              <a:gd name="connsiteX160" fmla="*/ 883936 w 2640595"/>
              <a:gd name="connsiteY160" fmla="*/ 2331812 h 2532844"/>
              <a:gd name="connsiteX161" fmla="*/ 894672 w 2640595"/>
              <a:gd name="connsiteY161" fmla="*/ 2342643 h 2532844"/>
              <a:gd name="connsiteX162" fmla="*/ 883936 w 2640595"/>
              <a:gd name="connsiteY162" fmla="*/ 2353474 h 2532844"/>
              <a:gd name="connsiteX163" fmla="*/ 873105 w 2640595"/>
              <a:gd name="connsiteY163" fmla="*/ 2342643 h 2532844"/>
              <a:gd name="connsiteX164" fmla="*/ 883936 w 2640595"/>
              <a:gd name="connsiteY164" fmla="*/ 2331812 h 2532844"/>
              <a:gd name="connsiteX165" fmla="*/ 709222 w 2640595"/>
              <a:gd name="connsiteY165" fmla="*/ 2331812 h 2532844"/>
              <a:gd name="connsiteX166" fmla="*/ 720052 w 2640595"/>
              <a:gd name="connsiteY166" fmla="*/ 2342643 h 2532844"/>
              <a:gd name="connsiteX167" fmla="*/ 709222 w 2640595"/>
              <a:gd name="connsiteY167" fmla="*/ 2353474 h 2532844"/>
              <a:gd name="connsiteX168" fmla="*/ 698391 w 2640595"/>
              <a:gd name="connsiteY168" fmla="*/ 2342643 h 2532844"/>
              <a:gd name="connsiteX169" fmla="*/ 709222 w 2640595"/>
              <a:gd name="connsiteY169" fmla="*/ 2331812 h 2532844"/>
              <a:gd name="connsiteX170" fmla="*/ 534981 w 2640595"/>
              <a:gd name="connsiteY170" fmla="*/ 2331812 h 2532844"/>
              <a:gd name="connsiteX171" fmla="*/ 545431 w 2640595"/>
              <a:gd name="connsiteY171" fmla="*/ 2342643 h 2532844"/>
              <a:gd name="connsiteX172" fmla="*/ 534601 w 2640595"/>
              <a:gd name="connsiteY172" fmla="*/ 2353474 h 2532844"/>
              <a:gd name="connsiteX173" fmla="*/ 524150 w 2640595"/>
              <a:gd name="connsiteY173" fmla="*/ 2342643 h 2532844"/>
              <a:gd name="connsiteX174" fmla="*/ 534981 w 2640595"/>
              <a:gd name="connsiteY174" fmla="*/ 2331812 h 2532844"/>
              <a:gd name="connsiteX175" fmla="*/ 359982 w 2640595"/>
              <a:gd name="connsiteY175" fmla="*/ 2331812 h 2532844"/>
              <a:gd name="connsiteX176" fmla="*/ 370812 w 2640595"/>
              <a:gd name="connsiteY176" fmla="*/ 2342643 h 2532844"/>
              <a:gd name="connsiteX177" fmla="*/ 359982 w 2640595"/>
              <a:gd name="connsiteY177" fmla="*/ 2353474 h 2532844"/>
              <a:gd name="connsiteX178" fmla="*/ 349151 w 2640595"/>
              <a:gd name="connsiteY178" fmla="*/ 2342643 h 2532844"/>
              <a:gd name="connsiteX179" fmla="*/ 359982 w 2640595"/>
              <a:gd name="connsiteY179" fmla="*/ 2331812 h 2532844"/>
              <a:gd name="connsiteX180" fmla="*/ 185362 w 2640595"/>
              <a:gd name="connsiteY180" fmla="*/ 2331812 h 2532844"/>
              <a:gd name="connsiteX181" fmla="*/ 196192 w 2640595"/>
              <a:gd name="connsiteY181" fmla="*/ 2342643 h 2532844"/>
              <a:gd name="connsiteX182" fmla="*/ 185362 w 2640595"/>
              <a:gd name="connsiteY182" fmla="*/ 2353474 h 2532844"/>
              <a:gd name="connsiteX183" fmla="*/ 174626 w 2640595"/>
              <a:gd name="connsiteY183" fmla="*/ 2342643 h 2532844"/>
              <a:gd name="connsiteX184" fmla="*/ 185362 w 2640595"/>
              <a:gd name="connsiteY184" fmla="*/ 2331812 h 2532844"/>
              <a:gd name="connsiteX185" fmla="*/ 10837 w 2640595"/>
              <a:gd name="connsiteY185" fmla="*/ 2331812 h 2532844"/>
              <a:gd name="connsiteX186" fmla="*/ 21572 w 2640595"/>
              <a:gd name="connsiteY186" fmla="*/ 2342643 h 2532844"/>
              <a:gd name="connsiteX187" fmla="*/ 10837 w 2640595"/>
              <a:gd name="connsiteY187" fmla="*/ 2353474 h 2532844"/>
              <a:gd name="connsiteX188" fmla="*/ 6 w 2640595"/>
              <a:gd name="connsiteY188" fmla="*/ 2342643 h 2532844"/>
              <a:gd name="connsiteX189" fmla="*/ 10837 w 2640595"/>
              <a:gd name="connsiteY189" fmla="*/ 2331812 h 2532844"/>
              <a:gd name="connsiteX190" fmla="*/ 2105990 w 2640595"/>
              <a:gd name="connsiteY190" fmla="*/ 2152822 h 2532844"/>
              <a:gd name="connsiteX191" fmla="*/ 2116821 w 2640595"/>
              <a:gd name="connsiteY191" fmla="*/ 2163273 h 2532844"/>
              <a:gd name="connsiteX192" fmla="*/ 2106380 w 2640595"/>
              <a:gd name="connsiteY192" fmla="*/ 2174474 h 2532844"/>
              <a:gd name="connsiteX193" fmla="*/ 2105990 w 2640595"/>
              <a:gd name="connsiteY193" fmla="*/ 2174484 h 2532844"/>
              <a:gd name="connsiteX194" fmla="*/ 2095159 w 2640595"/>
              <a:gd name="connsiteY194" fmla="*/ 2163653 h 2532844"/>
              <a:gd name="connsiteX195" fmla="*/ 2105990 w 2640595"/>
              <a:gd name="connsiteY195" fmla="*/ 2152822 h 2532844"/>
              <a:gd name="connsiteX196" fmla="*/ 1407701 w 2640595"/>
              <a:gd name="connsiteY196" fmla="*/ 2152822 h 2532844"/>
              <a:gd name="connsiteX197" fmla="*/ 1418437 w 2640595"/>
              <a:gd name="connsiteY197" fmla="*/ 2163273 h 2532844"/>
              <a:gd name="connsiteX198" fmla="*/ 1407996 w 2640595"/>
              <a:gd name="connsiteY198" fmla="*/ 2174474 h 2532844"/>
              <a:gd name="connsiteX199" fmla="*/ 1407701 w 2640595"/>
              <a:gd name="connsiteY199" fmla="*/ 2174484 h 2532844"/>
              <a:gd name="connsiteX200" fmla="*/ 1396870 w 2640595"/>
              <a:gd name="connsiteY200" fmla="*/ 2163653 h 2532844"/>
              <a:gd name="connsiteX201" fmla="*/ 1407701 w 2640595"/>
              <a:gd name="connsiteY201" fmla="*/ 2152822 h 2532844"/>
              <a:gd name="connsiteX202" fmla="*/ 534602 w 2640595"/>
              <a:gd name="connsiteY202" fmla="*/ 2152822 h 2532844"/>
              <a:gd name="connsiteX203" fmla="*/ 545432 w 2640595"/>
              <a:gd name="connsiteY203" fmla="*/ 2163273 h 2532844"/>
              <a:gd name="connsiteX204" fmla="*/ 534991 w 2640595"/>
              <a:gd name="connsiteY204" fmla="*/ 2174474 h 2532844"/>
              <a:gd name="connsiteX205" fmla="*/ 534602 w 2640595"/>
              <a:gd name="connsiteY205" fmla="*/ 2174484 h 2532844"/>
              <a:gd name="connsiteX206" fmla="*/ 523771 w 2640595"/>
              <a:gd name="connsiteY206" fmla="*/ 2163653 h 2532844"/>
              <a:gd name="connsiteX207" fmla="*/ 534602 w 2640595"/>
              <a:gd name="connsiteY207" fmla="*/ 2152822 h 2532844"/>
              <a:gd name="connsiteX208" fmla="*/ 11122 w 2640595"/>
              <a:gd name="connsiteY208" fmla="*/ 2152822 h 2532844"/>
              <a:gd name="connsiteX209" fmla="*/ 21572 w 2640595"/>
              <a:gd name="connsiteY209" fmla="*/ 2163273 h 2532844"/>
              <a:gd name="connsiteX210" fmla="*/ 11131 w 2640595"/>
              <a:gd name="connsiteY210" fmla="*/ 2174484 h 2532844"/>
              <a:gd name="connsiteX211" fmla="*/ 11122 w 2640595"/>
              <a:gd name="connsiteY211" fmla="*/ 2174484 h 2532844"/>
              <a:gd name="connsiteX212" fmla="*/ 291 w 2640595"/>
              <a:gd name="connsiteY212" fmla="*/ 2163653 h 2532844"/>
              <a:gd name="connsiteX213" fmla="*/ 11122 w 2640595"/>
              <a:gd name="connsiteY213" fmla="*/ 2152822 h 2532844"/>
              <a:gd name="connsiteX214" fmla="*/ 2629755 w 2640595"/>
              <a:gd name="connsiteY214" fmla="*/ 2152442 h 2532844"/>
              <a:gd name="connsiteX215" fmla="*/ 2640586 w 2640595"/>
              <a:gd name="connsiteY215" fmla="*/ 2163273 h 2532844"/>
              <a:gd name="connsiteX216" fmla="*/ 2629755 w 2640595"/>
              <a:gd name="connsiteY216" fmla="*/ 2174104 h 2532844"/>
              <a:gd name="connsiteX217" fmla="*/ 2619019 w 2640595"/>
              <a:gd name="connsiteY217" fmla="*/ 2163273 h 2532844"/>
              <a:gd name="connsiteX218" fmla="*/ 2629755 w 2640595"/>
              <a:gd name="connsiteY218" fmla="*/ 2152442 h 2532844"/>
              <a:gd name="connsiteX219" fmla="*/ 2455230 w 2640595"/>
              <a:gd name="connsiteY219" fmla="*/ 2152442 h 2532844"/>
              <a:gd name="connsiteX220" fmla="*/ 2465966 w 2640595"/>
              <a:gd name="connsiteY220" fmla="*/ 2163273 h 2532844"/>
              <a:gd name="connsiteX221" fmla="*/ 2455230 w 2640595"/>
              <a:gd name="connsiteY221" fmla="*/ 2174104 h 2532844"/>
              <a:gd name="connsiteX222" fmla="*/ 2444399 w 2640595"/>
              <a:gd name="connsiteY222" fmla="*/ 2163273 h 2532844"/>
              <a:gd name="connsiteX223" fmla="*/ 2455230 w 2640595"/>
              <a:gd name="connsiteY223" fmla="*/ 2152442 h 2532844"/>
              <a:gd name="connsiteX224" fmla="*/ 2280420 w 2640595"/>
              <a:gd name="connsiteY224" fmla="*/ 2152442 h 2532844"/>
              <a:gd name="connsiteX225" fmla="*/ 2291251 w 2640595"/>
              <a:gd name="connsiteY225" fmla="*/ 2163273 h 2532844"/>
              <a:gd name="connsiteX226" fmla="*/ 2280420 w 2640595"/>
              <a:gd name="connsiteY226" fmla="*/ 2174104 h 2532844"/>
              <a:gd name="connsiteX227" fmla="*/ 2269589 w 2640595"/>
              <a:gd name="connsiteY227" fmla="*/ 2163273 h 2532844"/>
              <a:gd name="connsiteX228" fmla="*/ 2280420 w 2640595"/>
              <a:gd name="connsiteY228" fmla="*/ 2152442 h 2532844"/>
              <a:gd name="connsiteX229" fmla="*/ 1931275 w 2640595"/>
              <a:gd name="connsiteY229" fmla="*/ 2152442 h 2532844"/>
              <a:gd name="connsiteX230" fmla="*/ 1931371 w 2640595"/>
              <a:gd name="connsiteY230" fmla="*/ 2152442 h 2532844"/>
              <a:gd name="connsiteX231" fmla="*/ 1942201 w 2640595"/>
              <a:gd name="connsiteY231" fmla="*/ 2163273 h 2532844"/>
              <a:gd name="connsiteX232" fmla="*/ 1931371 w 2640595"/>
              <a:gd name="connsiteY232" fmla="*/ 2174104 h 2532844"/>
              <a:gd name="connsiteX233" fmla="*/ 1920635 w 2640595"/>
              <a:gd name="connsiteY233" fmla="*/ 2163368 h 2532844"/>
              <a:gd name="connsiteX234" fmla="*/ 1920635 w 2640595"/>
              <a:gd name="connsiteY234" fmla="*/ 2163273 h 2532844"/>
              <a:gd name="connsiteX235" fmla="*/ 1931275 w 2640595"/>
              <a:gd name="connsiteY235" fmla="*/ 2152442 h 2532844"/>
              <a:gd name="connsiteX236" fmla="*/ 1756846 w 2640595"/>
              <a:gd name="connsiteY236" fmla="*/ 2152442 h 2532844"/>
              <a:gd name="connsiteX237" fmla="*/ 1767582 w 2640595"/>
              <a:gd name="connsiteY237" fmla="*/ 2163273 h 2532844"/>
              <a:gd name="connsiteX238" fmla="*/ 1756846 w 2640595"/>
              <a:gd name="connsiteY238" fmla="*/ 2174104 h 2532844"/>
              <a:gd name="connsiteX239" fmla="*/ 1746015 w 2640595"/>
              <a:gd name="connsiteY239" fmla="*/ 2163273 h 2532844"/>
              <a:gd name="connsiteX240" fmla="*/ 1756846 w 2640595"/>
              <a:gd name="connsiteY240" fmla="*/ 2152442 h 2532844"/>
              <a:gd name="connsiteX241" fmla="*/ 1582226 w 2640595"/>
              <a:gd name="connsiteY241" fmla="*/ 2152442 h 2532844"/>
              <a:gd name="connsiteX242" fmla="*/ 1592962 w 2640595"/>
              <a:gd name="connsiteY242" fmla="*/ 2163178 h 2532844"/>
              <a:gd name="connsiteX243" fmla="*/ 1592962 w 2640595"/>
              <a:gd name="connsiteY243" fmla="*/ 2163273 h 2532844"/>
              <a:gd name="connsiteX244" fmla="*/ 1582321 w 2640595"/>
              <a:gd name="connsiteY244" fmla="*/ 2174104 h 2532844"/>
              <a:gd name="connsiteX245" fmla="*/ 1582226 w 2640595"/>
              <a:gd name="connsiteY245" fmla="*/ 2174104 h 2532844"/>
              <a:gd name="connsiteX246" fmla="*/ 1571395 w 2640595"/>
              <a:gd name="connsiteY246" fmla="*/ 2163273 h 2532844"/>
              <a:gd name="connsiteX247" fmla="*/ 1582226 w 2640595"/>
              <a:gd name="connsiteY247" fmla="*/ 2152442 h 2532844"/>
              <a:gd name="connsiteX248" fmla="*/ 1232986 w 2640595"/>
              <a:gd name="connsiteY248" fmla="*/ 2152442 h 2532844"/>
              <a:gd name="connsiteX249" fmla="*/ 1243817 w 2640595"/>
              <a:gd name="connsiteY249" fmla="*/ 2163273 h 2532844"/>
              <a:gd name="connsiteX250" fmla="*/ 1232986 w 2640595"/>
              <a:gd name="connsiteY250" fmla="*/ 2174104 h 2532844"/>
              <a:gd name="connsiteX251" fmla="*/ 1222155 w 2640595"/>
              <a:gd name="connsiteY251" fmla="*/ 2163273 h 2532844"/>
              <a:gd name="connsiteX252" fmla="*/ 1232986 w 2640595"/>
              <a:gd name="connsiteY252" fmla="*/ 2152442 h 2532844"/>
              <a:gd name="connsiteX253" fmla="*/ 1058366 w 2640595"/>
              <a:gd name="connsiteY253" fmla="*/ 2152442 h 2532844"/>
              <a:gd name="connsiteX254" fmla="*/ 1069197 w 2640595"/>
              <a:gd name="connsiteY254" fmla="*/ 2163273 h 2532844"/>
              <a:gd name="connsiteX255" fmla="*/ 1058366 w 2640595"/>
              <a:gd name="connsiteY255" fmla="*/ 2174104 h 2532844"/>
              <a:gd name="connsiteX256" fmla="*/ 1047630 w 2640595"/>
              <a:gd name="connsiteY256" fmla="*/ 2163273 h 2532844"/>
              <a:gd name="connsiteX257" fmla="*/ 1058366 w 2640595"/>
              <a:gd name="connsiteY257" fmla="*/ 2152442 h 2532844"/>
              <a:gd name="connsiteX258" fmla="*/ 883936 w 2640595"/>
              <a:gd name="connsiteY258" fmla="*/ 2152442 h 2532844"/>
              <a:gd name="connsiteX259" fmla="*/ 894672 w 2640595"/>
              <a:gd name="connsiteY259" fmla="*/ 2163273 h 2532844"/>
              <a:gd name="connsiteX260" fmla="*/ 883936 w 2640595"/>
              <a:gd name="connsiteY260" fmla="*/ 2174104 h 2532844"/>
              <a:gd name="connsiteX261" fmla="*/ 873105 w 2640595"/>
              <a:gd name="connsiteY261" fmla="*/ 2163273 h 2532844"/>
              <a:gd name="connsiteX262" fmla="*/ 883936 w 2640595"/>
              <a:gd name="connsiteY262" fmla="*/ 2152442 h 2532844"/>
              <a:gd name="connsiteX263" fmla="*/ 709222 w 2640595"/>
              <a:gd name="connsiteY263" fmla="*/ 2152442 h 2532844"/>
              <a:gd name="connsiteX264" fmla="*/ 720052 w 2640595"/>
              <a:gd name="connsiteY264" fmla="*/ 2163273 h 2532844"/>
              <a:gd name="connsiteX265" fmla="*/ 709222 w 2640595"/>
              <a:gd name="connsiteY265" fmla="*/ 2174104 h 2532844"/>
              <a:gd name="connsiteX266" fmla="*/ 698391 w 2640595"/>
              <a:gd name="connsiteY266" fmla="*/ 2163273 h 2532844"/>
              <a:gd name="connsiteX267" fmla="*/ 709222 w 2640595"/>
              <a:gd name="connsiteY267" fmla="*/ 2152442 h 2532844"/>
              <a:gd name="connsiteX268" fmla="*/ 359982 w 2640595"/>
              <a:gd name="connsiteY268" fmla="*/ 2152442 h 2532844"/>
              <a:gd name="connsiteX269" fmla="*/ 370812 w 2640595"/>
              <a:gd name="connsiteY269" fmla="*/ 2163273 h 2532844"/>
              <a:gd name="connsiteX270" fmla="*/ 359982 w 2640595"/>
              <a:gd name="connsiteY270" fmla="*/ 2174104 h 2532844"/>
              <a:gd name="connsiteX271" fmla="*/ 349151 w 2640595"/>
              <a:gd name="connsiteY271" fmla="*/ 2163273 h 2532844"/>
              <a:gd name="connsiteX272" fmla="*/ 359982 w 2640595"/>
              <a:gd name="connsiteY272" fmla="*/ 2152442 h 2532844"/>
              <a:gd name="connsiteX273" fmla="*/ 185362 w 2640595"/>
              <a:gd name="connsiteY273" fmla="*/ 2152442 h 2532844"/>
              <a:gd name="connsiteX274" fmla="*/ 196192 w 2640595"/>
              <a:gd name="connsiteY274" fmla="*/ 2163273 h 2532844"/>
              <a:gd name="connsiteX275" fmla="*/ 185362 w 2640595"/>
              <a:gd name="connsiteY275" fmla="*/ 2174104 h 2532844"/>
              <a:gd name="connsiteX276" fmla="*/ 174626 w 2640595"/>
              <a:gd name="connsiteY276" fmla="*/ 2163273 h 2532844"/>
              <a:gd name="connsiteX277" fmla="*/ 185362 w 2640595"/>
              <a:gd name="connsiteY277" fmla="*/ 2152442 h 2532844"/>
              <a:gd name="connsiteX278" fmla="*/ 2629755 w 2640595"/>
              <a:gd name="connsiteY278" fmla="*/ 1973072 h 2532844"/>
              <a:gd name="connsiteX279" fmla="*/ 2640586 w 2640595"/>
              <a:gd name="connsiteY279" fmla="*/ 1983903 h 2532844"/>
              <a:gd name="connsiteX280" fmla="*/ 2629755 w 2640595"/>
              <a:gd name="connsiteY280" fmla="*/ 1994734 h 2532844"/>
              <a:gd name="connsiteX281" fmla="*/ 2619019 w 2640595"/>
              <a:gd name="connsiteY281" fmla="*/ 1983903 h 2532844"/>
              <a:gd name="connsiteX282" fmla="*/ 2629755 w 2640595"/>
              <a:gd name="connsiteY282" fmla="*/ 1973072 h 2532844"/>
              <a:gd name="connsiteX283" fmla="*/ 1931275 w 2640595"/>
              <a:gd name="connsiteY283" fmla="*/ 1973072 h 2532844"/>
              <a:gd name="connsiteX284" fmla="*/ 1931371 w 2640595"/>
              <a:gd name="connsiteY284" fmla="*/ 1973072 h 2532844"/>
              <a:gd name="connsiteX285" fmla="*/ 1942201 w 2640595"/>
              <a:gd name="connsiteY285" fmla="*/ 1983903 h 2532844"/>
              <a:gd name="connsiteX286" fmla="*/ 1931371 w 2640595"/>
              <a:gd name="connsiteY286" fmla="*/ 1994734 h 2532844"/>
              <a:gd name="connsiteX287" fmla="*/ 1920635 w 2640595"/>
              <a:gd name="connsiteY287" fmla="*/ 1983998 h 2532844"/>
              <a:gd name="connsiteX288" fmla="*/ 1920635 w 2640595"/>
              <a:gd name="connsiteY288" fmla="*/ 1983903 h 2532844"/>
              <a:gd name="connsiteX289" fmla="*/ 1931275 w 2640595"/>
              <a:gd name="connsiteY289" fmla="*/ 1973072 h 2532844"/>
              <a:gd name="connsiteX290" fmla="*/ 1756846 w 2640595"/>
              <a:gd name="connsiteY290" fmla="*/ 1973072 h 2532844"/>
              <a:gd name="connsiteX291" fmla="*/ 1767582 w 2640595"/>
              <a:gd name="connsiteY291" fmla="*/ 1983903 h 2532844"/>
              <a:gd name="connsiteX292" fmla="*/ 1756846 w 2640595"/>
              <a:gd name="connsiteY292" fmla="*/ 1994734 h 2532844"/>
              <a:gd name="connsiteX293" fmla="*/ 1746015 w 2640595"/>
              <a:gd name="connsiteY293" fmla="*/ 1983903 h 2532844"/>
              <a:gd name="connsiteX294" fmla="*/ 1756846 w 2640595"/>
              <a:gd name="connsiteY294" fmla="*/ 1973072 h 2532844"/>
              <a:gd name="connsiteX295" fmla="*/ 1582226 w 2640595"/>
              <a:gd name="connsiteY295" fmla="*/ 1973072 h 2532844"/>
              <a:gd name="connsiteX296" fmla="*/ 1592962 w 2640595"/>
              <a:gd name="connsiteY296" fmla="*/ 1983808 h 2532844"/>
              <a:gd name="connsiteX297" fmla="*/ 1592962 w 2640595"/>
              <a:gd name="connsiteY297" fmla="*/ 1983903 h 2532844"/>
              <a:gd name="connsiteX298" fmla="*/ 1582321 w 2640595"/>
              <a:gd name="connsiteY298" fmla="*/ 1994734 h 2532844"/>
              <a:gd name="connsiteX299" fmla="*/ 1582226 w 2640595"/>
              <a:gd name="connsiteY299" fmla="*/ 1994734 h 2532844"/>
              <a:gd name="connsiteX300" fmla="*/ 1571395 w 2640595"/>
              <a:gd name="connsiteY300" fmla="*/ 1983903 h 2532844"/>
              <a:gd name="connsiteX301" fmla="*/ 1582226 w 2640595"/>
              <a:gd name="connsiteY301" fmla="*/ 1973072 h 2532844"/>
              <a:gd name="connsiteX302" fmla="*/ 1407606 w 2640595"/>
              <a:gd name="connsiteY302" fmla="*/ 1973072 h 2532844"/>
              <a:gd name="connsiteX303" fmla="*/ 1407701 w 2640595"/>
              <a:gd name="connsiteY303" fmla="*/ 1973072 h 2532844"/>
              <a:gd name="connsiteX304" fmla="*/ 1418437 w 2640595"/>
              <a:gd name="connsiteY304" fmla="*/ 1983903 h 2532844"/>
              <a:gd name="connsiteX305" fmla="*/ 1407606 w 2640595"/>
              <a:gd name="connsiteY305" fmla="*/ 1994734 h 2532844"/>
              <a:gd name="connsiteX306" fmla="*/ 1396775 w 2640595"/>
              <a:gd name="connsiteY306" fmla="*/ 1983903 h 2532844"/>
              <a:gd name="connsiteX307" fmla="*/ 1407606 w 2640595"/>
              <a:gd name="connsiteY307" fmla="*/ 1973072 h 2532844"/>
              <a:gd name="connsiteX308" fmla="*/ 1232986 w 2640595"/>
              <a:gd name="connsiteY308" fmla="*/ 1973072 h 2532844"/>
              <a:gd name="connsiteX309" fmla="*/ 1243817 w 2640595"/>
              <a:gd name="connsiteY309" fmla="*/ 1983903 h 2532844"/>
              <a:gd name="connsiteX310" fmla="*/ 1232986 w 2640595"/>
              <a:gd name="connsiteY310" fmla="*/ 1994734 h 2532844"/>
              <a:gd name="connsiteX311" fmla="*/ 1222155 w 2640595"/>
              <a:gd name="connsiteY311" fmla="*/ 1983903 h 2532844"/>
              <a:gd name="connsiteX312" fmla="*/ 1232986 w 2640595"/>
              <a:gd name="connsiteY312" fmla="*/ 1973072 h 2532844"/>
              <a:gd name="connsiteX313" fmla="*/ 534602 w 2640595"/>
              <a:gd name="connsiteY313" fmla="*/ 1973072 h 2532844"/>
              <a:gd name="connsiteX314" fmla="*/ 545432 w 2640595"/>
              <a:gd name="connsiteY314" fmla="*/ 1983903 h 2532844"/>
              <a:gd name="connsiteX315" fmla="*/ 534602 w 2640595"/>
              <a:gd name="connsiteY315" fmla="*/ 1994734 h 2532844"/>
              <a:gd name="connsiteX316" fmla="*/ 523771 w 2640595"/>
              <a:gd name="connsiteY316" fmla="*/ 1983903 h 2532844"/>
              <a:gd name="connsiteX317" fmla="*/ 534602 w 2640595"/>
              <a:gd name="connsiteY317" fmla="*/ 1973072 h 2532844"/>
              <a:gd name="connsiteX318" fmla="*/ 359982 w 2640595"/>
              <a:gd name="connsiteY318" fmla="*/ 1973072 h 2532844"/>
              <a:gd name="connsiteX319" fmla="*/ 370812 w 2640595"/>
              <a:gd name="connsiteY319" fmla="*/ 1983903 h 2532844"/>
              <a:gd name="connsiteX320" fmla="*/ 359982 w 2640595"/>
              <a:gd name="connsiteY320" fmla="*/ 1994734 h 2532844"/>
              <a:gd name="connsiteX321" fmla="*/ 349151 w 2640595"/>
              <a:gd name="connsiteY321" fmla="*/ 1983903 h 2532844"/>
              <a:gd name="connsiteX322" fmla="*/ 359982 w 2640595"/>
              <a:gd name="connsiteY322" fmla="*/ 1973072 h 2532844"/>
              <a:gd name="connsiteX323" fmla="*/ 185362 w 2640595"/>
              <a:gd name="connsiteY323" fmla="*/ 1973072 h 2532844"/>
              <a:gd name="connsiteX324" fmla="*/ 196192 w 2640595"/>
              <a:gd name="connsiteY324" fmla="*/ 1983903 h 2532844"/>
              <a:gd name="connsiteX325" fmla="*/ 185362 w 2640595"/>
              <a:gd name="connsiteY325" fmla="*/ 1994734 h 2532844"/>
              <a:gd name="connsiteX326" fmla="*/ 174626 w 2640595"/>
              <a:gd name="connsiteY326" fmla="*/ 1983903 h 2532844"/>
              <a:gd name="connsiteX327" fmla="*/ 185362 w 2640595"/>
              <a:gd name="connsiteY327" fmla="*/ 1973072 h 2532844"/>
              <a:gd name="connsiteX328" fmla="*/ 10837 w 2640595"/>
              <a:gd name="connsiteY328" fmla="*/ 1973072 h 2532844"/>
              <a:gd name="connsiteX329" fmla="*/ 11122 w 2640595"/>
              <a:gd name="connsiteY329" fmla="*/ 1973072 h 2532844"/>
              <a:gd name="connsiteX330" fmla="*/ 21572 w 2640595"/>
              <a:gd name="connsiteY330" fmla="*/ 1983903 h 2532844"/>
              <a:gd name="connsiteX331" fmla="*/ 10837 w 2640595"/>
              <a:gd name="connsiteY331" fmla="*/ 1994734 h 2532844"/>
              <a:gd name="connsiteX332" fmla="*/ 6 w 2640595"/>
              <a:gd name="connsiteY332" fmla="*/ 1983903 h 2532844"/>
              <a:gd name="connsiteX333" fmla="*/ 10837 w 2640595"/>
              <a:gd name="connsiteY333" fmla="*/ 1973072 h 2532844"/>
              <a:gd name="connsiteX334" fmla="*/ 2454057 w 2640595"/>
              <a:gd name="connsiteY334" fmla="*/ 1973032 h 2532844"/>
              <a:gd name="connsiteX335" fmla="*/ 2464887 w 2640595"/>
              <a:gd name="connsiteY335" fmla="*/ 1983862 h 2532844"/>
              <a:gd name="connsiteX336" fmla="*/ 2454057 w 2640595"/>
              <a:gd name="connsiteY336" fmla="*/ 1994693 h 2532844"/>
              <a:gd name="connsiteX337" fmla="*/ 2443226 w 2640595"/>
              <a:gd name="connsiteY337" fmla="*/ 1983862 h 2532844"/>
              <a:gd name="connsiteX338" fmla="*/ 2454057 w 2640595"/>
              <a:gd name="connsiteY338" fmla="*/ 1973032 h 2532844"/>
              <a:gd name="connsiteX339" fmla="*/ 2279532 w 2640595"/>
              <a:gd name="connsiteY339" fmla="*/ 1973032 h 2532844"/>
              <a:gd name="connsiteX340" fmla="*/ 2290362 w 2640595"/>
              <a:gd name="connsiteY340" fmla="*/ 1983862 h 2532844"/>
              <a:gd name="connsiteX341" fmla="*/ 2279532 w 2640595"/>
              <a:gd name="connsiteY341" fmla="*/ 1994693 h 2532844"/>
              <a:gd name="connsiteX342" fmla="*/ 2268701 w 2640595"/>
              <a:gd name="connsiteY342" fmla="*/ 1983862 h 2532844"/>
              <a:gd name="connsiteX343" fmla="*/ 2279532 w 2640595"/>
              <a:gd name="connsiteY343" fmla="*/ 1973032 h 2532844"/>
              <a:gd name="connsiteX344" fmla="*/ 2104913 w 2640595"/>
              <a:gd name="connsiteY344" fmla="*/ 1973032 h 2532844"/>
              <a:gd name="connsiteX345" fmla="*/ 2115743 w 2640595"/>
              <a:gd name="connsiteY345" fmla="*/ 1983862 h 2532844"/>
              <a:gd name="connsiteX346" fmla="*/ 2104913 w 2640595"/>
              <a:gd name="connsiteY346" fmla="*/ 1994693 h 2532844"/>
              <a:gd name="connsiteX347" fmla="*/ 2094082 w 2640595"/>
              <a:gd name="connsiteY347" fmla="*/ 1983862 h 2532844"/>
              <a:gd name="connsiteX348" fmla="*/ 2104913 w 2640595"/>
              <a:gd name="connsiteY348" fmla="*/ 1973032 h 2532844"/>
              <a:gd name="connsiteX349" fmla="*/ 1057287 w 2640595"/>
              <a:gd name="connsiteY349" fmla="*/ 1973032 h 2532844"/>
              <a:gd name="connsiteX350" fmla="*/ 1068118 w 2640595"/>
              <a:gd name="connsiteY350" fmla="*/ 1983862 h 2532844"/>
              <a:gd name="connsiteX351" fmla="*/ 1057287 w 2640595"/>
              <a:gd name="connsiteY351" fmla="*/ 1994693 h 2532844"/>
              <a:gd name="connsiteX352" fmla="*/ 1046457 w 2640595"/>
              <a:gd name="connsiteY352" fmla="*/ 1983862 h 2532844"/>
              <a:gd name="connsiteX353" fmla="*/ 1057287 w 2640595"/>
              <a:gd name="connsiteY353" fmla="*/ 1973032 h 2532844"/>
              <a:gd name="connsiteX354" fmla="*/ 882667 w 2640595"/>
              <a:gd name="connsiteY354" fmla="*/ 1973032 h 2532844"/>
              <a:gd name="connsiteX355" fmla="*/ 893498 w 2640595"/>
              <a:gd name="connsiteY355" fmla="*/ 1983862 h 2532844"/>
              <a:gd name="connsiteX356" fmla="*/ 882667 w 2640595"/>
              <a:gd name="connsiteY356" fmla="*/ 1994693 h 2532844"/>
              <a:gd name="connsiteX357" fmla="*/ 871837 w 2640595"/>
              <a:gd name="connsiteY357" fmla="*/ 1983862 h 2532844"/>
              <a:gd name="connsiteX358" fmla="*/ 882667 w 2640595"/>
              <a:gd name="connsiteY358" fmla="*/ 1973032 h 2532844"/>
              <a:gd name="connsiteX359" fmla="*/ 708142 w 2640595"/>
              <a:gd name="connsiteY359" fmla="*/ 1973032 h 2532844"/>
              <a:gd name="connsiteX360" fmla="*/ 718973 w 2640595"/>
              <a:gd name="connsiteY360" fmla="*/ 1983862 h 2532844"/>
              <a:gd name="connsiteX361" fmla="*/ 708142 w 2640595"/>
              <a:gd name="connsiteY361" fmla="*/ 1994693 h 2532844"/>
              <a:gd name="connsiteX362" fmla="*/ 697312 w 2640595"/>
              <a:gd name="connsiteY362" fmla="*/ 1983862 h 2532844"/>
              <a:gd name="connsiteX363" fmla="*/ 708142 w 2640595"/>
              <a:gd name="connsiteY363" fmla="*/ 1973032 h 2532844"/>
              <a:gd name="connsiteX364" fmla="*/ 2629755 w 2640595"/>
              <a:gd name="connsiteY364" fmla="*/ 1793702 h 2532844"/>
              <a:gd name="connsiteX365" fmla="*/ 2640586 w 2640595"/>
              <a:gd name="connsiteY365" fmla="*/ 1804533 h 2532844"/>
              <a:gd name="connsiteX366" fmla="*/ 2629755 w 2640595"/>
              <a:gd name="connsiteY366" fmla="*/ 1815364 h 2532844"/>
              <a:gd name="connsiteX367" fmla="*/ 2619019 w 2640595"/>
              <a:gd name="connsiteY367" fmla="*/ 1804533 h 2532844"/>
              <a:gd name="connsiteX368" fmla="*/ 2629755 w 2640595"/>
              <a:gd name="connsiteY368" fmla="*/ 1793702 h 2532844"/>
              <a:gd name="connsiteX369" fmla="*/ 1931275 w 2640595"/>
              <a:gd name="connsiteY369" fmla="*/ 1793702 h 2532844"/>
              <a:gd name="connsiteX370" fmla="*/ 1931371 w 2640595"/>
              <a:gd name="connsiteY370" fmla="*/ 1793702 h 2532844"/>
              <a:gd name="connsiteX371" fmla="*/ 1942201 w 2640595"/>
              <a:gd name="connsiteY371" fmla="*/ 1804533 h 2532844"/>
              <a:gd name="connsiteX372" fmla="*/ 1931371 w 2640595"/>
              <a:gd name="connsiteY372" fmla="*/ 1815364 h 2532844"/>
              <a:gd name="connsiteX373" fmla="*/ 1920635 w 2640595"/>
              <a:gd name="connsiteY373" fmla="*/ 1804628 h 2532844"/>
              <a:gd name="connsiteX374" fmla="*/ 1920635 w 2640595"/>
              <a:gd name="connsiteY374" fmla="*/ 1804533 h 2532844"/>
              <a:gd name="connsiteX375" fmla="*/ 1931275 w 2640595"/>
              <a:gd name="connsiteY375" fmla="*/ 1793702 h 2532844"/>
              <a:gd name="connsiteX376" fmla="*/ 1756846 w 2640595"/>
              <a:gd name="connsiteY376" fmla="*/ 1793702 h 2532844"/>
              <a:gd name="connsiteX377" fmla="*/ 1767582 w 2640595"/>
              <a:gd name="connsiteY377" fmla="*/ 1804533 h 2532844"/>
              <a:gd name="connsiteX378" fmla="*/ 1756846 w 2640595"/>
              <a:gd name="connsiteY378" fmla="*/ 1815364 h 2532844"/>
              <a:gd name="connsiteX379" fmla="*/ 1746015 w 2640595"/>
              <a:gd name="connsiteY379" fmla="*/ 1804533 h 2532844"/>
              <a:gd name="connsiteX380" fmla="*/ 1756846 w 2640595"/>
              <a:gd name="connsiteY380" fmla="*/ 1793702 h 2532844"/>
              <a:gd name="connsiteX381" fmla="*/ 1582226 w 2640595"/>
              <a:gd name="connsiteY381" fmla="*/ 1793702 h 2532844"/>
              <a:gd name="connsiteX382" fmla="*/ 1592962 w 2640595"/>
              <a:gd name="connsiteY382" fmla="*/ 1804438 h 2532844"/>
              <a:gd name="connsiteX383" fmla="*/ 1592962 w 2640595"/>
              <a:gd name="connsiteY383" fmla="*/ 1804533 h 2532844"/>
              <a:gd name="connsiteX384" fmla="*/ 1582321 w 2640595"/>
              <a:gd name="connsiteY384" fmla="*/ 1815364 h 2532844"/>
              <a:gd name="connsiteX385" fmla="*/ 1582226 w 2640595"/>
              <a:gd name="connsiteY385" fmla="*/ 1815364 h 2532844"/>
              <a:gd name="connsiteX386" fmla="*/ 1571395 w 2640595"/>
              <a:gd name="connsiteY386" fmla="*/ 1804533 h 2532844"/>
              <a:gd name="connsiteX387" fmla="*/ 1582226 w 2640595"/>
              <a:gd name="connsiteY387" fmla="*/ 1793702 h 2532844"/>
              <a:gd name="connsiteX388" fmla="*/ 1407701 w 2640595"/>
              <a:gd name="connsiteY388" fmla="*/ 1793702 h 2532844"/>
              <a:gd name="connsiteX389" fmla="*/ 1418437 w 2640595"/>
              <a:gd name="connsiteY389" fmla="*/ 1804533 h 2532844"/>
              <a:gd name="connsiteX390" fmla="*/ 1407701 w 2640595"/>
              <a:gd name="connsiteY390" fmla="*/ 1815364 h 2532844"/>
              <a:gd name="connsiteX391" fmla="*/ 1396870 w 2640595"/>
              <a:gd name="connsiteY391" fmla="*/ 1804533 h 2532844"/>
              <a:gd name="connsiteX392" fmla="*/ 1407701 w 2640595"/>
              <a:gd name="connsiteY392" fmla="*/ 1793702 h 2532844"/>
              <a:gd name="connsiteX393" fmla="*/ 1232986 w 2640595"/>
              <a:gd name="connsiteY393" fmla="*/ 1793702 h 2532844"/>
              <a:gd name="connsiteX394" fmla="*/ 1243817 w 2640595"/>
              <a:gd name="connsiteY394" fmla="*/ 1804533 h 2532844"/>
              <a:gd name="connsiteX395" fmla="*/ 1232986 w 2640595"/>
              <a:gd name="connsiteY395" fmla="*/ 1815364 h 2532844"/>
              <a:gd name="connsiteX396" fmla="*/ 1222155 w 2640595"/>
              <a:gd name="connsiteY396" fmla="*/ 1804533 h 2532844"/>
              <a:gd name="connsiteX397" fmla="*/ 1232986 w 2640595"/>
              <a:gd name="connsiteY397" fmla="*/ 1793702 h 2532844"/>
              <a:gd name="connsiteX398" fmla="*/ 534602 w 2640595"/>
              <a:gd name="connsiteY398" fmla="*/ 1793702 h 2532844"/>
              <a:gd name="connsiteX399" fmla="*/ 545432 w 2640595"/>
              <a:gd name="connsiteY399" fmla="*/ 1804533 h 2532844"/>
              <a:gd name="connsiteX400" fmla="*/ 534602 w 2640595"/>
              <a:gd name="connsiteY400" fmla="*/ 1815364 h 2532844"/>
              <a:gd name="connsiteX401" fmla="*/ 523771 w 2640595"/>
              <a:gd name="connsiteY401" fmla="*/ 1804533 h 2532844"/>
              <a:gd name="connsiteX402" fmla="*/ 534602 w 2640595"/>
              <a:gd name="connsiteY402" fmla="*/ 1793702 h 2532844"/>
              <a:gd name="connsiteX403" fmla="*/ 359982 w 2640595"/>
              <a:gd name="connsiteY403" fmla="*/ 1793702 h 2532844"/>
              <a:gd name="connsiteX404" fmla="*/ 370812 w 2640595"/>
              <a:gd name="connsiteY404" fmla="*/ 1804533 h 2532844"/>
              <a:gd name="connsiteX405" fmla="*/ 359982 w 2640595"/>
              <a:gd name="connsiteY405" fmla="*/ 1815364 h 2532844"/>
              <a:gd name="connsiteX406" fmla="*/ 349151 w 2640595"/>
              <a:gd name="connsiteY406" fmla="*/ 1804533 h 2532844"/>
              <a:gd name="connsiteX407" fmla="*/ 359982 w 2640595"/>
              <a:gd name="connsiteY407" fmla="*/ 1793702 h 2532844"/>
              <a:gd name="connsiteX408" fmla="*/ 185362 w 2640595"/>
              <a:gd name="connsiteY408" fmla="*/ 1793702 h 2532844"/>
              <a:gd name="connsiteX409" fmla="*/ 196192 w 2640595"/>
              <a:gd name="connsiteY409" fmla="*/ 1804533 h 2532844"/>
              <a:gd name="connsiteX410" fmla="*/ 185362 w 2640595"/>
              <a:gd name="connsiteY410" fmla="*/ 1815364 h 2532844"/>
              <a:gd name="connsiteX411" fmla="*/ 174626 w 2640595"/>
              <a:gd name="connsiteY411" fmla="*/ 1804533 h 2532844"/>
              <a:gd name="connsiteX412" fmla="*/ 185362 w 2640595"/>
              <a:gd name="connsiteY412" fmla="*/ 1793702 h 2532844"/>
              <a:gd name="connsiteX413" fmla="*/ 11122 w 2640595"/>
              <a:gd name="connsiteY413" fmla="*/ 1793702 h 2532844"/>
              <a:gd name="connsiteX414" fmla="*/ 21572 w 2640595"/>
              <a:gd name="connsiteY414" fmla="*/ 1804533 h 2532844"/>
              <a:gd name="connsiteX415" fmla="*/ 11122 w 2640595"/>
              <a:gd name="connsiteY415" fmla="*/ 1815364 h 2532844"/>
              <a:gd name="connsiteX416" fmla="*/ 291 w 2640595"/>
              <a:gd name="connsiteY416" fmla="*/ 1804533 h 2532844"/>
              <a:gd name="connsiteX417" fmla="*/ 11122 w 2640595"/>
              <a:gd name="connsiteY417" fmla="*/ 1793702 h 2532844"/>
              <a:gd name="connsiteX418" fmla="*/ 2454057 w 2640595"/>
              <a:gd name="connsiteY418" fmla="*/ 1793662 h 2532844"/>
              <a:gd name="connsiteX419" fmla="*/ 2464887 w 2640595"/>
              <a:gd name="connsiteY419" fmla="*/ 1804493 h 2532844"/>
              <a:gd name="connsiteX420" fmla="*/ 2454057 w 2640595"/>
              <a:gd name="connsiteY420" fmla="*/ 1815323 h 2532844"/>
              <a:gd name="connsiteX421" fmla="*/ 2443226 w 2640595"/>
              <a:gd name="connsiteY421" fmla="*/ 1804493 h 2532844"/>
              <a:gd name="connsiteX422" fmla="*/ 2454057 w 2640595"/>
              <a:gd name="connsiteY422" fmla="*/ 1793662 h 2532844"/>
              <a:gd name="connsiteX423" fmla="*/ 2279532 w 2640595"/>
              <a:gd name="connsiteY423" fmla="*/ 1793662 h 2532844"/>
              <a:gd name="connsiteX424" fmla="*/ 2290362 w 2640595"/>
              <a:gd name="connsiteY424" fmla="*/ 1804493 h 2532844"/>
              <a:gd name="connsiteX425" fmla="*/ 2279532 w 2640595"/>
              <a:gd name="connsiteY425" fmla="*/ 1815323 h 2532844"/>
              <a:gd name="connsiteX426" fmla="*/ 2268701 w 2640595"/>
              <a:gd name="connsiteY426" fmla="*/ 1804493 h 2532844"/>
              <a:gd name="connsiteX427" fmla="*/ 2279532 w 2640595"/>
              <a:gd name="connsiteY427" fmla="*/ 1793662 h 2532844"/>
              <a:gd name="connsiteX428" fmla="*/ 2104913 w 2640595"/>
              <a:gd name="connsiteY428" fmla="*/ 1793662 h 2532844"/>
              <a:gd name="connsiteX429" fmla="*/ 2115743 w 2640595"/>
              <a:gd name="connsiteY429" fmla="*/ 1804493 h 2532844"/>
              <a:gd name="connsiteX430" fmla="*/ 2104913 w 2640595"/>
              <a:gd name="connsiteY430" fmla="*/ 1815323 h 2532844"/>
              <a:gd name="connsiteX431" fmla="*/ 2094082 w 2640595"/>
              <a:gd name="connsiteY431" fmla="*/ 1804493 h 2532844"/>
              <a:gd name="connsiteX432" fmla="*/ 2104913 w 2640595"/>
              <a:gd name="connsiteY432" fmla="*/ 1793662 h 2532844"/>
              <a:gd name="connsiteX433" fmla="*/ 1057287 w 2640595"/>
              <a:gd name="connsiteY433" fmla="*/ 1793662 h 2532844"/>
              <a:gd name="connsiteX434" fmla="*/ 1068118 w 2640595"/>
              <a:gd name="connsiteY434" fmla="*/ 1804493 h 2532844"/>
              <a:gd name="connsiteX435" fmla="*/ 1057287 w 2640595"/>
              <a:gd name="connsiteY435" fmla="*/ 1815323 h 2532844"/>
              <a:gd name="connsiteX436" fmla="*/ 1046457 w 2640595"/>
              <a:gd name="connsiteY436" fmla="*/ 1804493 h 2532844"/>
              <a:gd name="connsiteX437" fmla="*/ 1057287 w 2640595"/>
              <a:gd name="connsiteY437" fmla="*/ 1793662 h 2532844"/>
              <a:gd name="connsiteX438" fmla="*/ 882667 w 2640595"/>
              <a:gd name="connsiteY438" fmla="*/ 1793662 h 2532844"/>
              <a:gd name="connsiteX439" fmla="*/ 893498 w 2640595"/>
              <a:gd name="connsiteY439" fmla="*/ 1804493 h 2532844"/>
              <a:gd name="connsiteX440" fmla="*/ 882667 w 2640595"/>
              <a:gd name="connsiteY440" fmla="*/ 1815323 h 2532844"/>
              <a:gd name="connsiteX441" fmla="*/ 871837 w 2640595"/>
              <a:gd name="connsiteY441" fmla="*/ 1804493 h 2532844"/>
              <a:gd name="connsiteX442" fmla="*/ 882667 w 2640595"/>
              <a:gd name="connsiteY442" fmla="*/ 1793662 h 2532844"/>
              <a:gd name="connsiteX443" fmla="*/ 708142 w 2640595"/>
              <a:gd name="connsiteY443" fmla="*/ 1793662 h 2532844"/>
              <a:gd name="connsiteX444" fmla="*/ 718973 w 2640595"/>
              <a:gd name="connsiteY444" fmla="*/ 1804493 h 2532844"/>
              <a:gd name="connsiteX445" fmla="*/ 708142 w 2640595"/>
              <a:gd name="connsiteY445" fmla="*/ 1815323 h 2532844"/>
              <a:gd name="connsiteX446" fmla="*/ 697312 w 2640595"/>
              <a:gd name="connsiteY446" fmla="*/ 1804493 h 2532844"/>
              <a:gd name="connsiteX447" fmla="*/ 708142 w 2640595"/>
              <a:gd name="connsiteY447" fmla="*/ 1793662 h 2532844"/>
              <a:gd name="connsiteX448" fmla="*/ 2629755 w 2640595"/>
              <a:gd name="connsiteY448" fmla="*/ 1614331 h 2532844"/>
              <a:gd name="connsiteX449" fmla="*/ 2640586 w 2640595"/>
              <a:gd name="connsiteY449" fmla="*/ 1625162 h 2532844"/>
              <a:gd name="connsiteX450" fmla="*/ 2629755 w 2640595"/>
              <a:gd name="connsiteY450" fmla="*/ 1635993 h 2532844"/>
              <a:gd name="connsiteX451" fmla="*/ 2619019 w 2640595"/>
              <a:gd name="connsiteY451" fmla="*/ 1625162 h 2532844"/>
              <a:gd name="connsiteX452" fmla="*/ 2629755 w 2640595"/>
              <a:gd name="connsiteY452" fmla="*/ 1614331 h 2532844"/>
              <a:gd name="connsiteX453" fmla="*/ 2455230 w 2640595"/>
              <a:gd name="connsiteY453" fmla="*/ 1614331 h 2532844"/>
              <a:gd name="connsiteX454" fmla="*/ 2465966 w 2640595"/>
              <a:gd name="connsiteY454" fmla="*/ 1625162 h 2532844"/>
              <a:gd name="connsiteX455" fmla="*/ 2455230 w 2640595"/>
              <a:gd name="connsiteY455" fmla="*/ 1635993 h 2532844"/>
              <a:gd name="connsiteX456" fmla="*/ 2444399 w 2640595"/>
              <a:gd name="connsiteY456" fmla="*/ 1625162 h 2532844"/>
              <a:gd name="connsiteX457" fmla="*/ 2455230 w 2640595"/>
              <a:gd name="connsiteY457" fmla="*/ 1614331 h 2532844"/>
              <a:gd name="connsiteX458" fmla="*/ 2280420 w 2640595"/>
              <a:gd name="connsiteY458" fmla="*/ 1614331 h 2532844"/>
              <a:gd name="connsiteX459" fmla="*/ 2291251 w 2640595"/>
              <a:gd name="connsiteY459" fmla="*/ 1625162 h 2532844"/>
              <a:gd name="connsiteX460" fmla="*/ 2280420 w 2640595"/>
              <a:gd name="connsiteY460" fmla="*/ 1635993 h 2532844"/>
              <a:gd name="connsiteX461" fmla="*/ 2269589 w 2640595"/>
              <a:gd name="connsiteY461" fmla="*/ 1625162 h 2532844"/>
              <a:gd name="connsiteX462" fmla="*/ 2280420 w 2640595"/>
              <a:gd name="connsiteY462" fmla="*/ 1614331 h 2532844"/>
              <a:gd name="connsiteX463" fmla="*/ 1931275 w 2640595"/>
              <a:gd name="connsiteY463" fmla="*/ 1614331 h 2532844"/>
              <a:gd name="connsiteX464" fmla="*/ 1931371 w 2640595"/>
              <a:gd name="connsiteY464" fmla="*/ 1614331 h 2532844"/>
              <a:gd name="connsiteX465" fmla="*/ 1942201 w 2640595"/>
              <a:gd name="connsiteY465" fmla="*/ 1625162 h 2532844"/>
              <a:gd name="connsiteX466" fmla="*/ 1931371 w 2640595"/>
              <a:gd name="connsiteY466" fmla="*/ 1635993 h 2532844"/>
              <a:gd name="connsiteX467" fmla="*/ 1920635 w 2640595"/>
              <a:gd name="connsiteY467" fmla="*/ 1625257 h 2532844"/>
              <a:gd name="connsiteX468" fmla="*/ 1920635 w 2640595"/>
              <a:gd name="connsiteY468" fmla="*/ 1625162 h 2532844"/>
              <a:gd name="connsiteX469" fmla="*/ 1931275 w 2640595"/>
              <a:gd name="connsiteY469" fmla="*/ 1614331 h 2532844"/>
              <a:gd name="connsiteX470" fmla="*/ 1756846 w 2640595"/>
              <a:gd name="connsiteY470" fmla="*/ 1614331 h 2532844"/>
              <a:gd name="connsiteX471" fmla="*/ 1767582 w 2640595"/>
              <a:gd name="connsiteY471" fmla="*/ 1625162 h 2532844"/>
              <a:gd name="connsiteX472" fmla="*/ 1756846 w 2640595"/>
              <a:gd name="connsiteY472" fmla="*/ 1635993 h 2532844"/>
              <a:gd name="connsiteX473" fmla="*/ 1746015 w 2640595"/>
              <a:gd name="connsiteY473" fmla="*/ 1625162 h 2532844"/>
              <a:gd name="connsiteX474" fmla="*/ 1756846 w 2640595"/>
              <a:gd name="connsiteY474" fmla="*/ 1614331 h 2532844"/>
              <a:gd name="connsiteX475" fmla="*/ 1582226 w 2640595"/>
              <a:gd name="connsiteY475" fmla="*/ 1614331 h 2532844"/>
              <a:gd name="connsiteX476" fmla="*/ 1592962 w 2640595"/>
              <a:gd name="connsiteY476" fmla="*/ 1625067 h 2532844"/>
              <a:gd name="connsiteX477" fmla="*/ 1592962 w 2640595"/>
              <a:gd name="connsiteY477" fmla="*/ 1625162 h 2532844"/>
              <a:gd name="connsiteX478" fmla="*/ 1582321 w 2640595"/>
              <a:gd name="connsiteY478" fmla="*/ 1635993 h 2532844"/>
              <a:gd name="connsiteX479" fmla="*/ 1582226 w 2640595"/>
              <a:gd name="connsiteY479" fmla="*/ 1635993 h 2532844"/>
              <a:gd name="connsiteX480" fmla="*/ 1571395 w 2640595"/>
              <a:gd name="connsiteY480" fmla="*/ 1625162 h 2532844"/>
              <a:gd name="connsiteX481" fmla="*/ 1582226 w 2640595"/>
              <a:gd name="connsiteY481" fmla="*/ 1614331 h 2532844"/>
              <a:gd name="connsiteX482" fmla="*/ 1232986 w 2640595"/>
              <a:gd name="connsiteY482" fmla="*/ 1614331 h 2532844"/>
              <a:gd name="connsiteX483" fmla="*/ 1243817 w 2640595"/>
              <a:gd name="connsiteY483" fmla="*/ 1625162 h 2532844"/>
              <a:gd name="connsiteX484" fmla="*/ 1232986 w 2640595"/>
              <a:gd name="connsiteY484" fmla="*/ 1635993 h 2532844"/>
              <a:gd name="connsiteX485" fmla="*/ 1222155 w 2640595"/>
              <a:gd name="connsiteY485" fmla="*/ 1625162 h 2532844"/>
              <a:gd name="connsiteX486" fmla="*/ 1232986 w 2640595"/>
              <a:gd name="connsiteY486" fmla="*/ 1614331 h 2532844"/>
              <a:gd name="connsiteX487" fmla="*/ 1058366 w 2640595"/>
              <a:gd name="connsiteY487" fmla="*/ 1614331 h 2532844"/>
              <a:gd name="connsiteX488" fmla="*/ 1069197 w 2640595"/>
              <a:gd name="connsiteY488" fmla="*/ 1625162 h 2532844"/>
              <a:gd name="connsiteX489" fmla="*/ 1058366 w 2640595"/>
              <a:gd name="connsiteY489" fmla="*/ 1635993 h 2532844"/>
              <a:gd name="connsiteX490" fmla="*/ 1047630 w 2640595"/>
              <a:gd name="connsiteY490" fmla="*/ 1625162 h 2532844"/>
              <a:gd name="connsiteX491" fmla="*/ 1058366 w 2640595"/>
              <a:gd name="connsiteY491" fmla="*/ 1614331 h 2532844"/>
              <a:gd name="connsiteX492" fmla="*/ 883936 w 2640595"/>
              <a:gd name="connsiteY492" fmla="*/ 1614331 h 2532844"/>
              <a:gd name="connsiteX493" fmla="*/ 894672 w 2640595"/>
              <a:gd name="connsiteY493" fmla="*/ 1625162 h 2532844"/>
              <a:gd name="connsiteX494" fmla="*/ 883936 w 2640595"/>
              <a:gd name="connsiteY494" fmla="*/ 1635993 h 2532844"/>
              <a:gd name="connsiteX495" fmla="*/ 873105 w 2640595"/>
              <a:gd name="connsiteY495" fmla="*/ 1625162 h 2532844"/>
              <a:gd name="connsiteX496" fmla="*/ 883936 w 2640595"/>
              <a:gd name="connsiteY496" fmla="*/ 1614331 h 2532844"/>
              <a:gd name="connsiteX497" fmla="*/ 709222 w 2640595"/>
              <a:gd name="connsiteY497" fmla="*/ 1614331 h 2532844"/>
              <a:gd name="connsiteX498" fmla="*/ 720052 w 2640595"/>
              <a:gd name="connsiteY498" fmla="*/ 1625162 h 2532844"/>
              <a:gd name="connsiteX499" fmla="*/ 709222 w 2640595"/>
              <a:gd name="connsiteY499" fmla="*/ 1635993 h 2532844"/>
              <a:gd name="connsiteX500" fmla="*/ 698391 w 2640595"/>
              <a:gd name="connsiteY500" fmla="*/ 1625162 h 2532844"/>
              <a:gd name="connsiteX501" fmla="*/ 709222 w 2640595"/>
              <a:gd name="connsiteY501" fmla="*/ 1614331 h 2532844"/>
              <a:gd name="connsiteX502" fmla="*/ 359982 w 2640595"/>
              <a:gd name="connsiteY502" fmla="*/ 1614331 h 2532844"/>
              <a:gd name="connsiteX503" fmla="*/ 370812 w 2640595"/>
              <a:gd name="connsiteY503" fmla="*/ 1625162 h 2532844"/>
              <a:gd name="connsiteX504" fmla="*/ 359982 w 2640595"/>
              <a:gd name="connsiteY504" fmla="*/ 1635993 h 2532844"/>
              <a:gd name="connsiteX505" fmla="*/ 349151 w 2640595"/>
              <a:gd name="connsiteY505" fmla="*/ 1625162 h 2532844"/>
              <a:gd name="connsiteX506" fmla="*/ 359982 w 2640595"/>
              <a:gd name="connsiteY506" fmla="*/ 1614331 h 2532844"/>
              <a:gd name="connsiteX507" fmla="*/ 185362 w 2640595"/>
              <a:gd name="connsiteY507" fmla="*/ 1614331 h 2532844"/>
              <a:gd name="connsiteX508" fmla="*/ 196192 w 2640595"/>
              <a:gd name="connsiteY508" fmla="*/ 1625162 h 2532844"/>
              <a:gd name="connsiteX509" fmla="*/ 185362 w 2640595"/>
              <a:gd name="connsiteY509" fmla="*/ 1635993 h 2532844"/>
              <a:gd name="connsiteX510" fmla="*/ 174626 w 2640595"/>
              <a:gd name="connsiteY510" fmla="*/ 1625162 h 2532844"/>
              <a:gd name="connsiteX511" fmla="*/ 185362 w 2640595"/>
              <a:gd name="connsiteY511" fmla="*/ 1614331 h 2532844"/>
              <a:gd name="connsiteX512" fmla="*/ 10447 w 2640595"/>
              <a:gd name="connsiteY512" fmla="*/ 1613952 h 2532844"/>
              <a:gd name="connsiteX513" fmla="*/ 11122 w 2640595"/>
              <a:gd name="connsiteY513" fmla="*/ 1613952 h 2532844"/>
              <a:gd name="connsiteX514" fmla="*/ 21572 w 2640595"/>
              <a:gd name="connsiteY514" fmla="*/ 1625153 h 2532844"/>
              <a:gd name="connsiteX515" fmla="*/ 21572 w 2640595"/>
              <a:gd name="connsiteY515" fmla="*/ 1625162 h 2532844"/>
              <a:gd name="connsiteX516" fmla="*/ 10836 w 2640595"/>
              <a:gd name="connsiteY516" fmla="*/ 1635993 h 2532844"/>
              <a:gd name="connsiteX517" fmla="*/ 6 w 2640595"/>
              <a:gd name="connsiteY517" fmla="*/ 1625162 h 2532844"/>
              <a:gd name="connsiteX518" fmla="*/ 10447 w 2640595"/>
              <a:gd name="connsiteY518" fmla="*/ 1613952 h 2532844"/>
              <a:gd name="connsiteX519" fmla="*/ 2105991 w 2640595"/>
              <a:gd name="connsiteY519" fmla="*/ 1613951 h 2532844"/>
              <a:gd name="connsiteX520" fmla="*/ 2116831 w 2640595"/>
              <a:gd name="connsiteY520" fmla="*/ 1624773 h 2532844"/>
              <a:gd name="connsiteX521" fmla="*/ 2116822 w 2640595"/>
              <a:gd name="connsiteY521" fmla="*/ 1625162 h 2532844"/>
              <a:gd name="connsiteX522" fmla="*/ 2105991 w 2640595"/>
              <a:gd name="connsiteY522" fmla="*/ 1635993 h 2532844"/>
              <a:gd name="connsiteX523" fmla="*/ 2095160 w 2640595"/>
              <a:gd name="connsiteY523" fmla="*/ 1625162 h 2532844"/>
              <a:gd name="connsiteX524" fmla="*/ 2105601 w 2640595"/>
              <a:gd name="connsiteY524" fmla="*/ 1613961 h 2532844"/>
              <a:gd name="connsiteX525" fmla="*/ 2105991 w 2640595"/>
              <a:gd name="connsiteY525" fmla="*/ 1613951 h 2532844"/>
              <a:gd name="connsiteX526" fmla="*/ 1407701 w 2640595"/>
              <a:gd name="connsiteY526" fmla="*/ 1613951 h 2532844"/>
              <a:gd name="connsiteX527" fmla="*/ 1418446 w 2640595"/>
              <a:gd name="connsiteY527" fmla="*/ 1624868 h 2532844"/>
              <a:gd name="connsiteX528" fmla="*/ 1418437 w 2640595"/>
              <a:gd name="connsiteY528" fmla="*/ 1625162 h 2532844"/>
              <a:gd name="connsiteX529" fmla="*/ 1407606 w 2640595"/>
              <a:gd name="connsiteY529" fmla="*/ 1635993 h 2532844"/>
              <a:gd name="connsiteX530" fmla="*/ 1396775 w 2640595"/>
              <a:gd name="connsiteY530" fmla="*/ 1625162 h 2532844"/>
              <a:gd name="connsiteX531" fmla="*/ 1407216 w 2640595"/>
              <a:gd name="connsiteY531" fmla="*/ 1613961 h 2532844"/>
              <a:gd name="connsiteX532" fmla="*/ 1407701 w 2640595"/>
              <a:gd name="connsiteY532" fmla="*/ 1613951 h 2532844"/>
              <a:gd name="connsiteX533" fmla="*/ 534601 w 2640595"/>
              <a:gd name="connsiteY533" fmla="*/ 1613951 h 2532844"/>
              <a:gd name="connsiteX534" fmla="*/ 545442 w 2640595"/>
              <a:gd name="connsiteY534" fmla="*/ 1624773 h 2532844"/>
              <a:gd name="connsiteX535" fmla="*/ 545432 w 2640595"/>
              <a:gd name="connsiteY535" fmla="*/ 1625162 h 2532844"/>
              <a:gd name="connsiteX536" fmla="*/ 534601 w 2640595"/>
              <a:gd name="connsiteY536" fmla="*/ 1635993 h 2532844"/>
              <a:gd name="connsiteX537" fmla="*/ 523771 w 2640595"/>
              <a:gd name="connsiteY537" fmla="*/ 1625162 h 2532844"/>
              <a:gd name="connsiteX538" fmla="*/ 534212 w 2640595"/>
              <a:gd name="connsiteY538" fmla="*/ 1613961 h 2532844"/>
              <a:gd name="connsiteX539" fmla="*/ 534601 w 2640595"/>
              <a:gd name="connsiteY539" fmla="*/ 1613951 h 2532844"/>
              <a:gd name="connsiteX540" fmla="*/ 2629755 w 2640595"/>
              <a:gd name="connsiteY540" fmla="*/ 1434961 h 2532844"/>
              <a:gd name="connsiteX541" fmla="*/ 2640586 w 2640595"/>
              <a:gd name="connsiteY541" fmla="*/ 1445792 h 2532844"/>
              <a:gd name="connsiteX542" fmla="*/ 2629755 w 2640595"/>
              <a:gd name="connsiteY542" fmla="*/ 1456623 h 2532844"/>
              <a:gd name="connsiteX543" fmla="*/ 2619019 w 2640595"/>
              <a:gd name="connsiteY543" fmla="*/ 1445792 h 2532844"/>
              <a:gd name="connsiteX544" fmla="*/ 2629755 w 2640595"/>
              <a:gd name="connsiteY544" fmla="*/ 1434961 h 2532844"/>
              <a:gd name="connsiteX545" fmla="*/ 2455230 w 2640595"/>
              <a:gd name="connsiteY545" fmla="*/ 1434961 h 2532844"/>
              <a:gd name="connsiteX546" fmla="*/ 2465966 w 2640595"/>
              <a:gd name="connsiteY546" fmla="*/ 1445792 h 2532844"/>
              <a:gd name="connsiteX547" fmla="*/ 2455230 w 2640595"/>
              <a:gd name="connsiteY547" fmla="*/ 1456623 h 2532844"/>
              <a:gd name="connsiteX548" fmla="*/ 2444399 w 2640595"/>
              <a:gd name="connsiteY548" fmla="*/ 1445792 h 2532844"/>
              <a:gd name="connsiteX549" fmla="*/ 2455230 w 2640595"/>
              <a:gd name="connsiteY549" fmla="*/ 1434961 h 2532844"/>
              <a:gd name="connsiteX550" fmla="*/ 2280420 w 2640595"/>
              <a:gd name="connsiteY550" fmla="*/ 1434961 h 2532844"/>
              <a:gd name="connsiteX551" fmla="*/ 2291251 w 2640595"/>
              <a:gd name="connsiteY551" fmla="*/ 1445792 h 2532844"/>
              <a:gd name="connsiteX552" fmla="*/ 2280420 w 2640595"/>
              <a:gd name="connsiteY552" fmla="*/ 1456623 h 2532844"/>
              <a:gd name="connsiteX553" fmla="*/ 2269589 w 2640595"/>
              <a:gd name="connsiteY553" fmla="*/ 1445792 h 2532844"/>
              <a:gd name="connsiteX554" fmla="*/ 2280420 w 2640595"/>
              <a:gd name="connsiteY554" fmla="*/ 1434961 h 2532844"/>
              <a:gd name="connsiteX555" fmla="*/ 2105990 w 2640595"/>
              <a:gd name="connsiteY555" fmla="*/ 1434961 h 2532844"/>
              <a:gd name="connsiteX556" fmla="*/ 2116821 w 2640595"/>
              <a:gd name="connsiteY556" fmla="*/ 1445792 h 2532844"/>
              <a:gd name="connsiteX557" fmla="*/ 2105990 w 2640595"/>
              <a:gd name="connsiteY557" fmla="*/ 1456623 h 2532844"/>
              <a:gd name="connsiteX558" fmla="*/ 2095159 w 2640595"/>
              <a:gd name="connsiteY558" fmla="*/ 1445792 h 2532844"/>
              <a:gd name="connsiteX559" fmla="*/ 2105990 w 2640595"/>
              <a:gd name="connsiteY559" fmla="*/ 1434961 h 2532844"/>
              <a:gd name="connsiteX560" fmla="*/ 1931370 w 2640595"/>
              <a:gd name="connsiteY560" fmla="*/ 1434961 h 2532844"/>
              <a:gd name="connsiteX561" fmla="*/ 1931465 w 2640595"/>
              <a:gd name="connsiteY561" fmla="*/ 1434961 h 2532844"/>
              <a:gd name="connsiteX562" fmla="*/ 1942201 w 2640595"/>
              <a:gd name="connsiteY562" fmla="*/ 1445792 h 2532844"/>
              <a:gd name="connsiteX563" fmla="*/ 1931370 w 2640595"/>
              <a:gd name="connsiteY563" fmla="*/ 1456623 h 2532844"/>
              <a:gd name="connsiteX564" fmla="*/ 1920730 w 2640595"/>
              <a:gd name="connsiteY564" fmla="*/ 1445792 h 2532844"/>
              <a:gd name="connsiteX565" fmla="*/ 1931370 w 2640595"/>
              <a:gd name="connsiteY565" fmla="*/ 1434961 h 2532844"/>
              <a:gd name="connsiteX566" fmla="*/ 1756846 w 2640595"/>
              <a:gd name="connsiteY566" fmla="*/ 1434961 h 2532844"/>
              <a:gd name="connsiteX567" fmla="*/ 1767582 w 2640595"/>
              <a:gd name="connsiteY567" fmla="*/ 1445792 h 2532844"/>
              <a:gd name="connsiteX568" fmla="*/ 1756846 w 2640595"/>
              <a:gd name="connsiteY568" fmla="*/ 1456623 h 2532844"/>
              <a:gd name="connsiteX569" fmla="*/ 1746015 w 2640595"/>
              <a:gd name="connsiteY569" fmla="*/ 1445792 h 2532844"/>
              <a:gd name="connsiteX570" fmla="*/ 1756846 w 2640595"/>
              <a:gd name="connsiteY570" fmla="*/ 1434961 h 2532844"/>
              <a:gd name="connsiteX571" fmla="*/ 1582226 w 2640595"/>
              <a:gd name="connsiteY571" fmla="*/ 1434961 h 2532844"/>
              <a:gd name="connsiteX572" fmla="*/ 1592962 w 2640595"/>
              <a:gd name="connsiteY572" fmla="*/ 1445697 h 2532844"/>
              <a:gd name="connsiteX573" fmla="*/ 1592962 w 2640595"/>
              <a:gd name="connsiteY573" fmla="*/ 1445792 h 2532844"/>
              <a:gd name="connsiteX574" fmla="*/ 1582321 w 2640595"/>
              <a:gd name="connsiteY574" fmla="*/ 1456623 h 2532844"/>
              <a:gd name="connsiteX575" fmla="*/ 1582226 w 2640595"/>
              <a:gd name="connsiteY575" fmla="*/ 1456623 h 2532844"/>
              <a:gd name="connsiteX576" fmla="*/ 1571395 w 2640595"/>
              <a:gd name="connsiteY576" fmla="*/ 1445792 h 2532844"/>
              <a:gd name="connsiteX577" fmla="*/ 1582226 w 2640595"/>
              <a:gd name="connsiteY577" fmla="*/ 1434961 h 2532844"/>
              <a:gd name="connsiteX578" fmla="*/ 1407606 w 2640595"/>
              <a:gd name="connsiteY578" fmla="*/ 1434961 h 2532844"/>
              <a:gd name="connsiteX579" fmla="*/ 1418437 w 2640595"/>
              <a:gd name="connsiteY579" fmla="*/ 1445792 h 2532844"/>
              <a:gd name="connsiteX580" fmla="*/ 1407606 w 2640595"/>
              <a:gd name="connsiteY580" fmla="*/ 1456623 h 2532844"/>
              <a:gd name="connsiteX581" fmla="*/ 1396775 w 2640595"/>
              <a:gd name="connsiteY581" fmla="*/ 1445792 h 2532844"/>
              <a:gd name="connsiteX582" fmla="*/ 1407606 w 2640595"/>
              <a:gd name="connsiteY582" fmla="*/ 1434961 h 2532844"/>
              <a:gd name="connsiteX583" fmla="*/ 1232986 w 2640595"/>
              <a:gd name="connsiteY583" fmla="*/ 1434961 h 2532844"/>
              <a:gd name="connsiteX584" fmla="*/ 1243817 w 2640595"/>
              <a:gd name="connsiteY584" fmla="*/ 1445792 h 2532844"/>
              <a:gd name="connsiteX585" fmla="*/ 1232986 w 2640595"/>
              <a:gd name="connsiteY585" fmla="*/ 1456623 h 2532844"/>
              <a:gd name="connsiteX586" fmla="*/ 1222155 w 2640595"/>
              <a:gd name="connsiteY586" fmla="*/ 1445792 h 2532844"/>
              <a:gd name="connsiteX587" fmla="*/ 1232986 w 2640595"/>
              <a:gd name="connsiteY587" fmla="*/ 1434961 h 2532844"/>
              <a:gd name="connsiteX588" fmla="*/ 1058366 w 2640595"/>
              <a:gd name="connsiteY588" fmla="*/ 1434961 h 2532844"/>
              <a:gd name="connsiteX589" fmla="*/ 1069197 w 2640595"/>
              <a:gd name="connsiteY589" fmla="*/ 1445792 h 2532844"/>
              <a:gd name="connsiteX590" fmla="*/ 1058366 w 2640595"/>
              <a:gd name="connsiteY590" fmla="*/ 1456623 h 2532844"/>
              <a:gd name="connsiteX591" fmla="*/ 1047630 w 2640595"/>
              <a:gd name="connsiteY591" fmla="*/ 1445792 h 2532844"/>
              <a:gd name="connsiteX592" fmla="*/ 1058366 w 2640595"/>
              <a:gd name="connsiteY592" fmla="*/ 1434961 h 2532844"/>
              <a:gd name="connsiteX593" fmla="*/ 883936 w 2640595"/>
              <a:gd name="connsiteY593" fmla="*/ 1434961 h 2532844"/>
              <a:gd name="connsiteX594" fmla="*/ 894672 w 2640595"/>
              <a:gd name="connsiteY594" fmla="*/ 1445792 h 2532844"/>
              <a:gd name="connsiteX595" fmla="*/ 883936 w 2640595"/>
              <a:gd name="connsiteY595" fmla="*/ 1456623 h 2532844"/>
              <a:gd name="connsiteX596" fmla="*/ 873105 w 2640595"/>
              <a:gd name="connsiteY596" fmla="*/ 1445792 h 2532844"/>
              <a:gd name="connsiteX597" fmla="*/ 883936 w 2640595"/>
              <a:gd name="connsiteY597" fmla="*/ 1434961 h 2532844"/>
              <a:gd name="connsiteX598" fmla="*/ 709222 w 2640595"/>
              <a:gd name="connsiteY598" fmla="*/ 1434961 h 2532844"/>
              <a:gd name="connsiteX599" fmla="*/ 720052 w 2640595"/>
              <a:gd name="connsiteY599" fmla="*/ 1445792 h 2532844"/>
              <a:gd name="connsiteX600" fmla="*/ 709222 w 2640595"/>
              <a:gd name="connsiteY600" fmla="*/ 1456623 h 2532844"/>
              <a:gd name="connsiteX601" fmla="*/ 698391 w 2640595"/>
              <a:gd name="connsiteY601" fmla="*/ 1445792 h 2532844"/>
              <a:gd name="connsiteX602" fmla="*/ 709222 w 2640595"/>
              <a:gd name="connsiteY602" fmla="*/ 1434961 h 2532844"/>
              <a:gd name="connsiteX603" fmla="*/ 534981 w 2640595"/>
              <a:gd name="connsiteY603" fmla="*/ 1434961 h 2532844"/>
              <a:gd name="connsiteX604" fmla="*/ 545431 w 2640595"/>
              <a:gd name="connsiteY604" fmla="*/ 1445792 h 2532844"/>
              <a:gd name="connsiteX605" fmla="*/ 534601 w 2640595"/>
              <a:gd name="connsiteY605" fmla="*/ 1456623 h 2532844"/>
              <a:gd name="connsiteX606" fmla="*/ 524150 w 2640595"/>
              <a:gd name="connsiteY606" fmla="*/ 1445792 h 2532844"/>
              <a:gd name="connsiteX607" fmla="*/ 534981 w 2640595"/>
              <a:gd name="connsiteY607" fmla="*/ 1434961 h 2532844"/>
              <a:gd name="connsiteX608" fmla="*/ 359982 w 2640595"/>
              <a:gd name="connsiteY608" fmla="*/ 1434961 h 2532844"/>
              <a:gd name="connsiteX609" fmla="*/ 370812 w 2640595"/>
              <a:gd name="connsiteY609" fmla="*/ 1445792 h 2532844"/>
              <a:gd name="connsiteX610" fmla="*/ 359982 w 2640595"/>
              <a:gd name="connsiteY610" fmla="*/ 1456623 h 2532844"/>
              <a:gd name="connsiteX611" fmla="*/ 349151 w 2640595"/>
              <a:gd name="connsiteY611" fmla="*/ 1445792 h 2532844"/>
              <a:gd name="connsiteX612" fmla="*/ 359982 w 2640595"/>
              <a:gd name="connsiteY612" fmla="*/ 1434961 h 2532844"/>
              <a:gd name="connsiteX613" fmla="*/ 185362 w 2640595"/>
              <a:gd name="connsiteY613" fmla="*/ 1434961 h 2532844"/>
              <a:gd name="connsiteX614" fmla="*/ 196192 w 2640595"/>
              <a:gd name="connsiteY614" fmla="*/ 1445792 h 2532844"/>
              <a:gd name="connsiteX615" fmla="*/ 185362 w 2640595"/>
              <a:gd name="connsiteY615" fmla="*/ 1456623 h 2532844"/>
              <a:gd name="connsiteX616" fmla="*/ 174626 w 2640595"/>
              <a:gd name="connsiteY616" fmla="*/ 1445792 h 2532844"/>
              <a:gd name="connsiteX617" fmla="*/ 185362 w 2640595"/>
              <a:gd name="connsiteY617" fmla="*/ 1434961 h 2532844"/>
              <a:gd name="connsiteX618" fmla="*/ 10837 w 2640595"/>
              <a:gd name="connsiteY618" fmla="*/ 1434961 h 2532844"/>
              <a:gd name="connsiteX619" fmla="*/ 21572 w 2640595"/>
              <a:gd name="connsiteY619" fmla="*/ 1445792 h 2532844"/>
              <a:gd name="connsiteX620" fmla="*/ 10837 w 2640595"/>
              <a:gd name="connsiteY620" fmla="*/ 1456623 h 2532844"/>
              <a:gd name="connsiteX621" fmla="*/ 6 w 2640595"/>
              <a:gd name="connsiteY621" fmla="*/ 1445792 h 2532844"/>
              <a:gd name="connsiteX622" fmla="*/ 10837 w 2640595"/>
              <a:gd name="connsiteY622" fmla="*/ 1434961 h 2532844"/>
              <a:gd name="connsiteX623" fmla="*/ 2629755 w 2640595"/>
              <a:gd name="connsiteY623" fmla="*/ 1255591 h 2532844"/>
              <a:gd name="connsiteX624" fmla="*/ 2640586 w 2640595"/>
              <a:gd name="connsiteY624" fmla="*/ 1266422 h 2532844"/>
              <a:gd name="connsiteX625" fmla="*/ 2629755 w 2640595"/>
              <a:gd name="connsiteY625" fmla="*/ 1277253 h 2532844"/>
              <a:gd name="connsiteX626" fmla="*/ 2619019 w 2640595"/>
              <a:gd name="connsiteY626" fmla="*/ 1266422 h 2532844"/>
              <a:gd name="connsiteX627" fmla="*/ 2629755 w 2640595"/>
              <a:gd name="connsiteY627" fmla="*/ 1255591 h 2532844"/>
              <a:gd name="connsiteX628" fmla="*/ 2455230 w 2640595"/>
              <a:gd name="connsiteY628" fmla="*/ 1255591 h 2532844"/>
              <a:gd name="connsiteX629" fmla="*/ 2465966 w 2640595"/>
              <a:gd name="connsiteY629" fmla="*/ 1266422 h 2532844"/>
              <a:gd name="connsiteX630" fmla="*/ 2455230 w 2640595"/>
              <a:gd name="connsiteY630" fmla="*/ 1277253 h 2532844"/>
              <a:gd name="connsiteX631" fmla="*/ 2444399 w 2640595"/>
              <a:gd name="connsiteY631" fmla="*/ 1266422 h 2532844"/>
              <a:gd name="connsiteX632" fmla="*/ 2455230 w 2640595"/>
              <a:gd name="connsiteY632" fmla="*/ 1255591 h 2532844"/>
              <a:gd name="connsiteX633" fmla="*/ 2280420 w 2640595"/>
              <a:gd name="connsiteY633" fmla="*/ 1255591 h 2532844"/>
              <a:gd name="connsiteX634" fmla="*/ 2291251 w 2640595"/>
              <a:gd name="connsiteY634" fmla="*/ 1266422 h 2532844"/>
              <a:gd name="connsiteX635" fmla="*/ 2280420 w 2640595"/>
              <a:gd name="connsiteY635" fmla="*/ 1277253 h 2532844"/>
              <a:gd name="connsiteX636" fmla="*/ 2269589 w 2640595"/>
              <a:gd name="connsiteY636" fmla="*/ 1266422 h 2532844"/>
              <a:gd name="connsiteX637" fmla="*/ 2280420 w 2640595"/>
              <a:gd name="connsiteY637" fmla="*/ 1255591 h 2532844"/>
              <a:gd name="connsiteX638" fmla="*/ 2105990 w 2640595"/>
              <a:gd name="connsiteY638" fmla="*/ 1255591 h 2532844"/>
              <a:gd name="connsiteX639" fmla="*/ 2116821 w 2640595"/>
              <a:gd name="connsiteY639" fmla="*/ 1266422 h 2532844"/>
              <a:gd name="connsiteX640" fmla="*/ 2105990 w 2640595"/>
              <a:gd name="connsiteY640" fmla="*/ 1277253 h 2532844"/>
              <a:gd name="connsiteX641" fmla="*/ 2095159 w 2640595"/>
              <a:gd name="connsiteY641" fmla="*/ 1266422 h 2532844"/>
              <a:gd name="connsiteX642" fmla="*/ 2105990 w 2640595"/>
              <a:gd name="connsiteY642" fmla="*/ 1255591 h 2532844"/>
              <a:gd name="connsiteX643" fmla="*/ 1931275 w 2640595"/>
              <a:gd name="connsiteY643" fmla="*/ 1255591 h 2532844"/>
              <a:gd name="connsiteX644" fmla="*/ 1931371 w 2640595"/>
              <a:gd name="connsiteY644" fmla="*/ 1255591 h 2532844"/>
              <a:gd name="connsiteX645" fmla="*/ 1942201 w 2640595"/>
              <a:gd name="connsiteY645" fmla="*/ 1266422 h 2532844"/>
              <a:gd name="connsiteX646" fmla="*/ 1931371 w 2640595"/>
              <a:gd name="connsiteY646" fmla="*/ 1277253 h 2532844"/>
              <a:gd name="connsiteX647" fmla="*/ 1920635 w 2640595"/>
              <a:gd name="connsiteY647" fmla="*/ 1266517 h 2532844"/>
              <a:gd name="connsiteX648" fmla="*/ 1920635 w 2640595"/>
              <a:gd name="connsiteY648" fmla="*/ 1266422 h 2532844"/>
              <a:gd name="connsiteX649" fmla="*/ 1931275 w 2640595"/>
              <a:gd name="connsiteY649" fmla="*/ 1255591 h 2532844"/>
              <a:gd name="connsiteX650" fmla="*/ 1756846 w 2640595"/>
              <a:gd name="connsiteY650" fmla="*/ 1255591 h 2532844"/>
              <a:gd name="connsiteX651" fmla="*/ 1767582 w 2640595"/>
              <a:gd name="connsiteY651" fmla="*/ 1266422 h 2532844"/>
              <a:gd name="connsiteX652" fmla="*/ 1756846 w 2640595"/>
              <a:gd name="connsiteY652" fmla="*/ 1277253 h 2532844"/>
              <a:gd name="connsiteX653" fmla="*/ 1746015 w 2640595"/>
              <a:gd name="connsiteY653" fmla="*/ 1266422 h 2532844"/>
              <a:gd name="connsiteX654" fmla="*/ 1756846 w 2640595"/>
              <a:gd name="connsiteY654" fmla="*/ 1255591 h 2532844"/>
              <a:gd name="connsiteX655" fmla="*/ 1582226 w 2640595"/>
              <a:gd name="connsiteY655" fmla="*/ 1255591 h 2532844"/>
              <a:gd name="connsiteX656" fmla="*/ 1592962 w 2640595"/>
              <a:gd name="connsiteY656" fmla="*/ 1266327 h 2532844"/>
              <a:gd name="connsiteX657" fmla="*/ 1592962 w 2640595"/>
              <a:gd name="connsiteY657" fmla="*/ 1266422 h 2532844"/>
              <a:gd name="connsiteX658" fmla="*/ 1582321 w 2640595"/>
              <a:gd name="connsiteY658" fmla="*/ 1277253 h 2532844"/>
              <a:gd name="connsiteX659" fmla="*/ 1582226 w 2640595"/>
              <a:gd name="connsiteY659" fmla="*/ 1277253 h 2532844"/>
              <a:gd name="connsiteX660" fmla="*/ 1571395 w 2640595"/>
              <a:gd name="connsiteY660" fmla="*/ 1266422 h 2532844"/>
              <a:gd name="connsiteX661" fmla="*/ 1582226 w 2640595"/>
              <a:gd name="connsiteY661" fmla="*/ 1255591 h 2532844"/>
              <a:gd name="connsiteX662" fmla="*/ 1407606 w 2640595"/>
              <a:gd name="connsiteY662" fmla="*/ 1255591 h 2532844"/>
              <a:gd name="connsiteX663" fmla="*/ 1418437 w 2640595"/>
              <a:gd name="connsiteY663" fmla="*/ 1266422 h 2532844"/>
              <a:gd name="connsiteX664" fmla="*/ 1407606 w 2640595"/>
              <a:gd name="connsiteY664" fmla="*/ 1277253 h 2532844"/>
              <a:gd name="connsiteX665" fmla="*/ 1396775 w 2640595"/>
              <a:gd name="connsiteY665" fmla="*/ 1266422 h 2532844"/>
              <a:gd name="connsiteX666" fmla="*/ 1407606 w 2640595"/>
              <a:gd name="connsiteY666" fmla="*/ 1255591 h 2532844"/>
              <a:gd name="connsiteX667" fmla="*/ 1232986 w 2640595"/>
              <a:gd name="connsiteY667" fmla="*/ 1255591 h 2532844"/>
              <a:gd name="connsiteX668" fmla="*/ 1243817 w 2640595"/>
              <a:gd name="connsiteY668" fmla="*/ 1266422 h 2532844"/>
              <a:gd name="connsiteX669" fmla="*/ 1232986 w 2640595"/>
              <a:gd name="connsiteY669" fmla="*/ 1277253 h 2532844"/>
              <a:gd name="connsiteX670" fmla="*/ 1222155 w 2640595"/>
              <a:gd name="connsiteY670" fmla="*/ 1266422 h 2532844"/>
              <a:gd name="connsiteX671" fmla="*/ 1232986 w 2640595"/>
              <a:gd name="connsiteY671" fmla="*/ 1255591 h 2532844"/>
              <a:gd name="connsiteX672" fmla="*/ 1058366 w 2640595"/>
              <a:gd name="connsiteY672" fmla="*/ 1255591 h 2532844"/>
              <a:gd name="connsiteX673" fmla="*/ 1069197 w 2640595"/>
              <a:gd name="connsiteY673" fmla="*/ 1266422 h 2532844"/>
              <a:gd name="connsiteX674" fmla="*/ 1058366 w 2640595"/>
              <a:gd name="connsiteY674" fmla="*/ 1277253 h 2532844"/>
              <a:gd name="connsiteX675" fmla="*/ 1047630 w 2640595"/>
              <a:gd name="connsiteY675" fmla="*/ 1266422 h 2532844"/>
              <a:gd name="connsiteX676" fmla="*/ 1058366 w 2640595"/>
              <a:gd name="connsiteY676" fmla="*/ 1255591 h 2532844"/>
              <a:gd name="connsiteX677" fmla="*/ 883936 w 2640595"/>
              <a:gd name="connsiteY677" fmla="*/ 1255591 h 2532844"/>
              <a:gd name="connsiteX678" fmla="*/ 894672 w 2640595"/>
              <a:gd name="connsiteY678" fmla="*/ 1266422 h 2532844"/>
              <a:gd name="connsiteX679" fmla="*/ 883936 w 2640595"/>
              <a:gd name="connsiteY679" fmla="*/ 1277253 h 2532844"/>
              <a:gd name="connsiteX680" fmla="*/ 873105 w 2640595"/>
              <a:gd name="connsiteY680" fmla="*/ 1266422 h 2532844"/>
              <a:gd name="connsiteX681" fmla="*/ 883936 w 2640595"/>
              <a:gd name="connsiteY681" fmla="*/ 1255591 h 2532844"/>
              <a:gd name="connsiteX682" fmla="*/ 709222 w 2640595"/>
              <a:gd name="connsiteY682" fmla="*/ 1255591 h 2532844"/>
              <a:gd name="connsiteX683" fmla="*/ 720052 w 2640595"/>
              <a:gd name="connsiteY683" fmla="*/ 1266422 h 2532844"/>
              <a:gd name="connsiteX684" fmla="*/ 709222 w 2640595"/>
              <a:gd name="connsiteY684" fmla="*/ 1277253 h 2532844"/>
              <a:gd name="connsiteX685" fmla="*/ 698391 w 2640595"/>
              <a:gd name="connsiteY685" fmla="*/ 1266422 h 2532844"/>
              <a:gd name="connsiteX686" fmla="*/ 709222 w 2640595"/>
              <a:gd name="connsiteY686" fmla="*/ 1255591 h 2532844"/>
              <a:gd name="connsiteX687" fmla="*/ 534602 w 2640595"/>
              <a:gd name="connsiteY687" fmla="*/ 1255591 h 2532844"/>
              <a:gd name="connsiteX688" fmla="*/ 545432 w 2640595"/>
              <a:gd name="connsiteY688" fmla="*/ 1266422 h 2532844"/>
              <a:gd name="connsiteX689" fmla="*/ 534602 w 2640595"/>
              <a:gd name="connsiteY689" fmla="*/ 1277253 h 2532844"/>
              <a:gd name="connsiteX690" fmla="*/ 523771 w 2640595"/>
              <a:gd name="connsiteY690" fmla="*/ 1266422 h 2532844"/>
              <a:gd name="connsiteX691" fmla="*/ 534602 w 2640595"/>
              <a:gd name="connsiteY691" fmla="*/ 1255591 h 2532844"/>
              <a:gd name="connsiteX692" fmla="*/ 359982 w 2640595"/>
              <a:gd name="connsiteY692" fmla="*/ 1255591 h 2532844"/>
              <a:gd name="connsiteX693" fmla="*/ 370812 w 2640595"/>
              <a:gd name="connsiteY693" fmla="*/ 1266422 h 2532844"/>
              <a:gd name="connsiteX694" fmla="*/ 359982 w 2640595"/>
              <a:gd name="connsiteY694" fmla="*/ 1277253 h 2532844"/>
              <a:gd name="connsiteX695" fmla="*/ 349151 w 2640595"/>
              <a:gd name="connsiteY695" fmla="*/ 1266422 h 2532844"/>
              <a:gd name="connsiteX696" fmla="*/ 359982 w 2640595"/>
              <a:gd name="connsiteY696" fmla="*/ 1255591 h 2532844"/>
              <a:gd name="connsiteX697" fmla="*/ 185362 w 2640595"/>
              <a:gd name="connsiteY697" fmla="*/ 1255591 h 2532844"/>
              <a:gd name="connsiteX698" fmla="*/ 196192 w 2640595"/>
              <a:gd name="connsiteY698" fmla="*/ 1266422 h 2532844"/>
              <a:gd name="connsiteX699" fmla="*/ 185362 w 2640595"/>
              <a:gd name="connsiteY699" fmla="*/ 1277253 h 2532844"/>
              <a:gd name="connsiteX700" fmla="*/ 174626 w 2640595"/>
              <a:gd name="connsiteY700" fmla="*/ 1266422 h 2532844"/>
              <a:gd name="connsiteX701" fmla="*/ 185362 w 2640595"/>
              <a:gd name="connsiteY701" fmla="*/ 1255591 h 2532844"/>
              <a:gd name="connsiteX702" fmla="*/ 10837 w 2640595"/>
              <a:gd name="connsiteY702" fmla="*/ 1255591 h 2532844"/>
              <a:gd name="connsiteX703" fmla="*/ 21572 w 2640595"/>
              <a:gd name="connsiteY703" fmla="*/ 1266422 h 2532844"/>
              <a:gd name="connsiteX704" fmla="*/ 10837 w 2640595"/>
              <a:gd name="connsiteY704" fmla="*/ 1277253 h 2532844"/>
              <a:gd name="connsiteX705" fmla="*/ 6 w 2640595"/>
              <a:gd name="connsiteY705" fmla="*/ 1266422 h 2532844"/>
              <a:gd name="connsiteX706" fmla="*/ 10837 w 2640595"/>
              <a:gd name="connsiteY706" fmla="*/ 1255591 h 2532844"/>
              <a:gd name="connsiteX707" fmla="*/ 2629755 w 2640595"/>
              <a:gd name="connsiteY707" fmla="*/ 1076221 h 2532844"/>
              <a:gd name="connsiteX708" fmla="*/ 2640586 w 2640595"/>
              <a:gd name="connsiteY708" fmla="*/ 1087052 h 2532844"/>
              <a:gd name="connsiteX709" fmla="*/ 2629755 w 2640595"/>
              <a:gd name="connsiteY709" fmla="*/ 1097883 h 2532844"/>
              <a:gd name="connsiteX710" fmla="*/ 2619019 w 2640595"/>
              <a:gd name="connsiteY710" fmla="*/ 1087052 h 2532844"/>
              <a:gd name="connsiteX711" fmla="*/ 2629755 w 2640595"/>
              <a:gd name="connsiteY711" fmla="*/ 1076221 h 2532844"/>
              <a:gd name="connsiteX712" fmla="*/ 1931275 w 2640595"/>
              <a:gd name="connsiteY712" fmla="*/ 1076221 h 2532844"/>
              <a:gd name="connsiteX713" fmla="*/ 1931371 w 2640595"/>
              <a:gd name="connsiteY713" fmla="*/ 1076221 h 2532844"/>
              <a:gd name="connsiteX714" fmla="*/ 1942201 w 2640595"/>
              <a:gd name="connsiteY714" fmla="*/ 1087052 h 2532844"/>
              <a:gd name="connsiteX715" fmla="*/ 1931371 w 2640595"/>
              <a:gd name="connsiteY715" fmla="*/ 1097883 h 2532844"/>
              <a:gd name="connsiteX716" fmla="*/ 1920635 w 2640595"/>
              <a:gd name="connsiteY716" fmla="*/ 1087147 h 2532844"/>
              <a:gd name="connsiteX717" fmla="*/ 1920635 w 2640595"/>
              <a:gd name="connsiteY717" fmla="*/ 1087052 h 2532844"/>
              <a:gd name="connsiteX718" fmla="*/ 1931275 w 2640595"/>
              <a:gd name="connsiteY718" fmla="*/ 1076221 h 2532844"/>
              <a:gd name="connsiteX719" fmla="*/ 1756846 w 2640595"/>
              <a:gd name="connsiteY719" fmla="*/ 1076221 h 2532844"/>
              <a:gd name="connsiteX720" fmla="*/ 1767582 w 2640595"/>
              <a:gd name="connsiteY720" fmla="*/ 1087052 h 2532844"/>
              <a:gd name="connsiteX721" fmla="*/ 1756846 w 2640595"/>
              <a:gd name="connsiteY721" fmla="*/ 1097883 h 2532844"/>
              <a:gd name="connsiteX722" fmla="*/ 1746015 w 2640595"/>
              <a:gd name="connsiteY722" fmla="*/ 1087052 h 2532844"/>
              <a:gd name="connsiteX723" fmla="*/ 1756846 w 2640595"/>
              <a:gd name="connsiteY723" fmla="*/ 1076221 h 2532844"/>
              <a:gd name="connsiteX724" fmla="*/ 1582226 w 2640595"/>
              <a:gd name="connsiteY724" fmla="*/ 1076221 h 2532844"/>
              <a:gd name="connsiteX725" fmla="*/ 1592962 w 2640595"/>
              <a:gd name="connsiteY725" fmla="*/ 1086957 h 2532844"/>
              <a:gd name="connsiteX726" fmla="*/ 1592962 w 2640595"/>
              <a:gd name="connsiteY726" fmla="*/ 1087052 h 2532844"/>
              <a:gd name="connsiteX727" fmla="*/ 1582321 w 2640595"/>
              <a:gd name="connsiteY727" fmla="*/ 1097883 h 2532844"/>
              <a:gd name="connsiteX728" fmla="*/ 1582226 w 2640595"/>
              <a:gd name="connsiteY728" fmla="*/ 1097883 h 2532844"/>
              <a:gd name="connsiteX729" fmla="*/ 1571395 w 2640595"/>
              <a:gd name="connsiteY729" fmla="*/ 1087052 h 2532844"/>
              <a:gd name="connsiteX730" fmla="*/ 1582226 w 2640595"/>
              <a:gd name="connsiteY730" fmla="*/ 1076221 h 2532844"/>
              <a:gd name="connsiteX731" fmla="*/ 1407606 w 2640595"/>
              <a:gd name="connsiteY731" fmla="*/ 1076221 h 2532844"/>
              <a:gd name="connsiteX732" fmla="*/ 1407701 w 2640595"/>
              <a:gd name="connsiteY732" fmla="*/ 1076221 h 2532844"/>
              <a:gd name="connsiteX733" fmla="*/ 1418437 w 2640595"/>
              <a:gd name="connsiteY733" fmla="*/ 1087052 h 2532844"/>
              <a:gd name="connsiteX734" fmla="*/ 1407606 w 2640595"/>
              <a:gd name="connsiteY734" fmla="*/ 1097883 h 2532844"/>
              <a:gd name="connsiteX735" fmla="*/ 1396775 w 2640595"/>
              <a:gd name="connsiteY735" fmla="*/ 1087052 h 2532844"/>
              <a:gd name="connsiteX736" fmla="*/ 1407606 w 2640595"/>
              <a:gd name="connsiteY736" fmla="*/ 1076221 h 2532844"/>
              <a:gd name="connsiteX737" fmla="*/ 1232986 w 2640595"/>
              <a:gd name="connsiteY737" fmla="*/ 1076221 h 2532844"/>
              <a:gd name="connsiteX738" fmla="*/ 1243817 w 2640595"/>
              <a:gd name="connsiteY738" fmla="*/ 1087052 h 2532844"/>
              <a:gd name="connsiteX739" fmla="*/ 1232986 w 2640595"/>
              <a:gd name="connsiteY739" fmla="*/ 1097883 h 2532844"/>
              <a:gd name="connsiteX740" fmla="*/ 1222155 w 2640595"/>
              <a:gd name="connsiteY740" fmla="*/ 1087052 h 2532844"/>
              <a:gd name="connsiteX741" fmla="*/ 1232986 w 2640595"/>
              <a:gd name="connsiteY741" fmla="*/ 1076221 h 2532844"/>
              <a:gd name="connsiteX742" fmla="*/ 534602 w 2640595"/>
              <a:gd name="connsiteY742" fmla="*/ 1076221 h 2532844"/>
              <a:gd name="connsiteX743" fmla="*/ 545432 w 2640595"/>
              <a:gd name="connsiteY743" fmla="*/ 1087052 h 2532844"/>
              <a:gd name="connsiteX744" fmla="*/ 534602 w 2640595"/>
              <a:gd name="connsiteY744" fmla="*/ 1097883 h 2532844"/>
              <a:gd name="connsiteX745" fmla="*/ 523771 w 2640595"/>
              <a:gd name="connsiteY745" fmla="*/ 1087052 h 2532844"/>
              <a:gd name="connsiteX746" fmla="*/ 534602 w 2640595"/>
              <a:gd name="connsiteY746" fmla="*/ 1076221 h 2532844"/>
              <a:gd name="connsiteX747" fmla="*/ 359982 w 2640595"/>
              <a:gd name="connsiteY747" fmla="*/ 1076221 h 2532844"/>
              <a:gd name="connsiteX748" fmla="*/ 370812 w 2640595"/>
              <a:gd name="connsiteY748" fmla="*/ 1087052 h 2532844"/>
              <a:gd name="connsiteX749" fmla="*/ 359982 w 2640595"/>
              <a:gd name="connsiteY749" fmla="*/ 1097883 h 2532844"/>
              <a:gd name="connsiteX750" fmla="*/ 349151 w 2640595"/>
              <a:gd name="connsiteY750" fmla="*/ 1087052 h 2532844"/>
              <a:gd name="connsiteX751" fmla="*/ 359982 w 2640595"/>
              <a:gd name="connsiteY751" fmla="*/ 1076221 h 2532844"/>
              <a:gd name="connsiteX752" fmla="*/ 185362 w 2640595"/>
              <a:gd name="connsiteY752" fmla="*/ 1076221 h 2532844"/>
              <a:gd name="connsiteX753" fmla="*/ 196192 w 2640595"/>
              <a:gd name="connsiteY753" fmla="*/ 1087052 h 2532844"/>
              <a:gd name="connsiteX754" fmla="*/ 185362 w 2640595"/>
              <a:gd name="connsiteY754" fmla="*/ 1097883 h 2532844"/>
              <a:gd name="connsiteX755" fmla="*/ 174626 w 2640595"/>
              <a:gd name="connsiteY755" fmla="*/ 1087052 h 2532844"/>
              <a:gd name="connsiteX756" fmla="*/ 185362 w 2640595"/>
              <a:gd name="connsiteY756" fmla="*/ 1076221 h 2532844"/>
              <a:gd name="connsiteX757" fmla="*/ 10837 w 2640595"/>
              <a:gd name="connsiteY757" fmla="*/ 1076221 h 2532844"/>
              <a:gd name="connsiteX758" fmla="*/ 11122 w 2640595"/>
              <a:gd name="connsiteY758" fmla="*/ 1076221 h 2532844"/>
              <a:gd name="connsiteX759" fmla="*/ 21572 w 2640595"/>
              <a:gd name="connsiteY759" fmla="*/ 1087052 h 2532844"/>
              <a:gd name="connsiteX760" fmla="*/ 10837 w 2640595"/>
              <a:gd name="connsiteY760" fmla="*/ 1097883 h 2532844"/>
              <a:gd name="connsiteX761" fmla="*/ 6 w 2640595"/>
              <a:gd name="connsiteY761" fmla="*/ 1087052 h 2532844"/>
              <a:gd name="connsiteX762" fmla="*/ 10837 w 2640595"/>
              <a:gd name="connsiteY762" fmla="*/ 1076221 h 2532844"/>
              <a:gd name="connsiteX763" fmla="*/ 2454057 w 2640595"/>
              <a:gd name="connsiteY763" fmla="*/ 1076181 h 2532844"/>
              <a:gd name="connsiteX764" fmla="*/ 2464887 w 2640595"/>
              <a:gd name="connsiteY764" fmla="*/ 1087012 h 2532844"/>
              <a:gd name="connsiteX765" fmla="*/ 2454057 w 2640595"/>
              <a:gd name="connsiteY765" fmla="*/ 1097842 h 2532844"/>
              <a:gd name="connsiteX766" fmla="*/ 2443226 w 2640595"/>
              <a:gd name="connsiteY766" fmla="*/ 1087012 h 2532844"/>
              <a:gd name="connsiteX767" fmla="*/ 2454057 w 2640595"/>
              <a:gd name="connsiteY767" fmla="*/ 1076181 h 2532844"/>
              <a:gd name="connsiteX768" fmla="*/ 2279532 w 2640595"/>
              <a:gd name="connsiteY768" fmla="*/ 1076181 h 2532844"/>
              <a:gd name="connsiteX769" fmla="*/ 2290362 w 2640595"/>
              <a:gd name="connsiteY769" fmla="*/ 1087012 h 2532844"/>
              <a:gd name="connsiteX770" fmla="*/ 2279532 w 2640595"/>
              <a:gd name="connsiteY770" fmla="*/ 1097842 h 2532844"/>
              <a:gd name="connsiteX771" fmla="*/ 2268701 w 2640595"/>
              <a:gd name="connsiteY771" fmla="*/ 1087012 h 2532844"/>
              <a:gd name="connsiteX772" fmla="*/ 2279532 w 2640595"/>
              <a:gd name="connsiteY772" fmla="*/ 1076181 h 2532844"/>
              <a:gd name="connsiteX773" fmla="*/ 2104913 w 2640595"/>
              <a:gd name="connsiteY773" fmla="*/ 1076181 h 2532844"/>
              <a:gd name="connsiteX774" fmla="*/ 2115743 w 2640595"/>
              <a:gd name="connsiteY774" fmla="*/ 1087012 h 2532844"/>
              <a:gd name="connsiteX775" fmla="*/ 2104913 w 2640595"/>
              <a:gd name="connsiteY775" fmla="*/ 1097842 h 2532844"/>
              <a:gd name="connsiteX776" fmla="*/ 2094082 w 2640595"/>
              <a:gd name="connsiteY776" fmla="*/ 1087012 h 2532844"/>
              <a:gd name="connsiteX777" fmla="*/ 2104913 w 2640595"/>
              <a:gd name="connsiteY777" fmla="*/ 1076181 h 2532844"/>
              <a:gd name="connsiteX778" fmla="*/ 1057287 w 2640595"/>
              <a:gd name="connsiteY778" fmla="*/ 1076181 h 2532844"/>
              <a:gd name="connsiteX779" fmla="*/ 1068118 w 2640595"/>
              <a:gd name="connsiteY779" fmla="*/ 1087012 h 2532844"/>
              <a:gd name="connsiteX780" fmla="*/ 1057287 w 2640595"/>
              <a:gd name="connsiteY780" fmla="*/ 1097842 h 2532844"/>
              <a:gd name="connsiteX781" fmla="*/ 1046457 w 2640595"/>
              <a:gd name="connsiteY781" fmla="*/ 1087012 h 2532844"/>
              <a:gd name="connsiteX782" fmla="*/ 1057287 w 2640595"/>
              <a:gd name="connsiteY782" fmla="*/ 1076181 h 2532844"/>
              <a:gd name="connsiteX783" fmla="*/ 882667 w 2640595"/>
              <a:gd name="connsiteY783" fmla="*/ 1076181 h 2532844"/>
              <a:gd name="connsiteX784" fmla="*/ 893498 w 2640595"/>
              <a:gd name="connsiteY784" fmla="*/ 1087012 h 2532844"/>
              <a:gd name="connsiteX785" fmla="*/ 882667 w 2640595"/>
              <a:gd name="connsiteY785" fmla="*/ 1097842 h 2532844"/>
              <a:gd name="connsiteX786" fmla="*/ 871837 w 2640595"/>
              <a:gd name="connsiteY786" fmla="*/ 1087012 h 2532844"/>
              <a:gd name="connsiteX787" fmla="*/ 882667 w 2640595"/>
              <a:gd name="connsiteY787" fmla="*/ 1076181 h 2532844"/>
              <a:gd name="connsiteX788" fmla="*/ 708142 w 2640595"/>
              <a:gd name="connsiteY788" fmla="*/ 1076181 h 2532844"/>
              <a:gd name="connsiteX789" fmla="*/ 718973 w 2640595"/>
              <a:gd name="connsiteY789" fmla="*/ 1087012 h 2532844"/>
              <a:gd name="connsiteX790" fmla="*/ 708142 w 2640595"/>
              <a:gd name="connsiteY790" fmla="*/ 1097842 h 2532844"/>
              <a:gd name="connsiteX791" fmla="*/ 697312 w 2640595"/>
              <a:gd name="connsiteY791" fmla="*/ 1087012 h 2532844"/>
              <a:gd name="connsiteX792" fmla="*/ 708142 w 2640595"/>
              <a:gd name="connsiteY792" fmla="*/ 1076181 h 2532844"/>
              <a:gd name="connsiteX793" fmla="*/ 2629755 w 2640595"/>
              <a:gd name="connsiteY793" fmla="*/ 896851 h 2532844"/>
              <a:gd name="connsiteX794" fmla="*/ 2640586 w 2640595"/>
              <a:gd name="connsiteY794" fmla="*/ 907682 h 2532844"/>
              <a:gd name="connsiteX795" fmla="*/ 2629755 w 2640595"/>
              <a:gd name="connsiteY795" fmla="*/ 918513 h 2532844"/>
              <a:gd name="connsiteX796" fmla="*/ 2619019 w 2640595"/>
              <a:gd name="connsiteY796" fmla="*/ 907682 h 2532844"/>
              <a:gd name="connsiteX797" fmla="*/ 2629755 w 2640595"/>
              <a:gd name="connsiteY797" fmla="*/ 896851 h 2532844"/>
              <a:gd name="connsiteX798" fmla="*/ 1931275 w 2640595"/>
              <a:gd name="connsiteY798" fmla="*/ 896851 h 2532844"/>
              <a:gd name="connsiteX799" fmla="*/ 1931371 w 2640595"/>
              <a:gd name="connsiteY799" fmla="*/ 896851 h 2532844"/>
              <a:gd name="connsiteX800" fmla="*/ 1942201 w 2640595"/>
              <a:gd name="connsiteY800" fmla="*/ 907682 h 2532844"/>
              <a:gd name="connsiteX801" fmla="*/ 1931371 w 2640595"/>
              <a:gd name="connsiteY801" fmla="*/ 918513 h 2532844"/>
              <a:gd name="connsiteX802" fmla="*/ 1920635 w 2640595"/>
              <a:gd name="connsiteY802" fmla="*/ 907777 h 2532844"/>
              <a:gd name="connsiteX803" fmla="*/ 1920635 w 2640595"/>
              <a:gd name="connsiteY803" fmla="*/ 907682 h 2532844"/>
              <a:gd name="connsiteX804" fmla="*/ 1931275 w 2640595"/>
              <a:gd name="connsiteY804" fmla="*/ 896851 h 2532844"/>
              <a:gd name="connsiteX805" fmla="*/ 1756846 w 2640595"/>
              <a:gd name="connsiteY805" fmla="*/ 896851 h 2532844"/>
              <a:gd name="connsiteX806" fmla="*/ 1767582 w 2640595"/>
              <a:gd name="connsiteY806" fmla="*/ 907682 h 2532844"/>
              <a:gd name="connsiteX807" fmla="*/ 1756846 w 2640595"/>
              <a:gd name="connsiteY807" fmla="*/ 918513 h 2532844"/>
              <a:gd name="connsiteX808" fmla="*/ 1746015 w 2640595"/>
              <a:gd name="connsiteY808" fmla="*/ 907682 h 2532844"/>
              <a:gd name="connsiteX809" fmla="*/ 1756846 w 2640595"/>
              <a:gd name="connsiteY809" fmla="*/ 896851 h 2532844"/>
              <a:gd name="connsiteX810" fmla="*/ 1582226 w 2640595"/>
              <a:gd name="connsiteY810" fmla="*/ 896851 h 2532844"/>
              <a:gd name="connsiteX811" fmla="*/ 1592962 w 2640595"/>
              <a:gd name="connsiteY811" fmla="*/ 907587 h 2532844"/>
              <a:gd name="connsiteX812" fmla="*/ 1592962 w 2640595"/>
              <a:gd name="connsiteY812" fmla="*/ 907682 h 2532844"/>
              <a:gd name="connsiteX813" fmla="*/ 1582321 w 2640595"/>
              <a:gd name="connsiteY813" fmla="*/ 918513 h 2532844"/>
              <a:gd name="connsiteX814" fmla="*/ 1582226 w 2640595"/>
              <a:gd name="connsiteY814" fmla="*/ 918513 h 2532844"/>
              <a:gd name="connsiteX815" fmla="*/ 1571395 w 2640595"/>
              <a:gd name="connsiteY815" fmla="*/ 907682 h 2532844"/>
              <a:gd name="connsiteX816" fmla="*/ 1582226 w 2640595"/>
              <a:gd name="connsiteY816" fmla="*/ 896851 h 2532844"/>
              <a:gd name="connsiteX817" fmla="*/ 1407701 w 2640595"/>
              <a:gd name="connsiteY817" fmla="*/ 896851 h 2532844"/>
              <a:gd name="connsiteX818" fmla="*/ 1418437 w 2640595"/>
              <a:gd name="connsiteY818" fmla="*/ 907682 h 2532844"/>
              <a:gd name="connsiteX819" fmla="*/ 1407701 w 2640595"/>
              <a:gd name="connsiteY819" fmla="*/ 918513 h 2532844"/>
              <a:gd name="connsiteX820" fmla="*/ 1396870 w 2640595"/>
              <a:gd name="connsiteY820" fmla="*/ 907682 h 2532844"/>
              <a:gd name="connsiteX821" fmla="*/ 1407701 w 2640595"/>
              <a:gd name="connsiteY821" fmla="*/ 896851 h 2532844"/>
              <a:gd name="connsiteX822" fmla="*/ 1232986 w 2640595"/>
              <a:gd name="connsiteY822" fmla="*/ 896851 h 2532844"/>
              <a:gd name="connsiteX823" fmla="*/ 1243817 w 2640595"/>
              <a:gd name="connsiteY823" fmla="*/ 907682 h 2532844"/>
              <a:gd name="connsiteX824" fmla="*/ 1232986 w 2640595"/>
              <a:gd name="connsiteY824" fmla="*/ 918513 h 2532844"/>
              <a:gd name="connsiteX825" fmla="*/ 1222155 w 2640595"/>
              <a:gd name="connsiteY825" fmla="*/ 907682 h 2532844"/>
              <a:gd name="connsiteX826" fmla="*/ 1232986 w 2640595"/>
              <a:gd name="connsiteY826" fmla="*/ 896851 h 2532844"/>
              <a:gd name="connsiteX827" fmla="*/ 534602 w 2640595"/>
              <a:gd name="connsiteY827" fmla="*/ 896851 h 2532844"/>
              <a:gd name="connsiteX828" fmla="*/ 545432 w 2640595"/>
              <a:gd name="connsiteY828" fmla="*/ 907682 h 2532844"/>
              <a:gd name="connsiteX829" fmla="*/ 534602 w 2640595"/>
              <a:gd name="connsiteY829" fmla="*/ 918513 h 2532844"/>
              <a:gd name="connsiteX830" fmla="*/ 523771 w 2640595"/>
              <a:gd name="connsiteY830" fmla="*/ 907682 h 2532844"/>
              <a:gd name="connsiteX831" fmla="*/ 534602 w 2640595"/>
              <a:gd name="connsiteY831" fmla="*/ 896851 h 2532844"/>
              <a:gd name="connsiteX832" fmla="*/ 359982 w 2640595"/>
              <a:gd name="connsiteY832" fmla="*/ 896851 h 2532844"/>
              <a:gd name="connsiteX833" fmla="*/ 370812 w 2640595"/>
              <a:gd name="connsiteY833" fmla="*/ 907682 h 2532844"/>
              <a:gd name="connsiteX834" fmla="*/ 359982 w 2640595"/>
              <a:gd name="connsiteY834" fmla="*/ 918513 h 2532844"/>
              <a:gd name="connsiteX835" fmla="*/ 349151 w 2640595"/>
              <a:gd name="connsiteY835" fmla="*/ 907682 h 2532844"/>
              <a:gd name="connsiteX836" fmla="*/ 359982 w 2640595"/>
              <a:gd name="connsiteY836" fmla="*/ 896851 h 2532844"/>
              <a:gd name="connsiteX837" fmla="*/ 185362 w 2640595"/>
              <a:gd name="connsiteY837" fmla="*/ 896851 h 2532844"/>
              <a:gd name="connsiteX838" fmla="*/ 196192 w 2640595"/>
              <a:gd name="connsiteY838" fmla="*/ 907682 h 2532844"/>
              <a:gd name="connsiteX839" fmla="*/ 185362 w 2640595"/>
              <a:gd name="connsiteY839" fmla="*/ 918513 h 2532844"/>
              <a:gd name="connsiteX840" fmla="*/ 174626 w 2640595"/>
              <a:gd name="connsiteY840" fmla="*/ 907682 h 2532844"/>
              <a:gd name="connsiteX841" fmla="*/ 185362 w 2640595"/>
              <a:gd name="connsiteY841" fmla="*/ 896851 h 2532844"/>
              <a:gd name="connsiteX842" fmla="*/ 11122 w 2640595"/>
              <a:gd name="connsiteY842" fmla="*/ 896851 h 2532844"/>
              <a:gd name="connsiteX843" fmla="*/ 21572 w 2640595"/>
              <a:gd name="connsiteY843" fmla="*/ 907682 h 2532844"/>
              <a:gd name="connsiteX844" fmla="*/ 11122 w 2640595"/>
              <a:gd name="connsiteY844" fmla="*/ 918513 h 2532844"/>
              <a:gd name="connsiteX845" fmla="*/ 291 w 2640595"/>
              <a:gd name="connsiteY845" fmla="*/ 907682 h 2532844"/>
              <a:gd name="connsiteX846" fmla="*/ 11122 w 2640595"/>
              <a:gd name="connsiteY846" fmla="*/ 896851 h 2532844"/>
              <a:gd name="connsiteX847" fmla="*/ 2454057 w 2640595"/>
              <a:gd name="connsiteY847" fmla="*/ 896811 h 2532844"/>
              <a:gd name="connsiteX848" fmla="*/ 2464887 w 2640595"/>
              <a:gd name="connsiteY848" fmla="*/ 907642 h 2532844"/>
              <a:gd name="connsiteX849" fmla="*/ 2454057 w 2640595"/>
              <a:gd name="connsiteY849" fmla="*/ 918472 h 2532844"/>
              <a:gd name="connsiteX850" fmla="*/ 2443226 w 2640595"/>
              <a:gd name="connsiteY850" fmla="*/ 907642 h 2532844"/>
              <a:gd name="connsiteX851" fmla="*/ 2454057 w 2640595"/>
              <a:gd name="connsiteY851" fmla="*/ 896811 h 2532844"/>
              <a:gd name="connsiteX852" fmla="*/ 2279532 w 2640595"/>
              <a:gd name="connsiteY852" fmla="*/ 896811 h 2532844"/>
              <a:gd name="connsiteX853" fmla="*/ 2290362 w 2640595"/>
              <a:gd name="connsiteY853" fmla="*/ 907642 h 2532844"/>
              <a:gd name="connsiteX854" fmla="*/ 2279532 w 2640595"/>
              <a:gd name="connsiteY854" fmla="*/ 918472 h 2532844"/>
              <a:gd name="connsiteX855" fmla="*/ 2268701 w 2640595"/>
              <a:gd name="connsiteY855" fmla="*/ 907642 h 2532844"/>
              <a:gd name="connsiteX856" fmla="*/ 2279532 w 2640595"/>
              <a:gd name="connsiteY856" fmla="*/ 896811 h 2532844"/>
              <a:gd name="connsiteX857" fmla="*/ 2104913 w 2640595"/>
              <a:gd name="connsiteY857" fmla="*/ 896811 h 2532844"/>
              <a:gd name="connsiteX858" fmla="*/ 2115743 w 2640595"/>
              <a:gd name="connsiteY858" fmla="*/ 907642 h 2532844"/>
              <a:gd name="connsiteX859" fmla="*/ 2104913 w 2640595"/>
              <a:gd name="connsiteY859" fmla="*/ 918472 h 2532844"/>
              <a:gd name="connsiteX860" fmla="*/ 2094082 w 2640595"/>
              <a:gd name="connsiteY860" fmla="*/ 907642 h 2532844"/>
              <a:gd name="connsiteX861" fmla="*/ 2104913 w 2640595"/>
              <a:gd name="connsiteY861" fmla="*/ 896811 h 2532844"/>
              <a:gd name="connsiteX862" fmla="*/ 1057287 w 2640595"/>
              <a:gd name="connsiteY862" fmla="*/ 896811 h 2532844"/>
              <a:gd name="connsiteX863" fmla="*/ 1068118 w 2640595"/>
              <a:gd name="connsiteY863" fmla="*/ 907642 h 2532844"/>
              <a:gd name="connsiteX864" fmla="*/ 1057287 w 2640595"/>
              <a:gd name="connsiteY864" fmla="*/ 918472 h 2532844"/>
              <a:gd name="connsiteX865" fmla="*/ 1046457 w 2640595"/>
              <a:gd name="connsiteY865" fmla="*/ 907642 h 2532844"/>
              <a:gd name="connsiteX866" fmla="*/ 1057287 w 2640595"/>
              <a:gd name="connsiteY866" fmla="*/ 896811 h 2532844"/>
              <a:gd name="connsiteX867" fmla="*/ 882667 w 2640595"/>
              <a:gd name="connsiteY867" fmla="*/ 896811 h 2532844"/>
              <a:gd name="connsiteX868" fmla="*/ 893498 w 2640595"/>
              <a:gd name="connsiteY868" fmla="*/ 907642 h 2532844"/>
              <a:gd name="connsiteX869" fmla="*/ 882667 w 2640595"/>
              <a:gd name="connsiteY869" fmla="*/ 918472 h 2532844"/>
              <a:gd name="connsiteX870" fmla="*/ 871837 w 2640595"/>
              <a:gd name="connsiteY870" fmla="*/ 907642 h 2532844"/>
              <a:gd name="connsiteX871" fmla="*/ 882667 w 2640595"/>
              <a:gd name="connsiteY871" fmla="*/ 896811 h 2532844"/>
              <a:gd name="connsiteX872" fmla="*/ 708142 w 2640595"/>
              <a:gd name="connsiteY872" fmla="*/ 896811 h 2532844"/>
              <a:gd name="connsiteX873" fmla="*/ 718973 w 2640595"/>
              <a:gd name="connsiteY873" fmla="*/ 907642 h 2532844"/>
              <a:gd name="connsiteX874" fmla="*/ 708142 w 2640595"/>
              <a:gd name="connsiteY874" fmla="*/ 918472 h 2532844"/>
              <a:gd name="connsiteX875" fmla="*/ 697312 w 2640595"/>
              <a:gd name="connsiteY875" fmla="*/ 907642 h 2532844"/>
              <a:gd name="connsiteX876" fmla="*/ 708142 w 2640595"/>
              <a:gd name="connsiteY876" fmla="*/ 896811 h 2532844"/>
              <a:gd name="connsiteX877" fmla="*/ 2629755 w 2640595"/>
              <a:gd name="connsiteY877" fmla="*/ 717480 h 2532844"/>
              <a:gd name="connsiteX878" fmla="*/ 2640586 w 2640595"/>
              <a:gd name="connsiteY878" fmla="*/ 728311 h 2532844"/>
              <a:gd name="connsiteX879" fmla="*/ 2629755 w 2640595"/>
              <a:gd name="connsiteY879" fmla="*/ 739142 h 2532844"/>
              <a:gd name="connsiteX880" fmla="*/ 2619019 w 2640595"/>
              <a:gd name="connsiteY880" fmla="*/ 728311 h 2532844"/>
              <a:gd name="connsiteX881" fmla="*/ 2629755 w 2640595"/>
              <a:gd name="connsiteY881" fmla="*/ 717480 h 2532844"/>
              <a:gd name="connsiteX882" fmla="*/ 2455230 w 2640595"/>
              <a:gd name="connsiteY882" fmla="*/ 717480 h 2532844"/>
              <a:gd name="connsiteX883" fmla="*/ 2465966 w 2640595"/>
              <a:gd name="connsiteY883" fmla="*/ 728311 h 2532844"/>
              <a:gd name="connsiteX884" fmla="*/ 2455230 w 2640595"/>
              <a:gd name="connsiteY884" fmla="*/ 739142 h 2532844"/>
              <a:gd name="connsiteX885" fmla="*/ 2444399 w 2640595"/>
              <a:gd name="connsiteY885" fmla="*/ 728311 h 2532844"/>
              <a:gd name="connsiteX886" fmla="*/ 2455230 w 2640595"/>
              <a:gd name="connsiteY886" fmla="*/ 717480 h 2532844"/>
              <a:gd name="connsiteX887" fmla="*/ 2280420 w 2640595"/>
              <a:gd name="connsiteY887" fmla="*/ 717480 h 2532844"/>
              <a:gd name="connsiteX888" fmla="*/ 2291251 w 2640595"/>
              <a:gd name="connsiteY888" fmla="*/ 728311 h 2532844"/>
              <a:gd name="connsiteX889" fmla="*/ 2280420 w 2640595"/>
              <a:gd name="connsiteY889" fmla="*/ 739142 h 2532844"/>
              <a:gd name="connsiteX890" fmla="*/ 2269589 w 2640595"/>
              <a:gd name="connsiteY890" fmla="*/ 728311 h 2532844"/>
              <a:gd name="connsiteX891" fmla="*/ 2280420 w 2640595"/>
              <a:gd name="connsiteY891" fmla="*/ 717480 h 2532844"/>
              <a:gd name="connsiteX892" fmla="*/ 2105990 w 2640595"/>
              <a:gd name="connsiteY892" fmla="*/ 717480 h 2532844"/>
              <a:gd name="connsiteX893" fmla="*/ 2116821 w 2640595"/>
              <a:gd name="connsiteY893" fmla="*/ 728311 h 2532844"/>
              <a:gd name="connsiteX894" fmla="*/ 2105990 w 2640595"/>
              <a:gd name="connsiteY894" fmla="*/ 739142 h 2532844"/>
              <a:gd name="connsiteX895" fmla="*/ 2095159 w 2640595"/>
              <a:gd name="connsiteY895" fmla="*/ 728311 h 2532844"/>
              <a:gd name="connsiteX896" fmla="*/ 2105990 w 2640595"/>
              <a:gd name="connsiteY896" fmla="*/ 717480 h 2532844"/>
              <a:gd name="connsiteX897" fmla="*/ 1931275 w 2640595"/>
              <a:gd name="connsiteY897" fmla="*/ 717480 h 2532844"/>
              <a:gd name="connsiteX898" fmla="*/ 1931371 w 2640595"/>
              <a:gd name="connsiteY898" fmla="*/ 717480 h 2532844"/>
              <a:gd name="connsiteX899" fmla="*/ 1942201 w 2640595"/>
              <a:gd name="connsiteY899" fmla="*/ 728311 h 2532844"/>
              <a:gd name="connsiteX900" fmla="*/ 1931371 w 2640595"/>
              <a:gd name="connsiteY900" fmla="*/ 739142 h 2532844"/>
              <a:gd name="connsiteX901" fmla="*/ 1920635 w 2640595"/>
              <a:gd name="connsiteY901" fmla="*/ 728406 h 2532844"/>
              <a:gd name="connsiteX902" fmla="*/ 1920635 w 2640595"/>
              <a:gd name="connsiteY902" fmla="*/ 728311 h 2532844"/>
              <a:gd name="connsiteX903" fmla="*/ 1931275 w 2640595"/>
              <a:gd name="connsiteY903" fmla="*/ 717480 h 2532844"/>
              <a:gd name="connsiteX904" fmla="*/ 1756846 w 2640595"/>
              <a:gd name="connsiteY904" fmla="*/ 717480 h 2532844"/>
              <a:gd name="connsiteX905" fmla="*/ 1767582 w 2640595"/>
              <a:gd name="connsiteY905" fmla="*/ 728311 h 2532844"/>
              <a:gd name="connsiteX906" fmla="*/ 1756846 w 2640595"/>
              <a:gd name="connsiteY906" fmla="*/ 739142 h 2532844"/>
              <a:gd name="connsiteX907" fmla="*/ 1746015 w 2640595"/>
              <a:gd name="connsiteY907" fmla="*/ 728311 h 2532844"/>
              <a:gd name="connsiteX908" fmla="*/ 1756846 w 2640595"/>
              <a:gd name="connsiteY908" fmla="*/ 717480 h 2532844"/>
              <a:gd name="connsiteX909" fmla="*/ 1582226 w 2640595"/>
              <a:gd name="connsiteY909" fmla="*/ 717480 h 2532844"/>
              <a:gd name="connsiteX910" fmla="*/ 1592962 w 2640595"/>
              <a:gd name="connsiteY910" fmla="*/ 728216 h 2532844"/>
              <a:gd name="connsiteX911" fmla="*/ 1592962 w 2640595"/>
              <a:gd name="connsiteY911" fmla="*/ 728311 h 2532844"/>
              <a:gd name="connsiteX912" fmla="*/ 1582321 w 2640595"/>
              <a:gd name="connsiteY912" fmla="*/ 739142 h 2532844"/>
              <a:gd name="connsiteX913" fmla="*/ 1582226 w 2640595"/>
              <a:gd name="connsiteY913" fmla="*/ 739142 h 2532844"/>
              <a:gd name="connsiteX914" fmla="*/ 1571395 w 2640595"/>
              <a:gd name="connsiteY914" fmla="*/ 728311 h 2532844"/>
              <a:gd name="connsiteX915" fmla="*/ 1582226 w 2640595"/>
              <a:gd name="connsiteY915" fmla="*/ 717480 h 2532844"/>
              <a:gd name="connsiteX916" fmla="*/ 1407606 w 2640595"/>
              <a:gd name="connsiteY916" fmla="*/ 717480 h 2532844"/>
              <a:gd name="connsiteX917" fmla="*/ 1418437 w 2640595"/>
              <a:gd name="connsiteY917" fmla="*/ 728311 h 2532844"/>
              <a:gd name="connsiteX918" fmla="*/ 1407606 w 2640595"/>
              <a:gd name="connsiteY918" fmla="*/ 739142 h 2532844"/>
              <a:gd name="connsiteX919" fmla="*/ 1396775 w 2640595"/>
              <a:gd name="connsiteY919" fmla="*/ 728311 h 2532844"/>
              <a:gd name="connsiteX920" fmla="*/ 1407606 w 2640595"/>
              <a:gd name="connsiteY920" fmla="*/ 717480 h 2532844"/>
              <a:gd name="connsiteX921" fmla="*/ 1232986 w 2640595"/>
              <a:gd name="connsiteY921" fmla="*/ 717480 h 2532844"/>
              <a:gd name="connsiteX922" fmla="*/ 1243817 w 2640595"/>
              <a:gd name="connsiteY922" fmla="*/ 728311 h 2532844"/>
              <a:gd name="connsiteX923" fmla="*/ 1232986 w 2640595"/>
              <a:gd name="connsiteY923" fmla="*/ 739142 h 2532844"/>
              <a:gd name="connsiteX924" fmla="*/ 1222155 w 2640595"/>
              <a:gd name="connsiteY924" fmla="*/ 728311 h 2532844"/>
              <a:gd name="connsiteX925" fmla="*/ 1232986 w 2640595"/>
              <a:gd name="connsiteY925" fmla="*/ 717480 h 2532844"/>
              <a:gd name="connsiteX926" fmla="*/ 1058366 w 2640595"/>
              <a:gd name="connsiteY926" fmla="*/ 717480 h 2532844"/>
              <a:gd name="connsiteX927" fmla="*/ 1069197 w 2640595"/>
              <a:gd name="connsiteY927" fmla="*/ 728311 h 2532844"/>
              <a:gd name="connsiteX928" fmla="*/ 1058366 w 2640595"/>
              <a:gd name="connsiteY928" fmla="*/ 739142 h 2532844"/>
              <a:gd name="connsiteX929" fmla="*/ 1047630 w 2640595"/>
              <a:gd name="connsiteY929" fmla="*/ 728311 h 2532844"/>
              <a:gd name="connsiteX930" fmla="*/ 1058366 w 2640595"/>
              <a:gd name="connsiteY930" fmla="*/ 717480 h 2532844"/>
              <a:gd name="connsiteX931" fmla="*/ 883936 w 2640595"/>
              <a:gd name="connsiteY931" fmla="*/ 717480 h 2532844"/>
              <a:gd name="connsiteX932" fmla="*/ 894672 w 2640595"/>
              <a:gd name="connsiteY932" fmla="*/ 728311 h 2532844"/>
              <a:gd name="connsiteX933" fmla="*/ 883936 w 2640595"/>
              <a:gd name="connsiteY933" fmla="*/ 739142 h 2532844"/>
              <a:gd name="connsiteX934" fmla="*/ 873105 w 2640595"/>
              <a:gd name="connsiteY934" fmla="*/ 728311 h 2532844"/>
              <a:gd name="connsiteX935" fmla="*/ 883936 w 2640595"/>
              <a:gd name="connsiteY935" fmla="*/ 717480 h 2532844"/>
              <a:gd name="connsiteX936" fmla="*/ 709222 w 2640595"/>
              <a:gd name="connsiteY936" fmla="*/ 717480 h 2532844"/>
              <a:gd name="connsiteX937" fmla="*/ 720052 w 2640595"/>
              <a:gd name="connsiteY937" fmla="*/ 728311 h 2532844"/>
              <a:gd name="connsiteX938" fmla="*/ 709222 w 2640595"/>
              <a:gd name="connsiteY938" fmla="*/ 739142 h 2532844"/>
              <a:gd name="connsiteX939" fmla="*/ 698391 w 2640595"/>
              <a:gd name="connsiteY939" fmla="*/ 728311 h 2532844"/>
              <a:gd name="connsiteX940" fmla="*/ 709222 w 2640595"/>
              <a:gd name="connsiteY940" fmla="*/ 717480 h 2532844"/>
              <a:gd name="connsiteX941" fmla="*/ 534602 w 2640595"/>
              <a:gd name="connsiteY941" fmla="*/ 717480 h 2532844"/>
              <a:gd name="connsiteX942" fmla="*/ 545432 w 2640595"/>
              <a:gd name="connsiteY942" fmla="*/ 728311 h 2532844"/>
              <a:gd name="connsiteX943" fmla="*/ 534602 w 2640595"/>
              <a:gd name="connsiteY943" fmla="*/ 739142 h 2532844"/>
              <a:gd name="connsiteX944" fmla="*/ 523771 w 2640595"/>
              <a:gd name="connsiteY944" fmla="*/ 728311 h 2532844"/>
              <a:gd name="connsiteX945" fmla="*/ 534602 w 2640595"/>
              <a:gd name="connsiteY945" fmla="*/ 717480 h 2532844"/>
              <a:gd name="connsiteX946" fmla="*/ 359982 w 2640595"/>
              <a:gd name="connsiteY946" fmla="*/ 717480 h 2532844"/>
              <a:gd name="connsiteX947" fmla="*/ 370812 w 2640595"/>
              <a:gd name="connsiteY947" fmla="*/ 728311 h 2532844"/>
              <a:gd name="connsiteX948" fmla="*/ 359982 w 2640595"/>
              <a:gd name="connsiteY948" fmla="*/ 739142 h 2532844"/>
              <a:gd name="connsiteX949" fmla="*/ 349151 w 2640595"/>
              <a:gd name="connsiteY949" fmla="*/ 728311 h 2532844"/>
              <a:gd name="connsiteX950" fmla="*/ 359982 w 2640595"/>
              <a:gd name="connsiteY950" fmla="*/ 717480 h 2532844"/>
              <a:gd name="connsiteX951" fmla="*/ 185362 w 2640595"/>
              <a:gd name="connsiteY951" fmla="*/ 717480 h 2532844"/>
              <a:gd name="connsiteX952" fmla="*/ 196192 w 2640595"/>
              <a:gd name="connsiteY952" fmla="*/ 728311 h 2532844"/>
              <a:gd name="connsiteX953" fmla="*/ 185362 w 2640595"/>
              <a:gd name="connsiteY953" fmla="*/ 739142 h 2532844"/>
              <a:gd name="connsiteX954" fmla="*/ 174626 w 2640595"/>
              <a:gd name="connsiteY954" fmla="*/ 728311 h 2532844"/>
              <a:gd name="connsiteX955" fmla="*/ 185362 w 2640595"/>
              <a:gd name="connsiteY955" fmla="*/ 717480 h 2532844"/>
              <a:gd name="connsiteX956" fmla="*/ 10837 w 2640595"/>
              <a:gd name="connsiteY956" fmla="*/ 717480 h 2532844"/>
              <a:gd name="connsiteX957" fmla="*/ 21572 w 2640595"/>
              <a:gd name="connsiteY957" fmla="*/ 728311 h 2532844"/>
              <a:gd name="connsiteX958" fmla="*/ 10837 w 2640595"/>
              <a:gd name="connsiteY958" fmla="*/ 739142 h 2532844"/>
              <a:gd name="connsiteX959" fmla="*/ 6 w 2640595"/>
              <a:gd name="connsiteY959" fmla="*/ 728311 h 2532844"/>
              <a:gd name="connsiteX960" fmla="*/ 10837 w 2640595"/>
              <a:gd name="connsiteY960" fmla="*/ 717480 h 2532844"/>
              <a:gd name="connsiteX961" fmla="*/ 1931370 w 2640595"/>
              <a:gd name="connsiteY961" fmla="*/ 538110 h 2532844"/>
              <a:gd name="connsiteX962" fmla="*/ 1931465 w 2640595"/>
              <a:gd name="connsiteY962" fmla="*/ 538110 h 2532844"/>
              <a:gd name="connsiteX963" fmla="*/ 1942201 w 2640595"/>
              <a:gd name="connsiteY963" fmla="*/ 548941 h 2532844"/>
              <a:gd name="connsiteX964" fmla="*/ 1931370 w 2640595"/>
              <a:gd name="connsiteY964" fmla="*/ 559392 h 2532844"/>
              <a:gd name="connsiteX965" fmla="*/ 1920730 w 2640595"/>
              <a:gd name="connsiteY965" fmla="*/ 548941 h 2532844"/>
              <a:gd name="connsiteX966" fmla="*/ 1931370 w 2640595"/>
              <a:gd name="connsiteY966" fmla="*/ 538110 h 2532844"/>
              <a:gd name="connsiteX967" fmla="*/ 1407701 w 2640595"/>
              <a:gd name="connsiteY967" fmla="*/ 538110 h 2532844"/>
              <a:gd name="connsiteX968" fmla="*/ 1418437 w 2640595"/>
              <a:gd name="connsiteY968" fmla="*/ 548941 h 2532844"/>
              <a:gd name="connsiteX969" fmla="*/ 1407701 w 2640595"/>
              <a:gd name="connsiteY969" fmla="*/ 559392 h 2532844"/>
              <a:gd name="connsiteX970" fmla="*/ 1396870 w 2640595"/>
              <a:gd name="connsiteY970" fmla="*/ 548561 h 2532844"/>
              <a:gd name="connsiteX971" fmla="*/ 1407701 w 2640595"/>
              <a:gd name="connsiteY971" fmla="*/ 538110 h 2532844"/>
              <a:gd name="connsiteX972" fmla="*/ 534981 w 2640595"/>
              <a:gd name="connsiteY972" fmla="*/ 538110 h 2532844"/>
              <a:gd name="connsiteX973" fmla="*/ 545431 w 2640595"/>
              <a:gd name="connsiteY973" fmla="*/ 548941 h 2532844"/>
              <a:gd name="connsiteX974" fmla="*/ 534601 w 2640595"/>
              <a:gd name="connsiteY974" fmla="*/ 559392 h 2532844"/>
              <a:gd name="connsiteX975" fmla="*/ 524150 w 2640595"/>
              <a:gd name="connsiteY975" fmla="*/ 548941 h 2532844"/>
              <a:gd name="connsiteX976" fmla="*/ 534981 w 2640595"/>
              <a:gd name="connsiteY976" fmla="*/ 538110 h 2532844"/>
              <a:gd name="connsiteX977" fmla="*/ 11122 w 2640595"/>
              <a:gd name="connsiteY977" fmla="*/ 538110 h 2532844"/>
              <a:gd name="connsiteX978" fmla="*/ 21572 w 2640595"/>
              <a:gd name="connsiteY978" fmla="*/ 548941 h 2532844"/>
              <a:gd name="connsiteX979" fmla="*/ 11122 w 2640595"/>
              <a:gd name="connsiteY979" fmla="*/ 559392 h 2532844"/>
              <a:gd name="connsiteX980" fmla="*/ 291 w 2640595"/>
              <a:gd name="connsiteY980" fmla="*/ 548561 h 2532844"/>
              <a:gd name="connsiteX981" fmla="*/ 11122 w 2640595"/>
              <a:gd name="connsiteY981" fmla="*/ 538110 h 2532844"/>
              <a:gd name="connsiteX982" fmla="*/ 2629755 w 2640595"/>
              <a:gd name="connsiteY982" fmla="*/ 537730 h 2532844"/>
              <a:gd name="connsiteX983" fmla="*/ 2640595 w 2640595"/>
              <a:gd name="connsiteY983" fmla="*/ 548554 h 2532844"/>
              <a:gd name="connsiteX984" fmla="*/ 2640586 w 2640595"/>
              <a:gd name="connsiteY984" fmla="*/ 548941 h 2532844"/>
              <a:gd name="connsiteX985" fmla="*/ 2629755 w 2640595"/>
              <a:gd name="connsiteY985" fmla="*/ 559392 h 2532844"/>
              <a:gd name="connsiteX986" fmla="*/ 2619019 w 2640595"/>
              <a:gd name="connsiteY986" fmla="*/ 548561 h 2532844"/>
              <a:gd name="connsiteX987" fmla="*/ 2629755 w 2640595"/>
              <a:gd name="connsiteY987" fmla="*/ 537730 h 2532844"/>
              <a:gd name="connsiteX988" fmla="*/ 2455230 w 2640595"/>
              <a:gd name="connsiteY988" fmla="*/ 537730 h 2532844"/>
              <a:gd name="connsiteX989" fmla="*/ 2465975 w 2640595"/>
              <a:gd name="connsiteY989" fmla="*/ 548649 h 2532844"/>
              <a:gd name="connsiteX990" fmla="*/ 2465966 w 2640595"/>
              <a:gd name="connsiteY990" fmla="*/ 548941 h 2532844"/>
              <a:gd name="connsiteX991" fmla="*/ 2455230 w 2640595"/>
              <a:gd name="connsiteY991" fmla="*/ 559392 h 2532844"/>
              <a:gd name="connsiteX992" fmla="*/ 2444399 w 2640595"/>
              <a:gd name="connsiteY992" fmla="*/ 548561 h 2532844"/>
              <a:gd name="connsiteX993" fmla="*/ 2455230 w 2640595"/>
              <a:gd name="connsiteY993" fmla="*/ 537730 h 2532844"/>
              <a:gd name="connsiteX994" fmla="*/ 2280610 w 2640595"/>
              <a:gd name="connsiteY994" fmla="*/ 537730 h 2532844"/>
              <a:gd name="connsiteX995" fmla="*/ 2291260 w 2640595"/>
              <a:gd name="connsiteY995" fmla="*/ 548742 h 2532844"/>
              <a:gd name="connsiteX996" fmla="*/ 2291251 w 2640595"/>
              <a:gd name="connsiteY996" fmla="*/ 548941 h 2532844"/>
              <a:gd name="connsiteX997" fmla="*/ 2280610 w 2640595"/>
              <a:gd name="connsiteY997" fmla="*/ 559392 h 2532844"/>
              <a:gd name="connsiteX998" fmla="*/ 2269779 w 2640595"/>
              <a:gd name="connsiteY998" fmla="*/ 548561 h 2532844"/>
              <a:gd name="connsiteX999" fmla="*/ 2280610 w 2640595"/>
              <a:gd name="connsiteY999" fmla="*/ 537730 h 2532844"/>
              <a:gd name="connsiteX1000" fmla="*/ 2105990 w 2640595"/>
              <a:gd name="connsiteY1000" fmla="*/ 537730 h 2532844"/>
              <a:gd name="connsiteX1001" fmla="*/ 2116830 w 2640595"/>
              <a:gd name="connsiteY1001" fmla="*/ 548554 h 2532844"/>
              <a:gd name="connsiteX1002" fmla="*/ 2116821 w 2640595"/>
              <a:gd name="connsiteY1002" fmla="*/ 548941 h 2532844"/>
              <a:gd name="connsiteX1003" fmla="*/ 2105990 w 2640595"/>
              <a:gd name="connsiteY1003" fmla="*/ 559392 h 2532844"/>
              <a:gd name="connsiteX1004" fmla="*/ 2095159 w 2640595"/>
              <a:gd name="connsiteY1004" fmla="*/ 548561 h 2532844"/>
              <a:gd name="connsiteX1005" fmla="*/ 2105990 w 2640595"/>
              <a:gd name="connsiteY1005" fmla="*/ 537730 h 2532844"/>
              <a:gd name="connsiteX1006" fmla="*/ 1756846 w 2640595"/>
              <a:gd name="connsiteY1006" fmla="*/ 537730 h 2532844"/>
              <a:gd name="connsiteX1007" fmla="*/ 1767591 w 2640595"/>
              <a:gd name="connsiteY1007" fmla="*/ 548649 h 2532844"/>
              <a:gd name="connsiteX1008" fmla="*/ 1767582 w 2640595"/>
              <a:gd name="connsiteY1008" fmla="*/ 548941 h 2532844"/>
              <a:gd name="connsiteX1009" fmla="*/ 1756846 w 2640595"/>
              <a:gd name="connsiteY1009" fmla="*/ 559392 h 2532844"/>
              <a:gd name="connsiteX1010" fmla="*/ 1746015 w 2640595"/>
              <a:gd name="connsiteY1010" fmla="*/ 548561 h 2532844"/>
              <a:gd name="connsiteX1011" fmla="*/ 1756846 w 2640595"/>
              <a:gd name="connsiteY1011" fmla="*/ 537730 h 2532844"/>
              <a:gd name="connsiteX1012" fmla="*/ 1582226 w 2640595"/>
              <a:gd name="connsiteY1012" fmla="*/ 537730 h 2532844"/>
              <a:gd name="connsiteX1013" fmla="*/ 1592971 w 2640595"/>
              <a:gd name="connsiteY1013" fmla="*/ 548456 h 2532844"/>
              <a:gd name="connsiteX1014" fmla="*/ 1592962 w 2640595"/>
              <a:gd name="connsiteY1014" fmla="*/ 548941 h 2532844"/>
              <a:gd name="connsiteX1015" fmla="*/ 1582226 w 2640595"/>
              <a:gd name="connsiteY1015" fmla="*/ 559392 h 2532844"/>
              <a:gd name="connsiteX1016" fmla="*/ 1571395 w 2640595"/>
              <a:gd name="connsiteY1016" fmla="*/ 548561 h 2532844"/>
              <a:gd name="connsiteX1017" fmla="*/ 1582226 w 2640595"/>
              <a:gd name="connsiteY1017" fmla="*/ 537730 h 2532844"/>
              <a:gd name="connsiteX1018" fmla="*/ 1232986 w 2640595"/>
              <a:gd name="connsiteY1018" fmla="*/ 537730 h 2532844"/>
              <a:gd name="connsiteX1019" fmla="*/ 1243826 w 2640595"/>
              <a:gd name="connsiteY1019" fmla="*/ 548554 h 2532844"/>
              <a:gd name="connsiteX1020" fmla="*/ 1243817 w 2640595"/>
              <a:gd name="connsiteY1020" fmla="*/ 548941 h 2532844"/>
              <a:gd name="connsiteX1021" fmla="*/ 1232986 w 2640595"/>
              <a:gd name="connsiteY1021" fmla="*/ 559392 h 2532844"/>
              <a:gd name="connsiteX1022" fmla="*/ 1222155 w 2640595"/>
              <a:gd name="connsiteY1022" fmla="*/ 548561 h 2532844"/>
              <a:gd name="connsiteX1023" fmla="*/ 1232986 w 2640595"/>
              <a:gd name="connsiteY1023" fmla="*/ 537730 h 2532844"/>
              <a:gd name="connsiteX1024" fmla="*/ 1058366 w 2640595"/>
              <a:gd name="connsiteY1024" fmla="*/ 537730 h 2532844"/>
              <a:gd name="connsiteX1025" fmla="*/ 1069206 w 2640595"/>
              <a:gd name="connsiteY1025" fmla="*/ 548554 h 2532844"/>
              <a:gd name="connsiteX1026" fmla="*/ 1069197 w 2640595"/>
              <a:gd name="connsiteY1026" fmla="*/ 548941 h 2532844"/>
              <a:gd name="connsiteX1027" fmla="*/ 1058366 w 2640595"/>
              <a:gd name="connsiteY1027" fmla="*/ 559392 h 2532844"/>
              <a:gd name="connsiteX1028" fmla="*/ 1047630 w 2640595"/>
              <a:gd name="connsiteY1028" fmla="*/ 548561 h 2532844"/>
              <a:gd name="connsiteX1029" fmla="*/ 1058366 w 2640595"/>
              <a:gd name="connsiteY1029" fmla="*/ 537730 h 2532844"/>
              <a:gd name="connsiteX1030" fmla="*/ 883841 w 2640595"/>
              <a:gd name="connsiteY1030" fmla="*/ 537730 h 2532844"/>
              <a:gd name="connsiteX1031" fmla="*/ 894681 w 2640595"/>
              <a:gd name="connsiteY1031" fmla="*/ 548554 h 2532844"/>
              <a:gd name="connsiteX1032" fmla="*/ 894672 w 2640595"/>
              <a:gd name="connsiteY1032" fmla="*/ 548941 h 2532844"/>
              <a:gd name="connsiteX1033" fmla="*/ 883841 w 2640595"/>
              <a:gd name="connsiteY1033" fmla="*/ 559392 h 2532844"/>
              <a:gd name="connsiteX1034" fmla="*/ 873010 w 2640595"/>
              <a:gd name="connsiteY1034" fmla="*/ 548561 h 2532844"/>
              <a:gd name="connsiteX1035" fmla="*/ 883841 w 2640595"/>
              <a:gd name="connsiteY1035" fmla="*/ 537730 h 2532844"/>
              <a:gd name="connsiteX1036" fmla="*/ 709222 w 2640595"/>
              <a:gd name="connsiteY1036" fmla="*/ 537730 h 2532844"/>
              <a:gd name="connsiteX1037" fmla="*/ 720062 w 2640595"/>
              <a:gd name="connsiteY1037" fmla="*/ 548554 h 2532844"/>
              <a:gd name="connsiteX1038" fmla="*/ 720052 w 2640595"/>
              <a:gd name="connsiteY1038" fmla="*/ 548941 h 2532844"/>
              <a:gd name="connsiteX1039" fmla="*/ 709222 w 2640595"/>
              <a:gd name="connsiteY1039" fmla="*/ 559392 h 2532844"/>
              <a:gd name="connsiteX1040" fmla="*/ 698391 w 2640595"/>
              <a:gd name="connsiteY1040" fmla="*/ 548561 h 2532844"/>
              <a:gd name="connsiteX1041" fmla="*/ 709222 w 2640595"/>
              <a:gd name="connsiteY1041" fmla="*/ 537730 h 2532844"/>
              <a:gd name="connsiteX1042" fmla="*/ 359982 w 2640595"/>
              <a:gd name="connsiteY1042" fmla="*/ 537730 h 2532844"/>
              <a:gd name="connsiteX1043" fmla="*/ 370822 w 2640595"/>
              <a:gd name="connsiteY1043" fmla="*/ 548554 h 2532844"/>
              <a:gd name="connsiteX1044" fmla="*/ 370812 w 2640595"/>
              <a:gd name="connsiteY1044" fmla="*/ 548941 h 2532844"/>
              <a:gd name="connsiteX1045" fmla="*/ 359982 w 2640595"/>
              <a:gd name="connsiteY1045" fmla="*/ 559392 h 2532844"/>
              <a:gd name="connsiteX1046" fmla="*/ 349151 w 2640595"/>
              <a:gd name="connsiteY1046" fmla="*/ 548561 h 2532844"/>
              <a:gd name="connsiteX1047" fmla="*/ 359982 w 2640595"/>
              <a:gd name="connsiteY1047" fmla="*/ 537730 h 2532844"/>
              <a:gd name="connsiteX1048" fmla="*/ 185362 w 2640595"/>
              <a:gd name="connsiteY1048" fmla="*/ 537730 h 2532844"/>
              <a:gd name="connsiteX1049" fmla="*/ 196202 w 2640595"/>
              <a:gd name="connsiteY1049" fmla="*/ 548554 h 2532844"/>
              <a:gd name="connsiteX1050" fmla="*/ 196192 w 2640595"/>
              <a:gd name="connsiteY1050" fmla="*/ 548941 h 2532844"/>
              <a:gd name="connsiteX1051" fmla="*/ 185362 w 2640595"/>
              <a:gd name="connsiteY1051" fmla="*/ 559392 h 2532844"/>
              <a:gd name="connsiteX1052" fmla="*/ 174626 w 2640595"/>
              <a:gd name="connsiteY1052" fmla="*/ 548561 h 2532844"/>
              <a:gd name="connsiteX1053" fmla="*/ 185362 w 2640595"/>
              <a:gd name="connsiteY1053" fmla="*/ 537730 h 2532844"/>
              <a:gd name="connsiteX1054" fmla="*/ 1407701 w 2640595"/>
              <a:gd name="connsiteY1054" fmla="*/ 358741 h 2532844"/>
              <a:gd name="connsiteX1055" fmla="*/ 1418437 w 2640595"/>
              <a:gd name="connsiteY1055" fmla="*/ 369381 h 2532844"/>
              <a:gd name="connsiteX1056" fmla="*/ 1407796 w 2640595"/>
              <a:gd name="connsiteY1056" fmla="*/ 380401 h 2532844"/>
              <a:gd name="connsiteX1057" fmla="*/ 1407701 w 2640595"/>
              <a:gd name="connsiteY1057" fmla="*/ 380402 h 2532844"/>
              <a:gd name="connsiteX1058" fmla="*/ 1396775 w 2640595"/>
              <a:gd name="connsiteY1058" fmla="*/ 369668 h 2532844"/>
              <a:gd name="connsiteX1059" fmla="*/ 1396775 w 2640595"/>
              <a:gd name="connsiteY1059" fmla="*/ 369381 h 2532844"/>
              <a:gd name="connsiteX1060" fmla="*/ 1407701 w 2640595"/>
              <a:gd name="connsiteY1060" fmla="*/ 358741 h 2532844"/>
              <a:gd name="connsiteX1061" fmla="*/ 11017 w 2640595"/>
              <a:gd name="connsiteY1061" fmla="*/ 358739 h 2532844"/>
              <a:gd name="connsiteX1062" fmla="*/ 11122 w 2640595"/>
              <a:gd name="connsiteY1062" fmla="*/ 358741 h 2532844"/>
              <a:gd name="connsiteX1063" fmla="*/ 21572 w 2640595"/>
              <a:gd name="connsiteY1063" fmla="*/ 369382 h 2532844"/>
              <a:gd name="connsiteX1064" fmla="*/ 11122 w 2640595"/>
              <a:gd name="connsiteY1064" fmla="*/ 380402 h 2532844"/>
              <a:gd name="connsiteX1065" fmla="*/ 6 w 2640595"/>
              <a:gd name="connsiteY1065" fmla="*/ 369862 h 2532844"/>
              <a:gd name="connsiteX1066" fmla="*/ 6 w 2640595"/>
              <a:gd name="connsiteY1066" fmla="*/ 369382 h 2532844"/>
              <a:gd name="connsiteX1067" fmla="*/ 11017 w 2640595"/>
              <a:gd name="connsiteY1067" fmla="*/ 358739 h 2532844"/>
              <a:gd name="connsiteX1068" fmla="*/ 2629755 w 2640595"/>
              <a:gd name="connsiteY1068" fmla="*/ 358550 h 2532844"/>
              <a:gd name="connsiteX1069" fmla="*/ 2640586 w 2640595"/>
              <a:gd name="connsiteY1069" fmla="*/ 369381 h 2532844"/>
              <a:gd name="connsiteX1070" fmla="*/ 2629755 w 2640595"/>
              <a:gd name="connsiteY1070" fmla="*/ 380212 h 2532844"/>
              <a:gd name="connsiteX1071" fmla="*/ 2619019 w 2640595"/>
              <a:gd name="connsiteY1071" fmla="*/ 369381 h 2532844"/>
              <a:gd name="connsiteX1072" fmla="*/ 2629755 w 2640595"/>
              <a:gd name="connsiteY1072" fmla="*/ 358550 h 2532844"/>
              <a:gd name="connsiteX1073" fmla="*/ 2455230 w 2640595"/>
              <a:gd name="connsiteY1073" fmla="*/ 358550 h 2532844"/>
              <a:gd name="connsiteX1074" fmla="*/ 2465966 w 2640595"/>
              <a:gd name="connsiteY1074" fmla="*/ 369381 h 2532844"/>
              <a:gd name="connsiteX1075" fmla="*/ 2455230 w 2640595"/>
              <a:gd name="connsiteY1075" fmla="*/ 380212 h 2532844"/>
              <a:gd name="connsiteX1076" fmla="*/ 2444399 w 2640595"/>
              <a:gd name="connsiteY1076" fmla="*/ 369381 h 2532844"/>
              <a:gd name="connsiteX1077" fmla="*/ 2455230 w 2640595"/>
              <a:gd name="connsiteY1077" fmla="*/ 358550 h 2532844"/>
              <a:gd name="connsiteX1078" fmla="*/ 2280610 w 2640595"/>
              <a:gd name="connsiteY1078" fmla="*/ 358550 h 2532844"/>
              <a:gd name="connsiteX1079" fmla="*/ 2291251 w 2640595"/>
              <a:gd name="connsiteY1079" fmla="*/ 369381 h 2532844"/>
              <a:gd name="connsiteX1080" fmla="*/ 2280420 w 2640595"/>
              <a:gd name="connsiteY1080" fmla="*/ 380212 h 2532844"/>
              <a:gd name="connsiteX1081" fmla="*/ 2269779 w 2640595"/>
              <a:gd name="connsiteY1081" fmla="*/ 369381 h 2532844"/>
              <a:gd name="connsiteX1082" fmla="*/ 2280610 w 2640595"/>
              <a:gd name="connsiteY1082" fmla="*/ 358550 h 2532844"/>
              <a:gd name="connsiteX1083" fmla="*/ 2105990 w 2640595"/>
              <a:gd name="connsiteY1083" fmla="*/ 358550 h 2532844"/>
              <a:gd name="connsiteX1084" fmla="*/ 2116821 w 2640595"/>
              <a:gd name="connsiteY1084" fmla="*/ 369381 h 2532844"/>
              <a:gd name="connsiteX1085" fmla="*/ 2105990 w 2640595"/>
              <a:gd name="connsiteY1085" fmla="*/ 380212 h 2532844"/>
              <a:gd name="connsiteX1086" fmla="*/ 2095159 w 2640595"/>
              <a:gd name="connsiteY1086" fmla="*/ 369381 h 2532844"/>
              <a:gd name="connsiteX1087" fmla="*/ 2105990 w 2640595"/>
              <a:gd name="connsiteY1087" fmla="*/ 358550 h 2532844"/>
              <a:gd name="connsiteX1088" fmla="*/ 1931370 w 2640595"/>
              <a:gd name="connsiteY1088" fmla="*/ 358550 h 2532844"/>
              <a:gd name="connsiteX1089" fmla="*/ 1931465 w 2640595"/>
              <a:gd name="connsiteY1089" fmla="*/ 358550 h 2532844"/>
              <a:gd name="connsiteX1090" fmla="*/ 1942201 w 2640595"/>
              <a:gd name="connsiteY1090" fmla="*/ 369381 h 2532844"/>
              <a:gd name="connsiteX1091" fmla="*/ 1931370 w 2640595"/>
              <a:gd name="connsiteY1091" fmla="*/ 380212 h 2532844"/>
              <a:gd name="connsiteX1092" fmla="*/ 1920730 w 2640595"/>
              <a:gd name="connsiteY1092" fmla="*/ 369382 h 2532844"/>
              <a:gd name="connsiteX1093" fmla="*/ 1920730 w 2640595"/>
              <a:gd name="connsiteY1093" fmla="*/ 369381 h 2532844"/>
              <a:gd name="connsiteX1094" fmla="*/ 1931370 w 2640595"/>
              <a:gd name="connsiteY1094" fmla="*/ 358550 h 2532844"/>
              <a:gd name="connsiteX1095" fmla="*/ 1756846 w 2640595"/>
              <a:gd name="connsiteY1095" fmla="*/ 358550 h 2532844"/>
              <a:gd name="connsiteX1096" fmla="*/ 1767582 w 2640595"/>
              <a:gd name="connsiteY1096" fmla="*/ 369381 h 2532844"/>
              <a:gd name="connsiteX1097" fmla="*/ 1756846 w 2640595"/>
              <a:gd name="connsiteY1097" fmla="*/ 380212 h 2532844"/>
              <a:gd name="connsiteX1098" fmla="*/ 1746015 w 2640595"/>
              <a:gd name="connsiteY1098" fmla="*/ 369381 h 2532844"/>
              <a:gd name="connsiteX1099" fmla="*/ 1756846 w 2640595"/>
              <a:gd name="connsiteY1099" fmla="*/ 358550 h 2532844"/>
              <a:gd name="connsiteX1100" fmla="*/ 1582226 w 2640595"/>
              <a:gd name="connsiteY1100" fmla="*/ 358550 h 2532844"/>
              <a:gd name="connsiteX1101" fmla="*/ 1592962 w 2640595"/>
              <a:gd name="connsiteY1101" fmla="*/ 369286 h 2532844"/>
              <a:gd name="connsiteX1102" fmla="*/ 1592962 w 2640595"/>
              <a:gd name="connsiteY1102" fmla="*/ 369381 h 2532844"/>
              <a:gd name="connsiteX1103" fmla="*/ 1582321 w 2640595"/>
              <a:gd name="connsiteY1103" fmla="*/ 380212 h 2532844"/>
              <a:gd name="connsiteX1104" fmla="*/ 1582226 w 2640595"/>
              <a:gd name="connsiteY1104" fmla="*/ 380212 h 2532844"/>
              <a:gd name="connsiteX1105" fmla="*/ 1571395 w 2640595"/>
              <a:gd name="connsiteY1105" fmla="*/ 369381 h 2532844"/>
              <a:gd name="connsiteX1106" fmla="*/ 1582226 w 2640595"/>
              <a:gd name="connsiteY1106" fmla="*/ 358550 h 2532844"/>
              <a:gd name="connsiteX1107" fmla="*/ 1232986 w 2640595"/>
              <a:gd name="connsiteY1107" fmla="*/ 358550 h 2532844"/>
              <a:gd name="connsiteX1108" fmla="*/ 1243817 w 2640595"/>
              <a:gd name="connsiteY1108" fmla="*/ 369381 h 2532844"/>
              <a:gd name="connsiteX1109" fmla="*/ 1232986 w 2640595"/>
              <a:gd name="connsiteY1109" fmla="*/ 380212 h 2532844"/>
              <a:gd name="connsiteX1110" fmla="*/ 1222155 w 2640595"/>
              <a:gd name="connsiteY1110" fmla="*/ 369381 h 2532844"/>
              <a:gd name="connsiteX1111" fmla="*/ 1232986 w 2640595"/>
              <a:gd name="connsiteY1111" fmla="*/ 358550 h 2532844"/>
              <a:gd name="connsiteX1112" fmla="*/ 1058366 w 2640595"/>
              <a:gd name="connsiteY1112" fmla="*/ 358550 h 2532844"/>
              <a:gd name="connsiteX1113" fmla="*/ 1069197 w 2640595"/>
              <a:gd name="connsiteY1113" fmla="*/ 369381 h 2532844"/>
              <a:gd name="connsiteX1114" fmla="*/ 1058366 w 2640595"/>
              <a:gd name="connsiteY1114" fmla="*/ 380212 h 2532844"/>
              <a:gd name="connsiteX1115" fmla="*/ 1047630 w 2640595"/>
              <a:gd name="connsiteY1115" fmla="*/ 369381 h 2532844"/>
              <a:gd name="connsiteX1116" fmla="*/ 1058366 w 2640595"/>
              <a:gd name="connsiteY1116" fmla="*/ 358550 h 2532844"/>
              <a:gd name="connsiteX1117" fmla="*/ 883841 w 2640595"/>
              <a:gd name="connsiteY1117" fmla="*/ 358550 h 2532844"/>
              <a:gd name="connsiteX1118" fmla="*/ 894672 w 2640595"/>
              <a:gd name="connsiteY1118" fmla="*/ 369381 h 2532844"/>
              <a:gd name="connsiteX1119" fmla="*/ 883936 w 2640595"/>
              <a:gd name="connsiteY1119" fmla="*/ 380212 h 2532844"/>
              <a:gd name="connsiteX1120" fmla="*/ 873010 w 2640595"/>
              <a:gd name="connsiteY1120" fmla="*/ 369476 h 2532844"/>
              <a:gd name="connsiteX1121" fmla="*/ 873010 w 2640595"/>
              <a:gd name="connsiteY1121" fmla="*/ 369381 h 2532844"/>
              <a:gd name="connsiteX1122" fmla="*/ 883841 w 2640595"/>
              <a:gd name="connsiteY1122" fmla="*/ 358550 h 2532844"/>
              <a:gd name="connsiteX1123" fmla="*/ 709222 w 2640595"/>
              <a:gd name="connsiteY1123" fmla="*/ 358550 h 2532844"/>
              <a:gd name="connsiteX1124" fmla="*/ 720052 w 2640595"/>
              <a:gd name="connsiteY1124" fmla="*/ 369381 h 2532844"/>
              <a:gd name="connsiteX1125" fmla="*/ 709222 w 2640595"/>
              <a:gd name="connsiteY1125" fmla="*/ 380212 h 2532844"/>
              <a:gd name="connsiteX1126" fmla="*/ 698391 w 2640595"/>
              <a:gd name="connsiteY1126" fmla="*/ 369381 h 2532844"/>
              <a:gd name="connsiteX1127" fmla="*/ 709222 w 2640595"/>
              <a:gd name="connsiteY1127" fmla="*/ 358550 h 2532844"/>
              <a:gd name="connsiteX1128" fmla="*/ 534981 w 2640595"/>
              <a:gd name="connsiteY1128" fmla="*/ 358550 h 2532844"/>
              <a:gd name="connsiteX1129" fmla="*/ 545431 w 2640595"/>
              <a:gd name="connsiteY1129" fmla="*/ 369381 h 2532844"/>
              <a:gd name="connsiteX1130" fmla="*/ 534601 w 2640595"/>
              <a:gd name="connsiteY1130" fmla="*/ 380212 h 2532844"/>
              <a:gd name="connsiteX1131" fmla="*/ 524150 w 2640595"/>
              <a:gd name="connsiteY1131" fmla="*/ 369381 h 2532844"/>
              <a:gd name="connsiteX1132" fmla="*/ 534981 w 2640595"/>
              <a:gd name="connsiteY1132" fmla="*/ 358550 h 2532844"/>
              <a:gd name="connsiteX1133" fmla="*/ 359982 w 2640595"/>
              <a:gd name="connsiteY1133" fmla="*/ 358550 h 2532844"/>
              <a:gd name="connsiteX1134" fmla="*/ 370812 w 2640595"/>
              <a:gd name="connsiteY1134" fmla="*/ 369381 h 2532844"/>
              <a:gd name="connsiteX1135" fmla="*/ 359982 w 2640595"/>
              <a:gd name="connsiteY1135" fmla="*/ 380212 h 2532844"/>
              <a:gd name="connsiteX1136" fmla="*/ 349151 w 2640595"/>
              <a:gd name="connsiteY1136" fmla="*/ 369381 h 2532844"/>
              <a:gd name="connsiteX1137" fmla="*/ 359982 w 2640595"/>
              <a:gd name="connsiteY1137" fmla="*/ 358550 h 2532844"/>
              <a:gd name="connsiteX1138" fmla="*/ 185362 w 2640595"/>
              <a:gd name="connsiteY1138" fmla="*/ 358550 h 2532844"/>
              <a:gd name="connsiteX1139" fmla="*/ 196192 w 2640595"/>
              <a:gd name="connsiteY1139" fmla="*/ 369381 h 2532844"/>
              <a:gd name="connsiteX1140" fmla="*/ 185362 w 2640595"/>
              <a:gd name="connsiteY1140" fmla="*/ 380212 h 2532844"/>
              <a:gd name="connsiteX1141" fmla="*/ 174626 w 2640595"/>
              <a:gd name="connsiteY1141" fmla="*/ 369381 h 2532844"/>
              <a:gd name="connsiteX1142" fmla="*/ 185362 w 2640595"/>
              <a:gd name="connsiteY1142" fmla="*/ 358550 h 2532844"/>
              <a:gd name="connsiteX1143" fmla="*/ 2629755 w 2640595"/>
              <a:gd name="connsiteY1143" fmla="*/ 179370 h 2532844"/>
              <a:gd name="connsiteX1144" fmla="*/ 2640586 w 2640595"/>
              <a:gd name="connsiteY1144" fmla="*/ 190201 h 2532844"/>
              <a:gd name="connsiteX1145" fmla="*/ 2629755 w 2640595"/>
              <a:gd name="connsiteY1145" fmla="*/ 201032 h 2532844"/>
              <a:gd name="connsiteX1146" fmla="*/ 2619019 w 2640595"/>
              <a:gd name="connsiteY1146" fmla="*/ 190201 h 2532844"/>
              <a:gd name="connsiteX1147" fmla="*/ 2629755 w 2640595"/>
              <a:gd name="connsiteY1147" fmla="*/ 179370 h 2532844"/>
              <a:gd name="connsiteX1148" fmla="*/ 1931370 w 2640595"/>
              <a:gd name="connsiteY1148" fmla="*/ 179370 h 2532844"/>
              <a:gd name="connsiteX1149" fmla="*/ 1942201 w 2640595"/>
              <a:gd name="connsiteY1149" fmla="*/ 190201 h 2532844"/>
              <a:gd name="connsiteX1150" fmla="*/ 1931370 w 2640595"/>
              <a:gd name="connsiteY1150" fmla="*/ 201032 h 2532844"/>
              <a:gd name="connsiteX1151" fmla="*/ 1920730 w 2640595"/>
              <a:gd name="connsiteY1151" fmla="*/ 190202 h 2532844"/>
              <a:gd name="connsiteX1152" fmla="*/ 1920730 w 2640595"/>
              <a:gd name="connsiteY1152" fmla="*/ 190201 h 2532844"/>
              <a:gd name="connsiteX1153" fmla="*/ 1931370 w 2640595"/>
              <a:gd name="connsiteY1153" fmla="*/ 179370 h 2532844"/>
              <a:gd name="connsiteX1154" fmla="*/ 1756846 w 2640595"/>
              <a:gd name="connsiteY1154" fmla="*/ 179370 h 2532844"/>
              <a:gd name="connsiteX1155" fmla="*/ 1767582 w 2640595"/>
              <a:gd name="connsiteY1155" fmla="*/ 190201 h 2532844"/>
              <a:gd name="connsiteX1156" fmla="*/ 1756846 w 2640595"/>
              <a:gd name="connsiteY1156" fmla="*/ 201032 h 2532844"/>
              <a:gd name="connsiteX1157" fmla="*/ 1746015 w 2640595"/>
              <a:gd name="connsiteY1157" fmla="*/ 190201 h 2532844"/>
              <a:gd name="connsiteX1158" fmla="*/ 1756846 w 2640595"/>
              <a:gd name="connsiteY1158" fmla="*/ 179370 h 2532844"/>
              <a:gd name="connsiteX1159" fmla="*/ 1582226 w 2640595"/>
              <a:gd name="connsiteY1159" fmla="*/ 179370 h 2532844"/>
              <a:gd name="connsiteX1160" fmla="*/ 1592962 w 2640595"/>
              <a:gd name="connsiteY1160" fmla="*/ 190106 h 2532844"/>
              <a:gd name="connsiteX1161" fmla="*/ 1592962 w 2640595"/>
              <a:gd name="connsiteY1161" fmla="*/ 190201 h 2532844"/>
              <a:gd name="connsiteX1162" fmla="*/ 1582321 w 2640595"/>
              <a:gd name="connsiteY1162" fmla="*/ 201032 h 2532844"/>
              <a:gd name="connsiteX1163" fmla="*/ 1582226 w 2640595"/>
              <a:gd name="connsiteY1163" fmla="*/ 201032 h 2532844"/>
              <a:gd name="connsiteX1164" fmla="*/ 1571395 w 2640595"/>
              <a:gd name="connsiteY1164" fmla="*/ 190201 h 2532844"/>
              <a:gd name="connsiteX1165" fmla="*/ 1582226 w 2640595"/>
              <a:gd name="connsiteY1165" fmla="*/ 179370 h 2532844"/>
              <a:gd name="connsiteX1166" fmla="*/ 1407701 w 2640595"/>
              <a:gd name="connsiteY1166" fmla="*/ 179370 h 2532844"/>
              <a:gd name="connsiteX1167" fmla="*/ 1418437 w 2640595"/>
              <a:gd name="connsiteY1167" fmla="*/ 190201 h 2532844"/>
              <a:gd name="connsiteX1168" fmla="*/ 1407701 w 2640595"/>
              <a:gd name="connsiteY1168" fmla="*/ 201032 h 2532844"/>
              <a:gd name="connsiteX1169" fmla="*/ 1396870 w 2640595"/>
              <a:gd name="connsiteY1169" fmla="*/ 190201 h 2532844"/>
              <a:gd name="connsiteX1170" fmla="*/ 1407701 w 2640595"/>
              <a:gd name="connsiteY1170" fmla="*/ 179370 h 2532844"/>
              <a:gd name="connsiteX1171" fmla="*/ 1232986 w 2640595"/>
              <a:gd name="connsiteY1171" fmla="*/ 179370 h 2532844"/>
              <a:gd name="connsiteX1172" fmla="*/ 1243817 w 2640595"/>
              <a:gd name="connsiteY1172" fmla="*/ 190201 h 2532844"/>
              <a:gd name="connsiteX1173" fmla="*/ 1232986 w 2640595"/>
              <a:gd name="connsiteY1173" fmla="*/ 201032 h 2532844"/>
              <a:gd name="connsiteX1174" fmla="*/ 1222155 w 2640595"/>
              <a:gd name="connsiteY1174" fmla="*/ 190201 h 2532844"/>
              <a:gd name="connsiteX1175" fmla="*/ 1232986 w 2640595"/>
              <a:gd name="connsiteY1175" fmla="*/ 179370 h 2532844"/>
              <a:gd name="connsiteX1176" fmla="*/ 534601 w 2640595"/>
              <a:gd name="connsiteY1176" fmla="*/ 179370 h 2532844"/>
              <a:gd name="connsiteX1177" fmla="*/ 545431 w 2640595"/>
              <a:gd name="connsiteY1177" fmla="*/ 190201 h 2532844"/>
              <a:gd name="connsiteX1178" fmla="*/ 534601 w 2640595"/>
              <a:gd name="connsiteY1178" fmla="*/ 201032 h 2532844"/>
              <a:gd name="connsiteX1179" fmla="*/ 524150 w 2640595"/>
              <a:gd name="connsiteY1179" fmla="*/ 190201 h 2532844"/>
              <a:gd name="connsiteX1180" fmla="*/ 534601 w 2640595"/>
              <a:gd name="connsiteY1180" fmla="*/ 179370 h 2532844"/>
              <a:gd name="connsiteX1181" fmla="*/ 359982 w 2640595"/>
              <a:gd name="connsiteY1181" fmla="*/ 179370 h 2532844"/>
              <a:gd name="connsiteX1182" fmla="*/ 370812 w 2640595"/>
              <a:gd name="connsiteY1182" fmla="*/ 190201 h 2532844"/>
              <a:gd name="connsiteX1183" fmla="*/ 359982 w 2640595"/>
              <a:gd name="connsiteY1183" fmla="*/ 201032 h 2532844"/>
              <a:gd name="connsiteX1184" fmla="*/ 349151 w 2640595"/>
              <a:gd name="connsiteY1184" fmla="*/ 190201 h 2532844"/>
              <a:gd name="connsiteX1185" fmla="*/ 359982 w 2640595"/>
              <a:gd name="connsiteY1185" fmla="*/ 179370 h 2532844"/>
              <a:gd name="connsiteX1186" fmla="*/ 185362 w 2640595"/>
              <a:gd name="connsiteY1186" fmla="*/ 179370 h 2532844"/>
              <a:gd name="connsiteX1187" fmla="*/ 196192 w 2640595"/>
              <a:gd name="connsiteY1187" fmla="*/ 190201 h 2532844"/>
              <a:gd name="connsiteX1188" fmla="*/ 185362 w 2640595"/>
              <a:gd name="connsiteY1188" fmla="*/ 201032 h 2532844"/>
              <a:gd name="connsiteX1189" fmla="*/ 174626 w 2640595"/>
              <a:gd name="connsiteY1189" fmla="*/ 190201 h 2532844"/>
              <a:gd name="connsiteX1190" fmla="*/ 185362 w 2640595"/>
              <a:gd name="connsiteY1190" fmla="*/ 179370 h 2532844"/>
              <a:gd name="connsiteX1191" fmla="*/ 11122 w 2640595"/>
              <a:gd name="connsiteY1191" fmla="*/ 179370 h 2532844"/>
              <a:gd name="connsiteX1192" fmla="*/ 21572 w 2640595"/>
              <a:gd name="connsiteY1192" fmla="*/ 190201 h 2532844"/>
              <a:gd name="connsiteX1193" fmla="*/ 11122 w 2640595"/>
              <a:gd name="connsiteY1193" fmla="*/ 201032 h 2532844"/>
              <a:gd name="connsiteX1194" fmla="*/ 291 w 2640595"/>
              <a:gd name="connsiteY1194" fmla="*/ 190201 h 2532844"/>
              <a:gd name="connsiteX1195" fmla="*/ 11122 w 2640595"/>
              <a:gd name="connsiteY1195" fmla="*/ 179370 h 2532844"/>
              <a:gd name="connsiteX1196" fmla="*/ 2454057 w 2640595"/>
              <a:gd name="connsiteY1196" fmla="*/ 179330 h 2532844"/>
              <a:gd name="connsiteX1197" fmla="*/ 2464887 w 2640595"/>
              <a:gd name="connsiteY1197" fmla="*/ 190161 h 2532844"/>
              <a:gd name="connsiteX1198" fmla="*/ 2454057 w 2640595"/>
              <a:gd name="connsiteY1198" fmla="*/ 200991 h 2532844"/>
              <a:gd name="connsiteX1199" fmla="*/ 2443226 w 2640595"/>
              <a:gd name="connsiteY1199" fmla="*/ 190161 h 2532844"/>
              <a:gd name="connsiteX1200" fmla="*/ 2454057 w 2640595"/>
              <a:gd name="connsiteY1200" fmla="*/ 179330 h 2532844"/>
              <a:gd name="connsiteX1201" fmla="*/ 2279532 w 2640595"/>
              <a:gd name="connsiteY1201" fmla="*/ 179330 h 2532844"/>
              <a:gd name="connsiteX1202" fmla="*/ 2290362 w 2640595"/>
              <a:gd name="connsiteY1202" fmla="*/ 190161 h 2532844"/>
              <a:gd name="connsiteX1203" fmla="*/ 2279532 w 2640595"/>
              <a:gd name="connsiteY1203" fmla="*/ 200991 h 2532844"/>
              <a:gd name="connsiteX1204" fmla="*/ 2268701 w 2640595"/>
              <a:gd name="connsiteY1204" fmla="*/ 190161 h 2532844"/>
              <a:gd name="connsiteX1205" fmla="*/ 2279532 w 2640595"/>
              <a:gd name="connsiteY1205" fmla="*/ 179330 h 2532844"/>
              <a:gd name="connsiteX1206" fmla="*/ 2104913 w 2640595"/>
              <a:gd name="connsiteY1206" fmla="*/ 179330 h 2532844"/>
              <a:gd name="connsiteX1207" fmla="*/ 2115743 w 2640595"/>
              <a:gd name="connsiteY1207" fmla="*/ 190161 h 2532844"/>
              <a:gd name="connsiteX1208" fmla="*/ 2104913 w 2640595"/>
              <a:gd name="connsiteY1208" fmla="*/ 200991 h 2532844"/>
              <a:gd name="connsiteX1209" fmla="*/ 2094082 w 2640595"/>
              <a:gd name="connsiteY1209" fmla="*/ 190161 h 2532844"/>
              <a:gd name="connsiteX1210" fmla="*/ 2104913 w 2640595"/>
              <a:gd name="connsiteY1210" fmla="*/ 179330 h 2532844"/>
              <a:gd name="connsiteX1211" fmla="*/ 1057287 w 2640595"/>
              <a:gd name="connsiteY1211" fmla="*/ 179330 h 2532844"/>
              <a:gd name="connsiteX1212" fmla="*/ 1068118 w 2640595"/>
              <a:gd name="connsiteY1212" fmla="*/ 190161 h 2532844"/>
              <a:gd name="connsiteX1213" fmla="*/ 1057287 w 2640595"/>
              <a:gd name="connsiteY1213" fmla="*/ 200991 h 2532844"/>
              <a:gd name="connsiteX1214" fmla="*/ 1046457 w 2640595"/>
              <a:gd name="connsiteY1214" fmla="*/ 190161 h 2532844"/>
              <a:gd name="connsiteX1215" fmla="*/ 1057287 w 2640595"/>
              <a:gd name="connsiteY1215" fmla="*/ 179330 h 2532844"/>
              <a:gd name="connsiteX1216" fmla="*/ 882667 w 2640595"/>
              <a:gd name="connsiteY1216" fmla="*/ 179330 h 2532844"/>
              <a:gd name="connsiteX1217" fmla="*/ 893498 w 2640595"/>
              <a:gd name="connsiteY1217" fmla="*/ 190161 h 2532844"/>
              <a:gd name="connsiteX1218" fmla="*/ 882667 w 2640595"/>
              <a:gd name="connsiteY1218" fmla="*/ 200991 h 2532844"/>
              <a:gd name="connsiteX1219" fmla="*/ 871837 w 2640595"/>
              <a:gd name="connsiteY1219" fmla="*/ 190161 h 2532844"/>
              <a:gd name="connsiteX1220" fmla="*/ 882667 w 2640595"/>
              <a:gd name="connsiteY1220" fmla="*/ 179330 h 2532844"/>
              <a:gd name="connsiteX1221" fmla="*/ 708142 w 2640595"/>
              <a:gd name="connsiteY1221" fmla="*/ 179330 h 2532844"/>
              <a:gd name="connsiteX1222" fmla="*/ 718973 w 2640595"/>
              <a:gd name="connsiteY1222" fmla="*/ 190161 h 2532844"/>
              <a:gd name="connsiteX1223" fmla="*/ 708142 w 2640595"/>
              <a:gd name="connsiteY1223" fmla="*/ 200991 h 2532844"/>
              <a:gd name="connsiteX1224" fmla="*/ 697312 w 2640595"/>
              <a:gd name="connsiteY1224" fmla="*/ 190161 h 2532844"/>
              <a:gd name="connsiteX1225" fmla="*/ 708142 w 2640595"/>
              <a:gd name="connsiteY1225" fmla="*/ 179330 h 2532844"/>
              <a:gd name="connsiteX1226" fmla="*/ 2629755 w 2640595"/>
              <a:gd name="connsiteY1226" fmla="*/ 0 h 2532844"/>
              <a:gd name="connsiteX1227" fmla="*/ 2640586 w 2640595"/>
              <a:gd name="connsiteY1227" fmla="*/ 10831 h 2532844"/>
              <a:gd name="connsiteX1228" fmla="*/ 2629755 w 2640595"/>
              <a:gd name="connsiteY1228" fmla="*/ 21662 h 2532844"/>
              <a:gd name="connsiteX1229" fmla="*/ 2619019 w 2640595"/>
              <a:gd name="connsiteY1229" fmla="*/ 10831 h 2532844"/>
              <a:gd name="connsiteX1230" fmla="*/ 2629755 w 2640595"/>
              <a:gd name="connsiteY1230" fmla="*/ 0 h 2532844"/>
              <a:gd name="connsiteX1231" fmla="*/ 2455230 w 2640595"/>
              <a:gd name="connsiteY1231" fmla="*/ 0 h 2532844"/>
              <a:gd name="connsiteX1232" fmla="*/ 2465966 w 2640595"/>
              <a:gd name="connsiteY1232" fmla="*/ 10831 h 2532844"/>
              <a:gd name="connsiteX1233" fmla="*/ 2455230 w 2640595"/>
              <a:gd name="connsiteY1233" fmla="*/ 21662 h 2532844"/>
              <a:gd name="connsiteX1234" fmla="*/ 2444399 w 2640595"/>
              <a:gd name="connsiteY1234" fmla="*/ 10831 h 2532844"/>
              <a:gd name="connsiteX1235" fmla="*/ 2455230 w 2640595"/>
              <a:gd name="connsiteY1235" fmla="*/ 0 h 2532844"/>
              <a:gd name="connsiteX1236" fmla="*/ 2280420 w 2640595"/>
              <a:gd name="connsiteY1236" fmla="*/ 0 h 2532844"/>
              <a:gd name="connsiteX1237" fmla="*/ 2291251 w 2640595"/>
              <a:gd name="connsiteY1237" fmla="*/ 10831 h 2532844"/>
              <a:gd name="connsiteX1238" fmla="*/ 2280420 w 2640595"/>
              <a:gd name="connsiteY1238" fmla="*/ 21662 h 2532844"/>
              <a:gd name="connsiteX1239" fmla="*/ 2269589 w 2640595"/>
              <a:gd name="connsiteY1239" fmla="*/ 10831 h 2532844"/>
              <a:gd name="connsiteX1240" fmla="*/ 2280420 w 2640595"/>
              <a:gd name="connsiteY1240" fmla="*/ 0 h 2532844"/>
              <a:gd name="connsiteX1241" fmla="*/ 2105990 w 2640595"/>
              <a:gd name="connsiteY1241" fmla="*/ 0 h 2532844"/>
              <a:gd name="connsiteX1242" fmla="*/ 2116821 w 2640595"/>
              <a:gd name="connsiteY1242" fmla="*/ 10831 h 2532844"/>
              <a:gd name="connsiteX1243" fmla="*/ 2105990 w 2640595"/>
              <a:gd name="connsiteY1243" fmla="*/ 21662 h 2532844"/>
              <a:gd name="connsiteX1244" fmla="*/ 2095159 w 2640595"/>
              <a:gd name="connsiteY1244" fmla="*/ 10831 h 2532844"/>
              <a:gd name="connsiteX1245" fmla="*/ 2105990 w 2640595"/>
              <a:gd name="connsiteY1245" fmla="*/ 0 h 2532844"/>
              <a:gd name="connsiteX1246" fmla="*/ 1931370 w 2640595"/>
              <a:gd name="connsiteY1246" fmla="*/ 0 h 2532844"/>
              <a:gd name="connsiteX1247" fmla="*/ 1931465 w 2640595"/>
              <a:gd name="connsiteY1247" fmla="*/ 0 h 2532844"/>
              <a:gd name="connsiteX1248" fmla="*/ 1942201 w 2640595"/>
              <a:gd name="connsiteY1248" fmla="*/ 10831 h 2532844"/>
              <a:gd name="connsiteX1249" fmla="*/ 1931370 w 2640595"/>
              <a:gd name="connsiteY1249" fmla="*/ 21662 h 2532844"/>
              <a:gd name="connsiteX1250" fmla="*/ 1920730 w 2640595"/>
              <a:gd name="connsiteY1250" fmla="*/ 10832 h 2532844"/>
              <a:gd name="connsiteX1251" fmla="*/ 1920730 w 2640595"/>
              <a:gd name="connsiteY1251" fmla="*/ 10831 h 2532844"/>
              <a:gd name="connsiteX1252" fmla="*/ 1931370 w 2640595"/>
              <a:gd name="connsiteY1252" fmla="*/ 0 h 2532844"/>
              <a:gd name="connsiteX1253" fmla="*/ 1756846 w 2640595"/>
              <a:gd name="connsiteY1253" fmla="*/ 0 h 2532844"/>
              <a:gd name="connsiteX1254" fmla="*/ 1767582 w 2640595"/>
              <a:gd name="connsiteY1254" fmla="*/ 10831 h 2532844"/>
              <a:gd name="connsiteX1255" fmla="*/ 1756846 w 2640595"/>
              <a:gd name="connsiteY1255" fmla="*/ 21662 h 2532844"/>
              <a:gd name="connsiteX1256" fmla="*/ 1746015 w 2640595"/>
              <a:gd name="connsiteY1256" fmla="*/ 10831 h 2532844"/>
              <a:gd name="connsiteX1257" fmla="*/ 1756846 w 2640595"/>
              <a:gd name="connsiteY1257" fmla="*/ 0 h 2532844"/>
              <a:gd name="connsiteX1258" fmla="*/ 1582226 w 2640595"/>
              <a:gd name="connsiteY1258" fmla="*/ 0 h 2532844"/>
              <a:gd name="connsiteX1259" fmla="*/ 1592962 w 2640595"/>
              <a:gd name="connsiteY1259" fmla="*/ 10736 h 2532844"/>
              <a:gd name="connsiteX1260" fmla="*/ 1592962 w 2640595"/>
              <a:gd name="connsiteY1260" fmla="*/ 10831 h 2532844"/>
              <a:gd name="connsiteX1261" fmla="*/ 1582321 w 2640595"/>
              <a:gd name="connsiteY1261" fmla="*/ 21662 h 2532844"/>
              <a:gd name="connsiteX1262" fmla="*/ 1582226 w 2640595"/>
              <a:gd name="connsiteY1262" fmla="*/ 21662 h 2532844"/>
              <a:gd name="connsiteX1263" fmla="*/ 1571395 w 2640595"/>
              <a:gd name="connsiteY1263" fmla="*/ 10831 h 2532844"/>
              <a:gd name="connsiteX1264" fmla="*/ 1582226 w 2640595"/>
              <a:gd name="connsiteY1264" fmla="*/ 0 h 2532844"/>
              <a:gd name="connsiteX1265" fmla="*/ 1407701 w 2640595"/>
              <a:gd name="connsiteY1265" fmla="*/ 0 h 2532844"/>
              <a:gd name="connsiteX1266" fmla="*/ 1418437 w 2640595"/>
              <a:gd name="connsiteY1266" fmla="*/ 10831 h 2532844"/>
              <a:gd name="connsiteX1267" fmla="*/ 1407701 w 2640595"/>
              <a:gd name="connsiteY1267" fmla="*/ 21662 h 2532844"/>
              <a:gd name="connsiteX1268" fmla="*/ 1396870 w 2640595"/>
              <a:gd name="connsiteY1268" fmla="*/ 10831 h 2532844"/>
              <a:gd name="connsiteX1269" fmla="*/ 1407701 w 2640595"/>
              <a:gd name="connsiteY1269" fmla="*/ 0 h 2532844"/>
              <a:gd name="connsiteX1270" fmla="*/ 1232986 w 2640595"/>
              <a:gd name="connsiteY1270" fmla="*/ 0 h 2532844"/>
              <a:gd name="connsiteX1271" fmla="*/ 1243817 w 2640595"/>
              <a:gd name="connsiteY1271" fmla="*/ 10831 h 2532844"/>
              <a:gd name="connsiteX1272" fmla="*/ 1232986 w 2640595"/>
              <a:gd name="connsiteY1272" fmla="*/ 21662 h 2532844"/>
              <a:gd name="connsiteX1273" fmla="*/ 1222155 w 2640595"/>
              <a:gd name="connsiteY1273" fmla="*/ 10831 h 2532844"/>
              <a:gd name="connsiteX1274" fmla="*/ 1232986 w 2640595"/>
              <a:gd name="connsiteY1274" fmla="*/ 0 h 2532844"/>
              <a:gd name="connsiteX1275" fmla="*/ 1058366 w 2640595"/>
              <a:gd name="connsiteY1275" fmla="*/ 0 h 2532844"/>
              <a:gd name="connsiteX1276" fmla="*/ 1069197 w 2640595"/>
              <a:gd name="connsiteY1276" fmla="*/ 10831 h 2532844"/>
              <a:gd name="connsiteX1277" fmla="*/ 1058366 w 2640595"/>
              <a:gd name="connsiteY1277" fmla="*/ 21662 h 2532844"/>
              <a:gd name="connsiteX1278" fmla="*/ 1047630 w 2640595"/>
              <a:gd name="connsiteY1278" fmla="*/ 10831 h 2532844"/>
              <a:gd name="connsiteX1279" fmla="*/ 1058366 w 2640595"/>
              <a:gd name="connsiteY1279" fmla="*/ 0 h 2532844"/>
              <a:gd name="connsiteX1280" fmla="*/ 883936 w 2640595"/>
              <a:gd name="connsiteY1280" fmla="*/ 0 h 2532844"/>
              <a:gd name="connsiteX1281" fmla="*/ 894672 w 2640595"/>
              <a:gd name="connsiteY1281" fmla="*/ 10831 h 2532844"/>
              <a:gd name="connsiteX1282" fmla="*/ 883936 w 2640595"/>
              <a:gd name="connsiteY1282" fmla="*/ 21662 h 2532844"/>
              <a:gd name="connsiteX1283" fmla="*/ 873105 w 2640595"/>
              <a:gd name="connsiteY1283" fmla="*/ 10831 h 2532844"/>
              <a:gd name="connsiteX1284" fmla="*/ 883936 w 2640595"/>
              <a:gd name="connsiteY1284" fmla="*/ 0 h 2532844"/>
              <a:gd name="connsiteX1285" fmla="*/ 709222 w 2640595"/>
              <a:gd name="connsiteY1285" fmla="*/ 0 h 2532844"/>
              <a:gd name="connsiteX1286" fmla="*/ 720052 w 2640595"/>
              <a:gd name="connsiteY1286" fmla="*/ 10831 h 2532844"/>
              <a:gd name="connsiteX1287" fmla="*/ 709222 w 2640595"/>
              <a:gd name="connsiteY1287" fmla="*/ 21662 h 2532844"/>
              <a:gd name="connsiteX1288" fmla="*/ 698391 w 2640595"/>
              <a:gd name="connsiteY1288" fmla="*/ 10831 h 2532844"/>
              <a:gd name="connsiteX1289" fmla="*/ 709222 w 2640595"/>
              <a:gd name="connsiteY1289" fmla="*/ 0 h 2532844"/>
              <a:gd name="connsiteX1290" fmla="*/ 534981 w 2640595"/>
              <a:gd name="connsiteY1290" fmla="*/ 0 h 2532844"/>
              <a:gd name="connsiteX1291" fmla="*/ 545431 w 2640595"/>
              <a:gd name="connsiteY1291" fmla="*/ 10831 h 2532844"/>
              <a:gd name="connsiteX1292" fmla="*/ 534601 w 2640595"/>
              <a:gd name="connsiteY1292" fmla="*/ 21662 h 2532844"/>
              <a:gd name="connsiteX1293" fmla="*/ 524150 w 2640595"/>
              <a:gd name="connsiteY1293" fmla="*/ 10831 h 2532844"/>
              <a:gd name="connsiteX1294" fmla="*/ 534981 w 2640595"/>
              <a:gd name="connsiteY1294" fmla="*/ 0 h 2532844"/>
              <a:gd name="connsiteX1295" fmla="*/ 359982 w 2640595"/>
              <a:gd name="connsiteY1295" fmla="*/ 0 h 2532844"/>
              <a:gd name="connsiteX1296" fmla="*/ 370812 w 2640595"/>
              <a:gd name="connsiteY1296" fmla="*/ 10831 h 2532844"/>
              <a:gd name="connsiteX1297" fmla="*/ 359982 w 2640595"/>
              <a:gd name="connsiteY1297" fmla="*/ 21662 h 2532844"/>
              <a:gd name="connsiteX1298" fmla="*/ 349151 w 2640595"/>
              <a:gd name="connsiteY1298" fmla="*/ 10831 h 2532844"/>
              <a:gd name="connsiteX1299" fmla="*/ 359982 w 2640595"/>
              <a:gd name="connsiteY1299" fmla="*/ 0 h 2532844"/>
              <a:gd name="connsiteX1300" fmla="*/ 185362 w 2640595"/>
              <a:gd name="connsiteY1300" fmla="*/ 0 h 2532844"/>
              <a:gd name="connsiteX1301" fmla="*/ 196192 w 2640595"/>
              <a:gd name="connsiteY1301" fmla="*/ 10831 h 2532844"/>
              <a:gd name="connsiteX1302" fmla="*/ 185362 w 2640595"/>
              <a:gd name="connsiteY1302" fmla="*/ 21662 h 2532844"/>
              <a:gd name="connsiteX1303" fmla="*/ 174626 w 2640595"/>
              <a:gd name="connsiteY1303" fmla="*/ 10831 h 2532844"/>
              <a:gd name="connsiteX1304" fmla="*/ 185362 w 2640595"/>
              <a:gd name="connsiteY1304" fmla="*/ 0 h 2532844"/>
              <a:gd name="connsiteX1305" fmla="*/ 11122 w 2640595"/>
              <a:gd name="connsiteY1305" fmla="*/ 0 h 2532844"/>
              <a:gd name="connsiteX1306" fmla="*/ 21572 w 2640595"/>
              <a:gd name="connsiteY1306" fmla="*/ 10831 h 2532844"/>
              <a:gd name="connsiteX1307" fmla="*/ 11122 w 2640595"/>
              <a:gd name="connsiteY1307" fmla="*/ 21662 h 2532844"/>
              <a:gd name="connsiteX1308" fmla="*/ 291 w 2640595"/>
              <a:gd name="connsiteY1308" fmla="*/ 10831 h 2532844"/>
              <a:gd name="connsiteX1309" fmla="*/ 11122 w 2640595"/>
              <a:gd name="connsiteY1309" fmla="*/ 0 h 253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Lst>
            <a:rect l="l" t="t" r="r" b="b"/>
            <a:pathLst>
              <a:path w="2640595" h="2532844">
                <a:moveTo>
                  <a:pt x="2629755" y="2511278"/>
                </a:moveTo>
                <a:cubicBezTo>
                  <a:pt x="2635684" y="2511221"/>
                  <a:pt x="2640528" y="2515990"/>
                  <a:pt x="2640586" y="2521918"/>
                </a:cubicBezTo>
                <a:cubicBezTo>
                  <a:pt x="2640586" y="2521947"/>
                  <a:pt x="2640586" y="2521985"/>
                  <a:pt x="2640586" y="2522013"/>
                </a:cubicBezTo>
                <a:cubicBezTo>
                  <a:pt x="2640586" y="2527999"/>
                  <a:pt x="2635740" y="2532844"/>
                  <a:pt x="2629755" y="2532844"/>
                </a:cubicBezTo>
                <a:cubicBezTo>
                  <a:pt x="2623808" y="2532796"/>
                  <a:pt x="2619019" y="2527961"/>
                  <a:pt x="2619019" y="2522013"/>
                </a:cubicBezTo>
                <a:cubicBezTo>
                  <a:pt x="2619019" y="2516085"/>
                  <a:pt x="2623826" y="2511278"/>
                  <a:pt x="2629755" y="2511278"/>
                </a:cubicBezTo>
                <a:close/>
                <a:moveTo>
                  <a:pt x="2280325" y="2511278"/>
                </a:moveTo>
                <a:cubicBezTo>
                  <a:pt x="2280354" y="2511278"/>
                  <a:pt x="2280392" y="2511278"/>
                  <a:pt x="2280420" y="2511278"/>
                </a:cubicBezTo>
                <a:cubicBezTo>
                  <a:pt x="2286349" y="2511221"/>
                  <a:pt x="2291194" y="2515990"/>
                  <a:pt x="2291251" y="2521918"/>
                </a:cubicBezTo>
                <a:cubicBezTo>
                  <a:pt x="2291251" y="2521947"/>
                  <a:pt x="2291251" y="2521985"/>
                  <a:pt x="2291251" y="2522013"/>
                </a:cubicBezTo>
                <a:cubicBezTo>
                  <a:pt x="2291251" y="2527999"/>
                  <a:pt x="2286406" y="2532844"/>
                  <a:pt x="2280420" y="2532844"/>
                </a:cubicBezTo>
                <a:cubicBezTo>
                  <a:pt x="2274435" y="2532844"/>
                  <a:pt x="2269589" y="2527999"/>
                  <a:pt x="2269589" y="2522013"/>
                </a:cubicBezTo>
                <a:cubicBezTo>
                  <a:pt x="2269589" y="2516085"/>
                  <a:pt x="2274397" y="2511278"/>
                  <a:pt x="2280325" y="2511278"/>
                </a:cubicBezTo>
                <a:close/>
                <a:moveTo>
                  <a:pt x="2105895" y="2511278"/>
                </a:moveTo>
                <a:cubicBezTo>
                  <a:pt x="2105923" y="2511278"/>
                  <a:pt x="2105962" y="2511278"/>
                  <a:pt x="2105990" y="2511278"/>
                </a:cubicBezTo>
                <a:cubicBezTo>
                  <a:pt x="2111919" y="2511221"/>
                  <a:pt x="2116763" y="2515990"/>
                  <a:pt x="2116821" y="2521918"/>
                </a:cubicBezTo>
                <a:cubicBezTo>
                  <a:pt x="2116821" y="2521947"/>
                  <a:pt x="2116821" y="2521985"/>
                  <a:pt x="2116821" y="2522013"/>
                </a:cubicBezTo>
                <a:cubicBezTo>
                  <a:pt x="2116821" y="2527999"/>
                  <a:pt x="2111976" y="2532844"/>
                  <a:pt x="2105990" y="2532844"/>
                </a:cubicBezTo>
                <a:cubicBezTo>
                  <a:pt x="2100005" y="2532844"/>
                  <a:pt x="2095159" y="2527999"/>
                  <a:pt x="2095159" y="2522013"/>
                </a:cubicBezTo>
                <a:cubicBezTo>
                  <a:pt x="2095159" y="2516085"/>
                  <a:pt x="2099967" y="2511278"/>
                  <a:pt x="2105895" y="2511278"/>
                </a:cubicBezTo>
                <a:close/>
                <a:moveTo>
                  <a:pt x="1931180" y="2511278"/>
                </a:moveTo>
                <a:cubicBezTo>
                  <a:pt x="1931247" y="2511278"/>
                  <a:pt x="1931304" y="2511278"/>
                  <a:pt x="1931371" y="2511278"/>
                </a:cubicBezTo>
                <a:cubicBezTo>
                  <a:pt x="1937299" y="2511221"/>
                  <a:pt x="1942144" y="2515990"/>
                  <a:pt x="1942201" y="2521918"/>
                </a:cubicBezTo>
                <a:cubicBezTo>
                  <a:pt x="1942201" y="2521947"/>
                  <a:pt x="1942201" y="2521985"/>
                  <a:pt x="1942201" y="2522013"/>
                </a:cubicBezTo>
                <a:cubicBezTo>
                  <a:pt x="1942201" y="2527999"/>
                  <a:pt x="1937356" y="2532844"/>
                  <a:pt x="1931371" y="2532844"/>
                </a:cubicBezTo>
                <a:cubicBezTo>
                  <a:pt x="1925442" y="2532844"/>
                  <a:pt x="1920635" y="2528037"/>
                  <a:pt x="1920635" y="2522108"/>
                </a:cubicBezTo>
                <a:cubicBezTo>
                  <a:pt x="1920635" y="2522080"/>
                  <a:pt x="1920635" y="2522042"/>
                  <a:pt x="1920635" y="2522013"/>
                </a:cubicBezTo>
                <a:cubicBezTo>
                  <a:pt x="1920578" y="2516133"/>
                  <a:pt x="1925300" y="2511335"/>
                  <a:pt x="1931180" y="2511278"/>
                </a:cubicBezTo>
                <a:close/>
                <a:moveTo>
                  <a:pt x="1582131" y="2511278"/>
                </a:moveTo>
                <a:cubicBezTo>
                  <a:pt x="1582159" y="2511278"/>
                  <a:pt x="1582198" y="2511278"/>
                  <a:pt x="1582226" y="2511278"/>
                </a:cubicBezTo>
                <a:cubicBezTo>
                  <a:pt x="1588107" y="2511221"/>
                  <a:pt x="1592905" y="2515943"/>
                  <a:pt x="1592962" y="2521823"/>
                </a:cubicBezTo>
                <a:cubicBezTo>
                  <a:pt x="1592962" y="2521890"/>
                  <a:pt x="1592962" y="2521947"/>
                  <a:pt x="1592962" y="2522013"/>
                </a:cubicBezTo>
                <a:cubicBezTo>
                  <a:pt x="1593009" y="2527942"/>
                  <a:pt x="1588250" y="2532787"/>
                  <a:pt x="1582321" y="2532844"/>
                </a:cubicBezTo>
                <a:cubicBezTo>
                  <a:pt x="1582293" y="2532844"/>
                  <a:pt x="1582255" y="2532844"/>
                  <a:pt x="1582226" y="2532844"/>
                </a:cubicBezTo>
                <a:cubicBezTo>
                  <a:pt x="1576241" y="2532844"/>
                  <a:pt x="1571395" y="2527999"/>
                  <a:pt x="1571395" y="2522013"/>
                </a:cubicBezTo>
                <a:cubicBezTo>
                  <a:pt x="1571395" y="2516085"/>
                  <a:pt x="1576203" y="2511278"/>
                  <a:pt x="1582131" y="2511278"/>
                </a:cubicBezTo>
                <a:close/>
                <a:moveTo>
                  <a:pt x="1407511" y="2511278"/>
                </a:moveTo>
                <a:cubicBezTo>
                  <a:pt x="1407539" y="2511278"/>
                  <a:pt x="1407578" y="2511278"/>
                  <a:pt x="1407606" y="2511278"/>
                </a:cubicBezTo>
                <a:cubicBezTo>
                  <a:pt x="1413535" y="2511221"/>
                  <a:pt x="1418380" y="2515990"/>
                  <a:pt x="1418437" y="2521918"/>
                </a:cubicBezTo>
                <a:cubicBezTo>
                  <a:pt x="1418437" y="2521947"/>
                  <a:pt x="1418437" y="2521985"/>
                  <a:pt x="1418437" y="2522013"/>
                </a:cubicBezTo>
                <a:cubicBezTo>
                  <a:pt x="1418437" y="2527999"/>
                  <a:pt x="1413592" y="2532844"/>
                  <a:pt x="1407606" y="2532844"/>
                </a:cubicBezTo>
                <a:cubicBezTo>
                  <a:pt x="1401621" y="2532844"/>
                  <a:pt x="1396775" y="2527999"/>
                  <a:pt x="1396775" y="2522013"/>
                </a:cubicBezTo>
                <a:cubicBezTo>
                  <a:pt x="1396775" y="2516085"/>
                  <a:pt x="1401583" y="2511278"/>
                  <a:pt x="1407511" y="2511278"/>
                </a:cubicBezTo>
                <a:close/>
                <a:moveTo>
                  <a:pt x="1232891" y="2511278"/>
                </a:moveTo>
                <a:cubicBezTo>
                  <a:pt x="1232920" y="2511278"/>
                  <a:pt x="1232958" y="2511278"/>
                  <a:pt x="1232986" y="2511278"/>
                </a:cubicBezTo>
                <a:cubicBezTo>
                  <a:pt x="1238915" y="2511221"/>
                  <a:pt x="1243760" y="2515990"/>
                  <a:pt x="1243817" y="2521918"/>
                </a:cubicBezTo>
                <a:cubicBezTo>
                  <a:pt x="1243817" y="2521947"/>
                  <a:pt x="1243817" y="2521985"/>
                  <a:pt x="1243817" y="2522013"/>
                </a:cubicBezTo>
                <a:cubicBezTo>
                  <a:pt x="1243817" y="2527999"/>
                  <a:pt x="1238972" y="2532844"/>
                  <a:pt x="1232986" y="2532844"/>
                </a:cubicBezTo>
                <a:cubicBezTo>
                  <a:pt x="1227001" y="2532844"/>
                  <a:pt x="1222155" y="2527999"/>
                  <a:pt x="1222155" y="2522013"/>
                </a:cubicBezTo>
                <a:cubicBezTo>
                  <a:pt x="1222155" y="2516085"/>
                  <a:pt x="1226963" y="2511278"/>
                  <a:pt x="1232891" y="2511278"/>
                </a:cubicBezTo>
                <a:close/>
                <a:moveTo>
                  <a:pt x="1058366" y="2511278"/>
                </a:moveTo>
                <a:cubicBezTo>
                  <a:pt x="1064295" y="2511221"/>
                  <a:pt x="1069140" y="2515990"/>
                  <a:pt x="1069197" y="2521918"/>
                </a:cubicBezTo>
                <a:cubicBezTo>
                  <a:pt x="1069197" y="2521947"/>
                  <a:pt x="1069197" y="2521985"/>
                  <a:pt x="1069197" y="2522013"/>
                </a:cubicBezTo>
                <a:cubicBezTo>
                  <a:pt x="1069197" y="2527999"/>
                  <a:pt x="1064351" y="2532844"/>
                  <a:pt x="1058366" y="2532844"/>
                </a:cubicBezTo>
                <a:cubicBezTo>
                  <a:pt x="1052419" y="2532796"/>
                  <a:pt x="1047630" y="2527961"/>
                  <a:pt x="1047630" y="2522013"/>
                </a:cubicBezTo>
                <a:cubicBezTo>
                  <a:pt x="1047630" y="2516085"/>
                  <a:pt x="1052438" y="2511278"/>
                  <a:pt x="1058366" y="2511278"/>
                </a:cubicBezTo>
                <a:close/>
                <a:moveTo>
                  <a:pt x="709126" y="2511278"/>
                </a:moveTo>
                <a:cubicBezTo>
                  <a:pt x="709155" y="2511278"/>
                  <a:pt x="709193" y="2511278"/>
                  <a:pt x="709222" y="2511278"/>
                </a:cubicBezTo>
                <a:cubicBezTo>
                  <a:pt x="715150" y="2511221"/>
                  <a:pt x="719995" y="2515990"/>
                  <a:pt x="720052" y="2521918"/>
                </a:cubicBezTo>
                <a:cubicBezTo>
                  <a:pt x="720052" y="2521947"/>
                  <a:pt x="720052" y="2521985"/>
                  <a:pt x="720052" y="2522013"/>
                </a:cubicBezTo>
                <a:cubicBezTo>
                  <a:pt x="720052" y="2527999"/>
                  <a:pt x="715207" y="2532844"/>
                  <a:pt x="709222" y="2532844"/>
                </a:cubicBezTo>
                <a:cubicBezTo>
                  <a:pt x="703236" y="2532844"/>
                  <a:pt x="698391" y="2527999"/>
                  <a:pt x="698391" y="2522013"/>
                </a:cubicBezTo>
                <a:cubicBezTo>
                  <a:pt x="698391" y="2516085"/>
                  <a:pt x="703198" y="2511278"/>
                  <a:pt x="709126" y="2511278"/>
                </a:cubicBezTo>
                <a:close/>
                <a:moveTo>
                  <a:pt x="534507" y="2511278"/>
                </a:moveTo>
                <a:cubicBezTo>
                  <a:pt x="534535" y="2511278"/>
                  <a:pt x="534573" y="2511278"/>
                  <a:pt x="534602" y="2511278"/>
                </a:cubicBezTo>
                <a:cubicBezTo>
                  <a:pt x="540530" y="2511221"/>
                  <a:pt x="545375" y="2515990"/>
                  <a:pt x="545432" y="2521918"/>
                </a:cubicBezTo>
                <a:cubicBezTo>
                  <a:pt x="545432" y="2521947"/>
                  <a:pt x="545432" y="2521985"/>
                  <a:pt x="545432" y="2522013"/>
                </a:cubicBezTo>
                <a:cubicBezTo>
                  <a:pt x="545432" y="2527999"/>
                  <a:pt x="540587" y="2532844"/>
                  <a:pt x="534602" y="2532844"/>
                </a:cubicBezTo>
                <a:cubicBezTo>
                  <a:pt x="528616" y="2532844"/>
                  <a:pt x="523771" y="2527999"/>
                  <a:pt x="523771" y="2522013"/>
                </a:cubicBezTo>
                <a:cubicBezTo>
                  <a:pt x="523771" y="2516085"/>
                  <a:pt x="528578" y="2511278"/>
                  <a:pt x="534507" y="2511278"/>
                </a:cubicBezTo>
                <a:close/>
                <a:moveTo>
                  <a:pt x="359887" y="2511278"/>
                </a:moveTo>
                <a:cubicBezTo>
                  <a:pt x="359915" y="2511278"/>
                  <a:pt x="359953" y="2511278"/>
                  <a:pt x="359982" y="2511278"/>
                </a:cubicBezTo>
                <a:cubicBezTo>
                  <a:pt x="365910" y="2511221"/>
                  <a:pt x="370755" y="2515990"/>
                  <a:pt x="370812" y="2521918"/>
                </a:cubicBezTo>
                <a:cubicBezTo>
                  <a:pt x="370812" y="2521947"/>
                  <a:pt x="370812" y="2521985"/>
                  <a:pt x="370812" y="2522013"/>
                </a:cubicBezTo>
                <a:cubicBezTo>
                  <a:pt x="370812" y="2527999"/>
                  <a:pt x="365967" y="2532844"/>
                  <a:pt x="359982" y="2532844"/>
                </a:cubicBezTo>
                <a:cubicBezTo>
                  <a:pt x="353997" y="2532844"/>
                  <a:pt x="349151" y="2527999"/>
                  <a:pt x="349151" y="2522013"/>
                </a:cubicBezTo>
                <a:cubicBezTo>
                  <a:pt x="349151" y="2516085"/>
                  <a:pt x="353958" y="2511278"/>
                  <a:pt x="359887" y="2511278"/>
                </a:cubicBezTo>
                <a:close/>
                <a:moveTo>
                  <a:pt x="185362" y="2511278"/>
                </a:moveTo>
                <a:cubicBezTo>
                  <a:pt x="191290" y="2511221"/>
                  <a:pt x="196135" y="2515990"/>
                  <a:pt x="196192" y="2521918"/>
                </a:cubicBezTo>
                <a:cubicBezTo>
                  <a:pt x="196192" y="2521947"/>
                  <a:pt x="196192" y="2521985"/>
                  <a:pt x="196192" y="2522013"/>
                </a:cubicBezTo>
                <a:cubicBezTo>
                  <a:pt x="196192" y="2527999"/>
                  <a:pt x="191347" y="2532844"/>
                  <a:pt x="185362" y="2532844"/>
                </a:cubicBezTo>
                <a:cubicBezTo>
                  <a:pt x="179414" y="2532796"/>
                  <a:pt x="174626" y="2527961"/>
                  <a:pt x="174626" y="2522013"/>
                </a:cubicBezTo>
                <a:cubicBezTo>
                  <a:pt x="174626" y="2516085"/>
                  <a:pt x="179433" y="2511278"/>
                  <a:pt x="185362" y="2511278"/>
                </a:cubicBezTo>
                <a:close/>
                <a:moveTo>
                  <a:pt x="2455135" y="2511277"/>
                </a:moveTo>
                <a:cubicBezTo>
                  <a:pt x="2455163" y="2511277"/>
                  <a:pt x="2455202" y="2511277"/>
                  <a:pt x="2455230" y="2511277"/>
                </a:cubicBezTo>
                <a:cubicBezTo>
                  <a:pt x="2461158" y="2511277"/>
                  <a:pt x="2465966" y="2516084"/>
                  <a:pt x="2465966" y="2522013"/>
                </a:cubicBezTo>
                <a:cubicBezTo>
                  <a:pt x="2465966" y="2527960"/>
                  <a:pt x="2461177" y="2532796"/>
                  <a:pt x="2455230" y="2532844"/>
                </a:cubicBezTo>
                <a:cubicBezTo>
                  <a:pt x="2449245" y="2532844"/>
                  <a:pt x="2444399" y="2527998"/>
                  <a:pt x="2444399" y="2522013"/>
                </a:cubicBezTo>
                <a:cubicBezTo>
                  <a:pt x="2444399" y="2516084"/>
                  <a:pt x="2449206" y="2511277"/>
                  <a:pt x="2455135" y="2511277"/>
                </a:cubicBezTo>
                <a:close/>
                <a:moveTo>
                  <a:pt x="1756751" y="2511277"/>
                </a:moveTo>
                <a:cubicBezTo>
                  <a:pt x="1756779" y="2511277"/>
                  <a:pt x="1756818" y="2511277"/>
                  <a:pt x="1756846" y="2511277"/>
                </a:cubicBezTo>
                <a:cubicBezTo>
                  <a:pt x="1762775" y="2511277"/>
                  <a:pt x="1767582" y="2516084"/>
                  <a:pt x="1767582" y="2522013"/>
                </a:cubicBezTo>
                <a:cubicBezTo>
                  <a:pt x="1767582" y="2527960"/>
                  <a:pt x="1762793" y="2532796"/>
                  <a:pt x="1756846" y="2532844"/>
                </a:cubicBezTo>
                <a:cubicBezTo>
                  <a:pt x="1750861" y="2532844"/>
                  <a:pt x="1746015" y="2527998"/>
                  <a:pt x="1746015" y="2522013"/>
                </a:cubicBezTo>
                <a:cubicBezTo>
                  <a:pt x="1746015" y="2516084"/>
                  <a:pt x="1750823" y="2511277"/>
                  <a:pt x="1756751" y="2511277"/>
                </a:cubicBezTo>
                <a:close/>
                <a:moveTo>
                  <a:pt x="883841" y="2511277"/>
                </a:moveTo>
                <a:cubicBezTo>
                  <a:pt x="883869" y="2511277"/>
                  <a:pt x="883908" y="2511277"/>
                  <a:pt x="883936" y="2511277"/>
                </a:cubicBezTo>
                <a:cubicBezTo>
                  <a:pt x="889865" y="2511277"/>
                  <a:pt x="894672" y="2516084"/>
                  <a:pt x="894672" y="2522013"/>
                </a:cubicBezTo>
                <a:cubicBezTo>
                  <a:pt x="894672" y="2527960"/>
                  <a:pt x="889883" y="2532796"/>
                  <a:pt x="883936" y="2532844"/>
                </a:cubicBezTo>
                <a:cubicBezTo>
                  <a:pt x="877951" y="2532844"/>
                  <a:pt x="873105" y="2527998"/>
                  <a:pt x="873105" y="2522013"/>
                </a:cubicBezTo>
                <a:cubicBezTo>
                  <a:pt x="873105" y="2516084"/>
                  <a:pt x="877913" y="2511277"/>
                  <a:pt x="883841" y="2511277"/>
                </a:cubicBezTo>
                <a:close/>
                <a:moveTo>
                  <a:pt x="10742" y="2511277"/>
                </a:moveTo>
                <a:cubicBezTo>
                  <a:pt x="10770" y="2511277"/>
                  <a:pt x="10808" y="2511277"/>
                  <a:pt x="10837" y="2511277"/>
                </a:cubicBezTo>
                <a:cubicBezTo>
                  <a:pt x="16765" y="2511277"/>
                  <a:pt x="21572" y="2516084"/>
                  <a:pt x="21572" y="2522013"/>
                </a:cubicBezTo>
                <a:cubicBezTo>
                  <a:pt x="21572" y="2527960"/>
                  <a:pt x="16784" y="2532796"/>
                  <a:pt x="10837" y="2532844"/>
                </a:cubicBezTo>
                <a:cubicBezTo>
                  <a:pt x="4852" y="2532844"/>
                  <a:pt x="6" y="2527998"/>
                  <a:pt x="6" y="2522013"/>
                </a:cubicBezTo>
                <a:cubicBezTo>
                  <a:pt x="6" y="2516084"/>
                  <a:pt x="4813" y="2511277"/>
                  <a:pt x="10742" y="2511277"/>
                </a:cubicBezTo>
                <a:close/>
                <a:moveTo>
                  <a:pt x="2629755" y="2331812"/>
                </a:moveTo>
                <a:cubicBezTo>
                  <a:pt x="2635740" y="2331812"/>
                  <a:pt x="2640586" y="2336658"/>
                  <a:pt x="2640586" y="2342643"/>
                </a:cubicBezTo>
                <a:cubicBezTo>
                  <a:pt x="2640586" y="2348628"/>
                  <a:pt x="2635740" y="2353474"/>
                  <a:pt x="2629755" y="2353474"/>
                </a:cubicBezTo>
                <a:cubicBezTo>
                  <a:pt x="2623808" y="2353426"/>
                  <a:pt x="2619019" y="2348590"/>
                  <a:pt x="2619019" y="2342643"/>
                </a:cubicBezTo>
                <a:cubicBezTo>
                  <a:pt x="2619019" y="2336696"/>
                  <a:pt x="2623808" y="2331860"/>
                  <a:pt x="2629755" y="2331812"/>
                </a:cubicBezTo>
                <a:close/>
                <a:moveTo>
                  <a:pt x="2455230" y="2331812"/>
                </a:moveTo>
                <a:cubicBezTo>
                  <a:pt x="2461177" y="2331860"/>
                  <a:pt x="2465966" y="2336696"/>
                  <a:pt x="2465966" y="2342643"/>
                </a:cubicBezTo>
                <a:cubicBezTo>
                  <a:pt x="2465966" y="2348590"/>
                  <a:pt x="2461177" y="2353426"/>
                  <a:pt x="2455230" y="2353474"/>
                </a:cubicBezTo>
                <a:cubicBezTo>
                  <a:pt x="2449245" y="2353474"/>
                  <a:pt x="2444399" y="2348628"/>
                  <a:pt x="2444399" y="2342643"/>
                </a:cubicBezTo>
                <a:cubicBezTo>
                  <a:pt x="2444399" y="2336658"/>
                  <a:pt x="2449245" y="2331812"/>
                  <a:pt x="2455230" y="2331812"/>
                </a:cubicBezTo>
                <a:close/>
                <a:moveTo>
                  <a:pt x="2280420" y="2331812"/>
                </a:moveTo>
                <a:cubicBezTo>
                  <a:pt x="2286406" y="2331812"/>
                  <a:pt x="2291251" y="2336658"/>
                  <a:pt x="2291251" y="2342643"/>
                </a:cubicBezTo>
                <a:cubicBezTo>
                  <a:pt x="2291251" y="2348628"/>
                  <a:pt x="2286406" y="2353474"/>
                  <a:pt x="2280420" y="2353474"/>
                </a:cubicBezTo>
                <a:cubicBezTo>
                  <a:pt x="2274435" y="2353474"/>
                  <a:pt x="2269589" y="2348628"/>
                  <a:pt x="2269589" y="2342643"/>
                </a:cubicBezTo>
                <a:cubicBezTo>
                  <a:pt x="2269589" y="2336658"/>
                  <a:pt x="2274435" y="2331812"/>
                  <a:pt x="2280420" y="2331812"/>
                </a:cubicBezTo>
                <a:close/>
                <a:moveTo>
                  <a:pt x="2105990" y="2331812"/>
                </a:moveTo>
                <a:cubicBezTo>
                  <a:pt x="2111976" y="2331812"/>
                  <a:pt x="2116821" y="2336658"/>
                  <a:pt x="2116821" y="2342643"/>
                </a:cubicBezTo>
                <a:cubicBezTo>
                  <a:pt x="2116821" y="2348628"/>
                  <a:pt x="2111976" y="2353474"/>
                  <a:pt x="2105990" y="2353474"/>
                </a:cubicBezTo>
                <a:cubicBezTo>
                  <a:pt x="2100005" y="2353474"/>
                  <a:pt x="2095159" y="2348628"/>
                  <a:pt x="2095159" y="2342643"/>
                </a:cubicBezTo>
                <a:cubicBezTo>
                  <a:pt x="2095159" y="2336658"/>
                  <a:pt x="2100005" y="2331812"/>
                  <a:pt x="2105990" y="2331812"/>
                </a:cubicBezTo>
                <a:close/>
                <a:moveTo>
                  <a:pt x="1931370" y="2331812"/>
                </a:moveTo>
                <a:cubicBezTo>
                  <a:pt x="1931399" y="2331812"/>
                  <a:pt x="1931437" y="2331812"/>
                  <a:pt x="1931465" y="2331812"/>
                </a:cubicBezTo>
                <a:cubicBezTo>
                  <a:pt x="1937412" y="2331870"/>
                  <a:pt x="1942201" y="2336696"/>
                  <a:pt x="1942201" y="2342643"/>
                </a:cubicBezTo>
                <a:cubicBezTo>
                  <a:pt x="1942201" y="2348628"/>
                  <a:pt x="1937356" y="2353474"/>
                  <a:pt x="1931370" y="2353474"/>
                </a:cubicBezTo>
                <a:cubicBezTo>
                  <a:pt x="1925442" y="2353426"/>
                  <a:pt x="1920682" y="2348571"/>
                  <a:pt x="1920730" y="2342643"/>
                </a:cubicBezTo>
                <a:cubicBezTo>
                  <a:pt x="1920682" y="2336715"/>
                  <a:pt x="1925442" y="2331870"/>
                  <a:pt x="1931370" y="2331812"/>
                </a:cubicBezTo>
                <a:close/>
                <a:moveTo>
                  <a:pt x="1756846" y="2331812"/>
                </a:moveTo>
                <a:cubicBezTo>
                  <a:pt x="1762793" y="2331860"/>
                  <a:pt x="1767582" y="2336696"/>
                  <a:pt x="1767582" y="2342643"/>
                </a:cubicBezTo>
                <a:cubicBezTo>
                  <a:pt x="1767582" y="2348590"/>
                  <a:pt x="1762793" y="2353426"/>
                  <a:pt x="1756846" y="2353474"/>
                </a:cubicBezTo>
                <a:cubicBezTo>
                  <a:pt x="1750861" y="2353474"/>
                  <a:pt x="1746015" y="2348628"/>
                  <a:pt x="1746015" y="2342643"/>
                </a:cubicBezTo>
                <a:cubicBezTo>
                  <a:pt x="1746015" y="2336658"/>
                  <a:pt x="1750861" y="2331812"/>
                  <a:pt x="1756846" y="2331812"/>
                </a:cubicBezTo>
                <a:close/>
                <a:moveTo>
                  <a:pt x="1582226" y="2331812"/>
                </a:moveTo>
                <a:cubicBezTo>
                  <a:pt x="1588155" y="2331812"/>
                  <a:pt x="1592962" y="2336620"/>
                  <a:pt x="1592962" y="2342548"/>
                </a:cubicBezTo>
                <a:cubicBezTo>
                  <a:pt x="1592962" y="2342576"/>
                  <a:pt x="1592962" y="2342614"/>
                  <a:pt x="1592962" y="2342643"/>
                </a:cubicBezTo>
                <a:cubicBezTo>
                  <a:pt x="1593009" y="2348571"/>
                  <a:pt x="1588250" y="2353417"/>
                  <a:pt x="1582321" y="2353474"/>
                </a:cubicBezTo>
                <a:cubicBezTo>
                  <a:pt x="1582293" y="2353474"/>
                  <a:pt x="1582255" y="2353474"/>
                  <a:pt x="1582226" y="2353474"/>
                </a:cubicBezTo>
                <a:cubicBezTo>
                  <a:pt x="1576241" y="2353474"/>
                  <a:pt x="1571395" y="2348628"/>
                  <a:pt x="1571395" y="2342643"/>
                </a:cubicBezTo>
                <a:cubicBezTo>
                  <a:pt x="1571395" y="2336658"/>
                  <a:pt x="1576241" y="2331812"/>
                  <a:pt x="1582226" y="2331812"/>
                </a:cubicBezTo>
                <a:close/>
                <a:moveTo>
                  <a:pt x="1407606" y="2331812"/>
                </a:moveTo>
                <a:cubicBezTo>
                  <a:pt x="1413592" y="2331812"/>
                  <a:pt x="1418437" y="2336658"/>
                  <a:pt x="1418437" y="2342643"/>
                </a:cubicBezTo>
                <a:cubicBezTo>
                  <a:pt x="1418437" y="2348628"/>
                  <a:pt x="1413592" y="2353474"/>
                  <a:pt x="1407606" y="2353474"/>
                </a:cubicBezTo>
                <a:cubicBezTo>
                  <a:pt x="1401621" y="2353474"/>
                  <a:pt x="1396775" y="2348628"/>
                  <a:pt x="1396775" y="2342643"/>
                </a:cubicBezTo>
                <a:cubicBezTo>
                  <a:pt x="1396775" y="2336658"/>
                  <a:pt x="1401621" y="2331812"/>
                  <a:pt x="1407606" y="2331812"/>
                </a:cubicBezTo>
                <a:close/>
                <a:moveTo>
                  <a:pt x="1232986" y="2331812"/>
                </a:moveTo>
                <a:cubicBezTo>
                  <a:pt x="1238972" y="2331812"/>
                  <a:pt x="1243817" y="2336658"/>
                  <a:pt x="1243817" y="2342643"/>
                </a:cubicBezTo>
                <a:cubicBezTo>
                  <a:pt x="1243817" y="2348628"/>
                  <a:pt x="1238972" y="2353474"/>
                  <a:pt x="1232986" y="2353474"/>
                </a:cubicBezTo>
                <a:cubicBezTo>
                  <a:pt x="1227001" y="2353474"/>
                  <a:pt x="1222155" y="2348628"/>
                  <a:pt x="1222155" y="2342643"/>
                </a:cubicBezTo>
                <a:cubicBezTo>
                  <a:pt x="1222155" y="2336658"/>
                  <a:pt x="1227001" y="2331812"/>
                  <a:pt x="1232986" y="2331812"/>
                </a:cubicBezTo>
                <a:close/>
                <a:moveTo>
                  <a:pt x="1058366" y="2331812"/>
                </a:moveTo>
                <a:cubicBezTo>
                  <a:pt x="1064351" y="2331812"/>
                  <a:pt x="1069197" y="2336658"/>
                  <a:pt x="1069197" y="2342643"/>
                </a:cubicBezTo>
                <a:cubicBezTo>
                  <a:pt x="1069197" y="2348628"/>
                  <a:pt x="1064351" y="2353474"/>
                  <a:pt x="1058366" y="2353474"/>
                </a:cubicBezTo>
                <a:cubicBezTo>
                  <a:pt x="1052419" y="2353426"/>
                  <a:pt x="1047630" y="2348590"/>
                  <a:pt x="1047630" y="2342643"/>
                </a:cubicBezTo>
                <a:cubicBezTo>
                  <a:pt x="1047630" y="2336696"/>
                  <a:pt x="1052419" y="2331860"/>
                  <a:pt x="1058366" y="2331812"/>
                </a:cubicBezTo>
                <a:close/>
                <a:moveTo>
                  <a:pt x="883936" y="2331812"/>
                </a:moveTo>
                <a:cubicBezTo>
                  <a:pt x="889883" y="2331860"/>
                  <a:pt x="894672" y="2336696"/>
                  <a:pt x="894672" y="2342643"/>
                </a:cubicBezTo>
                <a:cubicBezTo>
                  <a:pt x="894672" y="2348590"/>
                  <a:pt x="889883" y="2353426"/>
                  <a:pt x="883936" y="2353474"/>
                </a:cubicBezTo>
                <a:cubicBezTo>
                  <a:pt x="877951" y="2353474"/>
                  <a:pt x="873105" y="2348628"/>
                  <a:pt x="873105" y="2342643"/>
                </a:cubicBezTo>
                <a:cubicBezTo>
                  <a:pt x="873105" y="2336658"/>
                  <a:pt x="877951" y="2331812"/>
                  <a:pt x="883936" y="2331812"/>
                </a:cubicBezTo>
                <a:close/>
                <a:moveTo>
                  <a:pt x="709222" y="2331812"/>
                </a:moveTo>
                <a:cubicBezTo>
                  <a:pt x="715207" y="2331812"/>
                  <a:pt x="720052" y="2336658"/>
                  <a:pt x="720052" y="2342643"/>
                </a:cubicBezTo>
                <a:cubicBezTo>
                  <a:pt x="720052" y="2348628"/>
                  <a:pt x="715207" y="2353474"/>
                  <a:pt x="709222" y="2353474"/>
                </a:cubicBezTo>
                <a:cubicBezTo>
                  <a:pt x="703236" y="2353474"/>
                  <a:pt x="698391" y="2348628"/>
                  <a:pt x="698391" y="2342643"/>
                </a:cubicBezTo>
                <a:cubicBezTo>
                  <a:pt x="698391" y="2336658"/>
                  <a:pt x="703236" y="2331812"/>
                  <a:pt x="709222" y="2331812"/>
                </a:cubicBezTo>
                <a:close/>
                <a:moveTo>
                  <a:pt x="534981" y="2331812"/>
                </a:moveTo>
                <a:cubicBezTo>
                  <a:pt x="540815" y="2332021"/>
                  <a:pt x="545431" y="2336810"/>
                  <a:pt x="545431" y="2342643"/>
                </a:cubicBezTo>
                <a:cubicBezTo>
                  <a:pt x="545431" y="2348628"/>
                  <a:pt x="540586" y="2353474"/>
                  <a:pt x="534601" y="2353474"/>
                </a:cubicBezTo>
                <a:cubicBezTo>
                  <a:pt x="528768" y="2353265"/>
                  <a:pt x="524150" y="2348476"/>
                  <a:pt x="524150" y="2342643"/>
                </a:cubicBezTo>
                <a:cubicBezTo>
                  <a:pt x="524150" y="2336658"/>
                  <a:pt x="528996" y="2331812"/>
                  <a:pt x="534981" y="2331812"/>
                </a:cubicBezTo>
                <a:close/>
                <a:moveTo>
                  <a:pt x="359982" y="2331812"/>
                </a:moveTo>
                <a:cubicBezTo>
                  <a:pt x="365967" y="2331812"/>
                  <a:pt x="370812" y="2336658"/>
                  <a:pt x="370812" y="2342643"/>
                </a:cubicBezTo>
                <a:cubicBezTo>
                  <a:pt x="370812" y="2348628"/>
                  <a:pt x="365967" y="2353474"/>
                  <a:pt x="359982" y="2353474"/>
                </a:cubicBezTo>
                <a:cubicBezTo>
                  <a:pt x="353997" y="2353474"/>
                  <a:pt x="349151" y="2348628"/>
                  <a:pt x="349151" y="2342643"/>
                </a:cubicBezTo>
                <a:cubicBezTo>
                  <a:pt x="349151" y="2336658"/>
                  <a:pt x="353997" y="2331812"/>
                  <a:pt x="359982" y="2331812"/>
                </a:cubicBezTo>
                <a:close/>
                <a:moveTo>
                  <a:pt x="185362" y="2331812"/>
                </a:moveTo>
                <a:cubicBezTo>
                  <a:pt x="191347" y="2331812"/>
                  <a:pt x="196192" y="2336658"/>
                  <a:pt x="196192" y="2342643"/>
                </a:cubicBezTo>
                <a:cubicBezTo>
                  <a:pt x="196192" y="2348628"/>
                  <a:pt x="191347" y="2353474"/>
                  <a:pt x="185362" y="2353474"/>
                </a:cubicBezTo>
                <a:cubicBezTo>
                  <a:pt x="179414" y="2353426"/>
                  <a:pt x="174626" y="2348590"/>
                  <a:pt x="174626" y="2342643"/>
                </a:cubicBezTo>
                <a:cubicBezTo>
                  <a:pt x="174626" y="2336696"/>
                  <a:pt x="179414" y="2331860"/>
                  <a:pt x="185362" y="2331812"/>
                </a:cubicBezTo>
                <a:close/>
                <a:moveTo>
                  <a:pt x="10837" y="2331812"/>
                </a:moveTo>
                <a:cubicBezTo>
                  <a:pt x="16784" y="2331860"/>
                  <a:pt x="21572" y="2336696"/>
                  <a:pt x="21572" y="2342643"/>
                </a:cubicBezTo>
                <a:cubicBezTo>
                  <a:pt x="21572" y="2348590"/>
                  <a:pt x="16784" y="2353426"/>
                  <a:pt x="10837" y="2353474"/>
                </a:cubicBezTo>
                <a:cubicBezTo>
                  <a:pt x="4852" y="2353474"/>
                  <a:pt x="6" y="2348628"/>
                  <a:pt x="6" y="2342643"/>
                </a:cubicBezTo>
                <a:cubicBezTo>
                  <a:pt x="6" y="2336658"/>
                  <a:pt x="4852" y="2331812"/>
                  <a:pt x="10837" y="2331812"/>
                </a:cubicBezTo>
                <a:close/>
                <a:moveTo>
                  <a:pt x="2105990" y="2152822"/>
                </a:moveTo>
                <a:cubicBezTo>
                  <a:pt x="2111824" y="2152822"/>
                  <a:pt x="2116612" y="2157440"/>
                  <a:pt x="2116821" y="2163273"/>
                </a:cubicBezTo>
                <a:cubicBezTo>
                  <a:pt x="2117030" y="2169249"/>
                  <a:pt x="2112355" y="2174265"/>
                  <a:pt x="2106380" y="2174474"/>
                </a:cubicBezTo>
                <a:cubicBezTo>
                  <a:pt x="2106246" y="2174484"/>
                  <a:pt x="2106123" y="2174484"/>
                  <a:pt x="2105990" y="2174484"/>
                </a:cubicBezTo>
                <a:cubicBezTo>
                  <a:pt x="2100005" y="2174484"/>
                  <a:pt x="2095159" y="2169638"/>
                  <a:pt x="2095159" y="2163653"/>
                </a:cubicBezTo>
                <a:cubicBezTo>
                  <a:pt x="2095159" y="2157668"/>
                  <a:pt x="2100005" y="2152822"/>
                  <a:pt x="2105990" y="2152822"/>
                </a:cubicBezTo>
                <a:close/>
                <a:moveTo>
                  <a:pt x="1407701" y="2152822"/>
                </a:moveTo>
                <a:cubicBezTo>
                  <a:pt x="1413496" y="2152870"/>
                  <a:pt x="1418237" y="2157478"/>
                  <a:pt x="1418437" y="2163273"/>
                </a:cubicBezTo>
                <a:cubicBezTo>
                  <a:pt x="1418646" y="2169249"/>
                  <a:pt x="1413971" y="2174265"/>
                  <a:pt x="1407996" y="2174474"/>
                </a:cubicBezTo>
                <a:cubicBezTo>
                  <a:pt x="1407901" y="2174484"/>
                  <a:pt x="1407796" y="2174484"/>
                  <a:pt x="1407701" y="2174484"/>
                </a:cubicBezTo>
                <a:cubicBezTo>
                  <a:pt x="1401716" y="2174484"/>
                  <a:pt x="1396870" y="2169638"/>
                  <a:pt x="1396870" y="2163653"/>
                </a:cubicBezTo>
                <a:cubicBezTo>
                  <a:pt x="1396870" y="2157668"/>
                  <a:pt x="1401716" y="2152822"/>
                  <a:pt x="1407701" y="2152822"/>
                </a:cubicBezTo>
                <a:close/>
                <a:moveTo>
                  <a:pt x="534602" y="2152822"/>
                </a:moveTo>
                <a:cubicBezTo>
                  <a:pt x="540435" y="2152822"/>
                  <a:pt x="545224" y="2157440"/>
                  <a:pt x="545432" y="2163273"/>
                </a:cubicBezTo>
                <a:cubicBezTo>
                  <a:pt x="545642" y="2169249"/>
                  <a:pt x="540967" y="2174265"/>
                  <a:pt x="534991" y="2174474"/>
                </a:cubicBezTo>
                <a:cubicBezTo>
                  <a:pt x="534858" y="2174484"/>
                  <a:pt x="534735" y="2174484"/>
                  <a:pt x="534602" y="2174484"/>
                </a:cubicBezTo>
                <a:cubicBezTo>
                  <a:pt x="528616" y="2174484"/>
                  <a:pt x="523771" y="2169638"/>
                  <a:pt x="523771" y="2163653"/>
                </a:cubicBezTo>
                <a:cubicBezTo>
                  <a:pt x="523771" y="2157668"/>
                  <a:pt x="528616" y="2152822"/>
                  <a:pt x="534602" y="2152822"/>
                </a:cubicBezTo>
                <a:close/>
                <a:moveTo>
                  <a:pt x="11122" y="2152822"/>
                </a:moveTo>
                <a:cubicBezTo>
                  <a:pt x="16813" y="2153022"/>
                  <a:pt x="21373" y="2157582"/>
                  <a:pt x="21572" y="2163273"/>
                </a:cubicBezTo>
                <a:cubicBezTo>
                  <a:pt x="21782" y="2169249"/>
                  <a:pt x="17117" y="2174265"/>
                  <a:pt x="11131" y="2174484"/>
                </a:cubicBezTo>
                <a:cubicBezTo>
                  <a:pt x="11131" y="2174484"/>
                  <a:pt x="11122" y="2174484"/>
                  <a:pt x="11122" y="2174484"/>
                </a:cubicBezTo>
                <a:cubicBezTo>
                  <a:pt x="5137" y="2174484"/>
                  <a:pt x="291" y="2169638"/>
                  <a:pt x="291" y="2163653"/>
                </a:cubicBezTo>
                <a:cubicBezTo>
                  <a:pt x="291" y="2157668"/>
                  <a:pt x="5137" y="2152822"/>
                  <a:pt x="11122" y="2152822"/>
                </a:cubicBezTo>
                <a:close/>
                <a:moveTo>
                  <a:pt x="2629755" y="2152442"/>
                </a:moveTo>
                <a:cubicBezTo>
                  <a:pt x="2635740" y="2152442"/>
                  <a:pt x="2640586" y="2157288"/>
                  <a:pt x="2640586" y="2163273"/>
                </a:cubicBezTo>
                <a:cubicBezTo>
                  <a:pt x="2640586" y="2169259"/>
                  <a:pt x="2635740" y="2174104"/>
                  <a:pt x="2629755" y="2174104"/>
                </a:cubicBezTo>
                <a:cubicBezTo>
                  <a:pt x="2623808" y="2174056"/>
                  <a:pt x="2619019" y="2169221"/>
                  <a:pt x="2619019" y="2163273"/>
                </a:cubicBezTo>
                <a:cubicBezTo>
                  <a:pt x="2619019" y="2157326"/>
                  <a:pt x="2623808" y="2152490"/>
                  <a:pt x="2629755" y="2152442"/>
                </a:cubicBezTo>
                <a:close/>
                <a:moveTo>
                  <a:pt x="2455230" y="2152442"/>
                </a:moveTo>
                <a:cubicBezTo>
                  <a:pt x="2461177" y="2152490"/>
                  <a:pt x="2465966" y="2157326"/>
                  <a:pt x="2465966" y="2163273"/>
                </a:cubicBezTo>
                <a:cubicBezTo>
                  <a:pt x="2465966" y="2169221"/>
                  <a:pt x="2461177" y="2174056"/>
                  <a:pt x="2455230" y="2174104"/>
                </a:cubicBezTo>
                <a:cubicBezTo>
                  <a:pt x="2449245" y="2174104"/>
                  <a:pt x="2444399" y="2169259"/>
                  <a:pt x="2444399" y="2163273"/>
                </a:cubicBezTo>
                <a:cubicBezTo>
                  <a:pt x="2444399" y="2157288"/>
                  <a:pt x="2449245" y="2152442"/>
                  <a:pt x="2455230" y="2152442"/>
                </a:cubicBezTo>
                <a:close/>
                <a:moveTo>
                  <a:pt x="2280420" y="2152442"/>
                </a:moveTo>
                <a:cubicBezTo>
                  <a:pt x="2286406" y="2152442"/>
                  <a:pt x="2291251" y="2157288"/>
                  <a:pt x="2291251" y="2163273"/>
                </a:cubicBezTo>
                <a:cubicBezTo>
                  <a:pt x="2291251" y="2169259"/>
                  <a:pt x="2286406" y="2174104"/>
                  <a:pt x="2280420" y="2174104"/>
                </a:cubicBezTo>
                <a:cubicBezTo>
                  <a:pt x="2274435" y="2174104"/>
                  <a:pt x="2269589" y="2169259"/>
                  <a:pt x="2269589" y="2163273"/>
                </a:cubicBezTo>
                <a:cubicBezTo>
                  <a:pt x="2269589" y="2157288"/>
                  <a:pt x="2274435" y="2152442"/>
                  <a:pt x="2280420" y="2152442"/>
                </a:cubicBezTo>
                <a:close/>
                <a:moveTo>
                  <a:pt x="1931275" y="2152442"/>
                </a:moveTo>
                <a:cubicBezTo>
                  <a:pt x="1931304" y="2152442"/>
                  <a:pt x="1931342" y="2152442"/>
                  <a:pt x="1931371" y="2152442"/>
                </a:cubicBezTo>
                <a:cubicBezTo>
                  <a:pt x="1937356" y="2152442"/>
                  <a:pt x="1942201" y="2157288"/>
                  <a:pt x="1942201" y="2163273"/>
                </a:cubicBezTo>
                <a:cubicBezTo>
                  <a:pt x="1942201" y="2169259"/>
                  <a:pt x="1937356" y="2174104"/>
                  <a:pt x="1931371" y="2174104"/>
                </a:cubicBezTo>
                <a:cubicBezTo>
                  <a:pt x="1925442" y="2174104"/>
                  <a:pt x="1920635" y="2169297"/>
                  <a:pt x="1920635" y="2163368"/>
                </a:cubicBezTo>
                <a:cubicBezTo>
                  <a:pt x="1920635" y="2163340"/>
                  <a:pt x="1920635" y="2163302"/>
                  <a:pt x="1920635" y="2163273"/>
                </a:cubicBezTo>
                <a:cubicBezTo>
                  <a:pt x="1920578" y="2157345"/>
                  <a:pt x="1925347" y="2152500"/>
                  <a:pt x="1931275" y="2152442"/>
                </a:cubicBezTo>
                <a:close/>
                <a:moveTo>
                  <a:pt x="1756846" y="2152442"/>
                </a:moveTo>
                <a:cubicBezTo>
                  <a:pt x="1762793" y="2152490"/>
                  <a:pt x="1767582" y="2157326"/>
                  <a:pt x="1767582" y="2163273"/>
                </a:cubicBezTo>
                <a:cubicBezTo>
                  <a:pt x="1767582" y="2169221"/>
                  <a:pt x="1762793" y="2174056"/>
                  <a:pt x="1756846" y="2174104"/>
                </a:cubicBezTo>
                <a:cubicBezTo>
                  <a:pt x="1750861" y="2174104"/>
                  <a:pt x="1746015" y="2169259"/>
                  <a:pt x="1746015" y="2163273"/>
                </a:cubicBezTo>
                <a:cubicBezTo>
                  <a:pt x="1746015" y="2157288"/>
                  <a:pt x="1750861" y="2152442"/>
                  <a:pt x="1756846" y="2152442"/>
                </a:cubicBezTo>
                <a:close/>
                <a:moveTo>
                  <a:pt x="1582226" y="2152442"/>
                </a:moveTo>
                <a:cubicBezTo>
                  <a:pt x="1588155" y="2152442"/>
                  <a:pt x="1592962" y="2157250"/>
                  <a:pt x="1592962" y="2163178"/>
                </a:cubicBezTo>
                <a:cubicBezTo>
                  <a:pt x="1592962" y="2163206"/>
                  <a:pt x="1592962" y="2163244"/>
                  <a:pt x="1592962" y="2163273"/>
                </a:cubicBezTo>
                <a:cubicBezTo>
                  <a:pt x="1593009" y="2169201"/>
                  <a:pt x="1588250" y="2174047"/>
                  <a:pt x="1582321" y="2174104"/>
                </a:cubicBezTo>
                <a:cubicBezTo>
                  <a:pt x="1582293" y="2174104"/>
                  <a:pt x="1582255" y="2174104"/>
                  <a:pt x="1582226" y="2174104"/>
                </a:cubicBezTo>
                <a:cubicBezTo>
                  <a:pt x="1576241" y="2174104"/>
                  <a:pt x="1571395" y="2169259"/>
                  <a:pt x="1571395" y="2163273"/>
                </a:cubicBezTo>
                <a:cubicBezTo>
                  <a:pt x="1571395" y="2157288"/>
                  <a:pt x="1576241" y="2152442"/>
                  <a:pt x="1582226" y="2152442"/>
                </a:cubicBezTo>
                <a:close/>
                <a:moveTo>
                  <a:pt x="1232986" y="2152442"/>
                </a:moveTo>
                <a:cubicBezTo>
                  <a:pt x="1238972" y="2152442"/>
                  <a:pt x="1243817" y="2157288"/>
                  <a:pt x="1243817" y="2163273"/>
                </a:cubicBezTo>
                <a:cubicBezTo>
                  <a:pt x="1243817" y="2169259"/>
                  <a:pt x="1238972" y="2174104"/>
                  <a:pt x="1232986" y="2174104"/>
                </a:cubicBezTo>
                <a:cubicBezTo>
                  <a:pt x="1227001" y="2174104"/>
                  <a:pt x="1222155" y="2169259"/>
                  <a:pt x="1222155" y="2163273"/>
                </a:cubicBezTo>
                <a:cubicBezTo>
                  <a:pt x="1222155" y="2157288"/>
                  <a:pt x="1227001" y="2152442"/>
                  <a:pt x="1232986" y="2152442"/>
                </a:cubicBezTo>
                <a:close/>
                <a:moveTo>
                  <a:pt x="1058366" y="2152442"/>
                </a:moveTo>
                <a:cubicBezTo>
                  <a:pt x="1064351" y="2152442"/>
                  <a:pt x="1069197" y="2157288"/>
                  <a:pt x="1069197" y="2163273"/>
                </a:cubicBezTo>
                <a:cubicBezTo>
                  <a:pt x="1069197" y="2169259"/>
                  <a:pt x="1064351" y="2174104"/>
                  <a:pt x="1058366" y="2174104"/>
                </a:cubicBezTo>
                <a:cubicBezTo>
                  <a:pt x="1052419" y="2174056"/>
                  <a:pt x="1047630" y="2169221"/>
                  <a:pt x="1047630" y="2163273"/>
                </a:cubicBezTo>
                <a:cubicBezTo>
                  <a:pt x="1047630" y="2157326"/>
                  <a:pt x="1052419" y="2152490"/>
                  <a:pt x="1058366" y="2152442"/>
                </a:cubicBezTo>
                <a:close/>
                <a:moveTo>
                  <a:pt x="883936" y="2152442"/>
                </a:moveTo>
                <a:cubicBezTo>
                  <a:pt x="889883" y="2152490"/>
                  <a:pt x="894672" y="2157326"/>
                  <a:pt x="894672" y="2163273"/>
                </a:cubicBezTo>
                <a:cubicBezTo>
                  <a:pt x="894672" y="2169221"/>
                  <a:pt x="889883" y="2174056"/>
                  <a:pt x="883936" y="2174104"/>
                </a:cubicBezTo>
                <a:cubicBezTo>
                  <a:pt x="877951" y="2174104"/>
                  <a:pt x="873105" y="2169259"/>
                  <a:pt x="873105" y="2163273"/>
                </a:cubicBezTo>
                <a:cubicBezTo>
                  <a:pt x="873105" y="2157288"/>
                  <a:pt x="877951" y="2152442"/>
                  <a:pt x="883936" y="2152442"/>
                </a:cubicBezTo>
                <a:close/>
                <a:moveTo>
                  <a:pt x="709222" y="2152442"/>
                </a:moveTo>
                <a:cubicBezTo>
                  <a:pt x="715207" y="2152442"/>
                  <a:pt x="720052" y="2157288"/>
                  <a:pt x="720052" y="2163273"/>
                </a:cubicBezTo>
                <a:cubicBezTo>
                  <a:pt x="720052" y="2169259"/>
                  <a:pt x="715207" y="2174104"/>
                  <a:pt x="709222" y="2174104"/>
                </a:cubicBezTo>
                <a:cubicBezTo>
                  <a:pt x="703236" y="2174104"/>
                  <a:pt x="698391" y="2169259"/>
                  <a:pt x="698391" y="2163273"/>
                </a:cubicBezTo>
                <a:cubicBezTo>
                  <a:pt x="698391" y="2157288"/>
                  <a:pt x="703236" y="2152442"/>
                  <a:pt x="709222" y="2152442"/>
                </a:cubicBezTo>
                <a:close/>
                <a:moveTo>
                  <a:pt x="359982" y="2152442"/>
                </a:moveTo>
                <a:cubicBezTo>
                  <a:pt x="365967" y="2152442"/>
                  <a:pt x="370812" y="2157288"/>
                  <a:pt x="370812" y="2163273"/>
                </a:cubicBezTo>
                <a:cubicBezTo>
                  <a:pt x="370812" y="2169259"/>
                  <a:pt x="365967" y="2174104"/>
                  <a:pt x="359982" y="2174104"/>
                </a:cubicBezTo>
                <a:cubicBezTo>
                  <a:pt x="353997" y="2174104"/>
                  <a:pt x="349151" y="2169259"/>
                  <a:pt x="349151" y="2163273"/>
                </a:cubicBezTo>
                <a:cubicBezTo>
                  <a:pt x="349151" y="2157288"/>
                  <a:pt x="353997" y="2152442"/>
                  <a:pt x="359982" y="2152442"/>
                </a:cubicBezTo>
                <a:close/>
                <a:moveTo>
                  <a:pt x="185362" y="2152442"/>
                </a:moveTo>
                <a:cubicBezTo>
                  <a:pt x="191347" y="2152442"/>
                  <a:pt x="196192" y="2157288"/>
                  <a:pt x="196192" y="2163273"/>
                </a:cubicBezTo>
                <a:cubicBezTo>
                  <a:pt x="196192" y="2169259"/>
                  <a:pt x="191347" y="2174104"/>
                  <a:pt x="185362" y="2174104"/>
                </a:cubicBezTo>
                <a:cubicBezTo>
                  <a:pt x="179414" y="2174056"/>
                  <a:pt x="174626" y="2169221"/>
                  <a:pt x="174626" y="2163273"/>
                </a:cubicBezTo>
                <a:cubicBezTo>
                  <a:pt x="174626" y="2157326"/>
                  <a:pt x="179414" y="2152490"/>
                  <a:pt x="185362" y="2152442"/>
                </a:cubicBezTo>
                <a:close/>
                <a:moveTo>
                  <a:pt x="2629755" y="1973072"/>
                </a:moveTo>
                <a:cubicBezTo>
                  <a:pt x="2635740" y="1973072"/>
                  <a:pt x="2640586" y="1977918"/>
                  <a:pt x="2640586" y="1983903"/>
                </a:cubicBezTo>
                <a:cubicBezTo>
                  <a:pt x="2640586" y="1989888"/>
                  <a:pt x="2635740" y="1994734"/>
                  <a:pt x="2629755" y="1994734"/>
                </a:cubicBezTo>
                <a:cubicBezTo>
                  <a:pt x="2623808" y="1994686"/>
                  <a:pt x="2619019" y="1989850"/>
                  <a:pt x="2619019" y="1983903"/>
                </a:cubicBezTo>
                <a:cubicBezTo>
                  <a:pt x="2619019" y="1977956"/>
                  <a:pt x="2623808" y="1973120"/>
                  <a:pt x="2629755" y="1973072"/>
                </a:cubicBezTo>
                <a:close/>
                <a:moveTo>
                  <a:pt x="1931275" y="1973072"/>
                </a:moveTo>
                <a:cubicBezTo>
                  <a:pt x="1931304" y="1973072"/>
                  <a:pt x="1931342" y="1973072"/>
                  <a:pt x="1931371" y="1973072"/>
                </a:cubicBezTo>
                <a:cubicBezTo>
                  <a:pt x="1937356" y="1973072"/>
                  <a:pt x="1942201" y="1977918"/>
                  <a:pt x="1942201" y="1983903"/>
                </a:cubicBezTo>
                <a:cubicBezTo>
                  <a:pt x="1942201" y="1989888"/>
                  <a:pt x="1937356" y="1994734"/>
                  <a:pt x="1931371" y="1994734"/>
                </a:cubicBezTo>
                <a:cubicBezTo>
                  <a:pt x="1925442" y="1994734"/>
                  <a:pt x="1920635" y="1989926"/>
                  <a:pt x="1920635" y="1983998"/>
                </a:cubicBezTo>
                <a:cubicBezTo>
                  <a:pt x="1920635" y="1983970"/>
                  <a:pt x="1920635" y="1983931"/>
                  <a:pt x="1920635" y="1983903"/>
                </a:cubicBezTo>
                <a:cubicBezTo>
                  <a:pt x="1920578" y="1977975"/>
                  <a:pt x="1925347" y="1973129"/>
                  <a:pt x="1931275" y="1973072"/>
                </a:cubicBezTo>
                <a:close/>
                <a:moveTo>
                  <a:pt x="1756846" y="1973072"/>
                </a:moveTo>
                <a:cubicBezTo>
                  <a:pt x="1762793" y="1973120"/>
                  <a:pt x="1767582" y="1977956"/>
                  <a:pt x="1767582" y="1983903"/>
                </a:cubicBezTo>
                <a:cubicBezTo>
                  <a:pt x="1767582" y="1989850"/>
                  <a:pt x="1762793" y="1994686"/>
                  <a:pt x="1756846" y="1994734"/>
                </a:cubicBezTo>
                <a:cubicBezTo>
                  <a:pt x="1750861" y="1994734"/>
                  <a:pt x="1746015" y="1989888"/>
                  <a:pt x="1746015" y="1983903"/>
                </a:cubicBezTo>
                <a:cubicBezTo>
                  <a:pt x="1746015" y="1977918"/>
                  <a:pt x="1750861" y="1973072"/>
                  <a:pt x="1756846" y="1973072"/>
                </a:cubicBezTo>
                <a:close/>
                <a:moveTo>
                  <a:pt x="1582226" y="1973072"/>
                </a:moveTo>
                <a:cubicBezTo>
                  <a:pt x="1588155" y="1973072"/>
                  <a:pt x="1592962" y="1977880"/>
                  <a:pt x="1592962" y="1983808"/>
                </a:cubicBezTo>
                <a:cubicBezTo>
                  <a:pt x="1592962" y="1983836"/>
                  <a:pt x="1592962" y="1983874"/>
                  <a:pt x="1592962" y="1983903"/>
                </a:cubicBezTo>
                <a:cubicBezTo>
                  <a:pt x="1593009" y="1989831"/>
                  <a:pt x="1588250" y="1994677"/>
                  <a:pt x="1582321" y="1994734"/>
                </a:cubicBezTo>
                <a:cubicBezTo>
                  <a:pt x="1582293" y="1994734"/>
                  <a:pt x="1582255" y="1994734"/>
                  <a:pt x="1582226" y="1994734"/>
                </a:cubicBezTo>
                <a:cubicBezTo>
                  <a:pt x="1576241" y="1994734"/>
                  <a:pt x="1571395" y="1989888"/>
                  <a:pt x="1571395" y="1983903"/>
                </a:cubicBezTo>
                <a:cubicBezTo>
                  <a:pt x="1571395" y="1977918"/>
                  <a:pt x="1576241" y="1973072"/>
                  <a:pt x="1582226" y="1973072"/>
                </a:cubicBezTo>
                <a:close/>
                <a:moveTo>
                  <a:pt x="1407606" y="1973072"/>
                </a:moveTo>
                <a:cubicBezTo>
                  <a:pt x="1407635" y="1973072"/>
                  <a:pt x="1407673" y="1973072"/>
                  <a:pt x="1407701" y="1973072"/>
                </a:cubicBezTo>
                <a:cubicBezTo>
                  <a:pt x="1413648" y="1973120"/>
                  <a:pt x="1418437" y="1977956"/>
                  <a:pt x="1418437" y="1983903"/>
                </a:cubicBezTo>
                <a:cubicBezTo>
                  <a:pt x="1418437" y="1989888"/>
                  <a:pt x="1413592" y="1994734"/>
                  <a:pt x="1407606" y="1994734"/>
                </a:cubicBezTo>
                <a:cubicBezTo>
                  <a:pt x="1401621" y="1994734"/>
                  <a:pt x="1396775" y="1989888"/>
                  <a:pt x="1396775" y="1983903"/>
                </a:cubicBezTo>
                <a:cubicBezTo>
                  <a:pt x="1396775" y="1977918"/>
                  <a:pt x="1401621" y="1973072"/>
                  <a:pt x="1407606" y="1973072"/>
                </a:cubicBezTo>
                <a:close/>
                <a:moveTo>
                  <a:pt x="1232986" y="1973072"/>
                </a:moveTo>
                <a:cubicBezTo>
                  <a:pt x="1238972" y="1973072"/>
                  <a:pt x="1243817" y="1977918"/>
                  <a:pt x="1243817" y="1983903"/>
                </a:cubicBezTo>
                <a:cubicBezTo>
                  <a:pt x="1243817" y="1989888"/>
                  <a:pt x="1238972" y="1994734"/>
                  <a:pt x="1232986" y="1994734"/>
                </a:cubicBezTo>
                <a:cubicBezTo>
                  <a:pt x="1227001" y="1994734"/>
                  <a:pt x="1222155" y="1989888"/>
                  <a:pt x="1222155" y="1983903"/>
                </a:cubicBezTo>
                <a:cubicBezTo>
                  <a:pt x="1222155" y="1977918"/>
                  <a:pt x="1227001" y="1973072"/>
                  <a:pt x="1232986" y="1973072"/>
                </a:cubicBezTo>
                <a:close/>
                <a:moveTo>
                  <a:pt x="534602" y="1973072"/>
                </a:moveTo>
                <a:cubicBezTo>
                  <a:pt x="540587" y="1973072"/>
                  <a:pt x="545432" y="1977918"/>
                  <a:pt x="545432" y="1983903"/>
                </a:cubicBezTo>
                <a:cubicBezTo>
                  <a:pt x="545432" y="1989888"/>
                  <a:pt x="540587" y="1994734"/>
                  <a:pt x="534602" y="1994734"/>
                </a:cubicBezTo>
                <a:cubicBezTo>
                  <a:pt x="528616" y="1994734"/>
                  <a:pt x="523771" y="1989888"/>
                  <a:pt x="523771" y="1983903"/>
                </a:cubicBezTo>
                <a:cubicBezTo>
                  <a:pt x="523771" y="1977918"/>
                  <a:pt x="528616" y="1973072"/>
                  <a:pt x="534602" y="1973072"/>
                </a:cubicBezTo>
                <a:close/>
                <a:moveTo>
                  <a:pt x="359982" y="1973072"/>
                </a:moveTo>
                <a:cubicBezTo>
                  <a:pt x="365967" y="1973072"/>
                  <a:pt x="370812" y="1977918"/>
                  <a:pt x="370812" y="1983903"/>
                </a:cubicBezTo>
                <a:cubicBezTo>
                  <a:pt x="370812" y="1989888"/>
                  <a:pt x="365967" y="1994734"/>
                  <a:pt x="359982" y="1994734"/>
                </a:cubicBezTo>
                <a:cubicBezTo>
                  <a:pt x="353997" y="1994734"/>
                  <a:pt x="349151" y="1989888"/>
                  <a:pt x="349151" y="1983903"/>
                </a:cubicBezTo>
                <a:cubicBezTo>
                  <a:pt x="349151" y="1977918"/>
                  <a:pt x="353997" y="1973072"/>
                  <a:pt x="359982" y="1973072"/>
                </a:cubicBezTo>
                <a:close/>
                <a:moveTo>
                  <a:pt x="185362" y="1973072"/>
                </a:moveTo>
                <a:cubicBezTo>
                  <a:pt x="191347" y="1973072"/>
                  <a:pt x="196192" y="1977918"/>
                  <a:pt x="196192" y="1983903"/>
                </a:cubicBezTo>
                <a:cubicBezTo>
                  <a:pt x="196192" y="1989888"/>
                  <a:pt x="191347" y="1994734"/>
                  <a:pt x="185362" y="1994734"/>
                </a:cubicBezTo>
                <a:cubicBezTo>
                  <a:pt x="179414" y="1994686"/>
                  <a:pt x="174626" y="1989850"/>
                  <a:pt x="174626" y="1983903"/>
                </a:cubicBezTo>
                <a:cubicBezTo>
                  <a:pt x="174626" y="1977956"/>
                  <a:pt x="179414" y="1973120"/>
                  <a:pt x="185362" y="1973072"/>
                </a:cubicBezTo>
                <a:close/>
                <a:moveTo>
                  <a:pt x="10837" y="1973072"/>
                </a:moveTo>
                <a:cubicBezTo>
                  <a:pt x="10932" y="1973072"/>
                  <a:pt x="11027" y="1973072"/>
                  <a:pt x="11122" y="1973072"/>
                </a:cubicBezTo>
                <a:cubicBezTo>
                  <a:pt x="16955" y="1973281"/>
                  <a:pt x="21572" y="1978070"/>
                  <a:pt x="21572" y="1983903"/>
                </a:cubicBezTo>
                <a:cubicBezTo>
                  <a:pt x="21572" y="1989850"/>
                  <a:pt x="16784" y="1994686"/>
                  <a:pt x="10837" y="1994734"/>
                </a:cubicBezTo>
                <a:cubicBezTo>
                  <a:pt x="4852" y="1994734"/>
                  <a:pt x="6" y="1989888"/>
                  <a:pt x="6" y="1983903"/>
                </a:cubicBezTo>
                <a:cubicBezTo>
                  <a:pt x="6" y="1977918"/>
                  <a:pt x="4852" y="1973072"/>
                  <a:pt x="10837" y="1973072"/>
                </a:cubicBezTo>
                <a:close/>
                <a:moveTo>
                  <a:pt x="2454057" y="1973032"/>
                </a:moveTo>
                <a:cubicBezTo>
                  <a:pt x="2460038" y="1973032"/>
                  <a:pt x="2464887" y="1977881"/>
                  <a:pt x="2464887" y="1983862"/>
                </a:cubicBezTo>
                <a:cubicBezTo>
                  <a:pt x="2464887" y="1989844"/>
                  <a:pt x="2460038" y="1994693"/>
                  <a:pt x="2454057" y="1994693"/>
                </a:cubicBezTo>
                <a:cubicBezTo>
                  <a:pt x="2448075" y="1994693"/>
                  <a:pt x="2443226" y="1989844"/>
                  <a:pt x="2443226" y="1983862"/>
                </a:cubicBezTo>
                <a:cubicBezTo>
                  <a:pt x="2443226" y="1977881"/>
                  <a:pt x="2448075" y="1973032"/>
                  <a:pt x="2454057" y="1973032"/>
                </a:cubicBezTo>
                <a:close/>
                <a:moveTo>
                  <a:pt x="2279532" y="1973032"/>
                </a:moveTo>
                <a:cubicBezTo>
                  <a:pt x="2285513" y="1973032"/>
                  <a:pt x="2290362" y="1977881"/>
                  <a:pt x="2290362" y="1983862"/>
                </a:cubicBezTo>
                <a:cubicBezTo>
                  <a:pt x="2290362" y="1989844"/>
                  <a:pt x="2285513" y="1994693"/>
                  <a:pt x="2279532" y="1994693"/>
                </a:cubicBezTo>
                <a:cubicBezTo>
                  <a:pt x="2273550" y="1994693"/>
                  <a:pt x="2268701" y="1989844"/>
                  <a:pt x="2268701" y="1983862"/>
                </a:cubicBezTo>
                <a:cubicBezTo>
                  <a:pt x="2268701" y="1977881"/>
                  <a:pt x="2273550" y="1973032"/>
                  <a:pt x="2279532" y="1973032"/>
                </a:cubicBezTo>
                <a:close/>
                <a:moveTo>
                  <a:pt x="2104913" y="1973032"/>
                </a:moveTo>
                <a:cubicBezTo>
                  <a:pt x="2110894" y="1973032"/>
                  <a:pt x="2115743" y="1977881"/>
                  <a:pt x="2115743" y="1983862"/>
                </a:cubicBezTo>
                <a:cubicBezTo>
                  <a:pt x="2115743" y="1989844"/>
                  <a:pt x="2110894" y="1994693"/>
                  <a:pt x="2104913" y="1994693"/>
                </a:cubicBezTo>
                <a:cubicBezTo>
                  <a:pt x="2098931" y="1994693"/>
                  <a:pt x="2094082" y="1989844"/>
                  <a:pt x="2094082" y="1983862"/>
                </a:cubicBezTo>
                <a:cubicBezTo>
                  <a:pt x="2094082" y="1977881"/>
                  <a:pt x="2098931" y="1973032"/>
                  <a:pt x="2104913" y="1973032"/>
                </a:cubicBezTo>
                <a:close/>
                <a:moveTo>
                  <a:pt x="1057287" y="1973032"/>
                </a:moveTo>
                <a:cubicBezTo>
                  <a:pt x="1063269" y="1973032"/>
                  <a:pt x="1068118" y="1977881"/>
                  <a:pt x="1068118" y="1983862"/>
                </a:cubicBezTo>
                <a:cubicBezTo>
                  <a:pt x="1068118" y="1989844"/>
                  <a:pt x="1063269" y="1994693"/>
                  <a:pt x="1057287" y="1994693"/>
                </a:cubicBezTo>
                <a:cubicBezTo>
                  <a:pt x="1051306" y="1994693"/>
                  <a:pt x="1046457" y="1989844"/>
                  <a:pt x="1046457" y="1983862"/>
                </a:cubicBezTo>
                <a:cubicBezTo>
                  <a:pt x="1046457" y="1977881"/>
                  <a:pt x="1051306" y="1973032"/>
                  <a:pt x="1057287" y="1973032"/>
                </a:cubicBezTo>
                <a:close/>
                <a:moveTo>
                  <a:pt x="882667" y="1973032"/>
                </a:moveTo>
                <a:cubicBezTo>
                  <a:pt x="888649" y="1973032"/>
                  <a:pt x="893498" y="1977881"/>
                  <a:pt x="893498" y="1983862"/>
                </a:cubicBezTo>
                <a:cubicBezTo>
                  <a:pt x="893498" y="1989844"/>
                  <a:pt x="888649" y="1994693"/>
                  <a:pt x="882667" y="1994693"/>
                </a:cubicBezTo>
                <a:cubicBezTo>
                  <a:pt x="876686" y="1994693"/>
                  <a:pt x="871837" y="1989844"/>
                  <a:pt x="871837" y="1983862"/>
                </a:cubicBezTo>
                <a:cubicBezTo>
                  <a:pt x="871837" y="1977881"/>
                  <a:pt x="876686" y="1973032"/>
                  <a:pt x="882667" y="1973032"/>
                </a:cubicBezTo>
                <a:close/>
                <a:moveTo>
                  <a:pt x="708142" y="1973032"/>
                </a:moveTo>
                <a:cubicBezTo>
                  <a:pt x="714124" y="1973032"/>
                  <a:pt x="718973" y="1977881"/>
                  <a:pt x="718973" y="1983862"/>
                </a:cubicBezTo>
                <a:cubicBezTo>
                  <a:pt x="718973" y="1989844"/>
                  <a:pt x="714124" y="1994693"/>
                  <a:pt x="708142" y="1994693"/>
                </a:cubicBezTo>
                <a:cubicBezTo>
                  <a:pt x="702161" y="1994693"/>
                  <a:pt x="697312" y="1989844"/>
                  <a:pt x="697312" y="1983862"/>
                </a:cubicBezTo>
                <a:cubicBezTo>
                  <a:pt x="697312" y="1977881"/>
                  <a:pt x="702161" y="1973032"/>
                  <a:pt x="708142" y="1973032"/>
                </a:cubicBezTo>
                <a:close/>
                <a:moveTo>
                  <a:pt x="2629755" y="1793702"/>
                </a:moveTo>
                <a:cubicBezTo>
                  <a:pt x="2635740" y="1793702"/>
                  <a:pt x="2640586" y="1798548"/>
                  <a:pt x="2640586" y="1804533"/>
                </a:cubicBezTo>
                <a:cubicBezTo>
                  <a:pt x="2640586" y="1810518"/>
                  <a:pt x="2635740" y="1815364"/>
                  <a:pt x="2629755" y="1815364"/>
                </a:cubicBezTo>
                <a:cubicBezTo>
                  <a:pt x="2623808" y="1815316"/>
                  <a:pt x="2619019" y="1810480"/>
                  <a:pt x="2619019" y="1804533"/>
                </a:cubicBezTo>
                <a:cubicBezTo>
                  <a:pt x="2619019" y="1798586"/>
                  <a:pt x="2623808" y="1793750"/>
                  <a:pt x="2629755" y="1793702"/>
                </a:cubicBezTo>
                <a:close/>
                <a:moveTo>
                  <a:pt x="1931275" y="1793702"/>
                </a:moveTo>
                <a:cubicBezTo>
                  <a:pt x="1931304" y="1793702"/>
                  <a:pt x="1931342" y="1793702"/>
                  <a:pt x="1931371" y="1793702"/>
                </a:cubicBezTo>
                <a:cubicBezTo>
                  <a:pt x="1937356" y="1793702"/>
                  <a:pt x="1942201" y="1798548"/>
                  <a:pt x="1942201" y="1804533"/>
                </a:cubicBezTo>
                <a:cubicBezTo>
                  <a:pt x="1942201" y="1810518"/>
                  <a:pt x="1937356" y="1815364"/>
                  <a:pt x="1931371" y="1815364"/>
                </a:cubicBezTo>
                <a:cubicBezTo>
                  <a:pt x="1925442" y="1815364"/>
                  <a:pt x="1920635" y="1810556"/>
                  <a:pt x="1920635" y="1804628"/>
                </a:cubicBezTo>
                <a:cubicBezTo>
                  <a:pt x="1920635" y="1804600"/>
                  <a:pt x="1920635" y="1804562"/>
                  <a:pt x="1920635" y="1804533"/>
                </a:cubicBezTo>
                <a:cubicBezTo>
                  <a:pt x="1920578" y="1798605"/>
                  <a:pt x="1925347" y="1793759"/>
                  <a:pt x="1931275" y="1793702"/>
                </a:cubicBezTo>
                <a:close/>
                <a:moveTo>
                  <a:pt x="1756846" y="1793702"/>
                </a:moveTo>
                <a:cubicBezTo>
                  <a:pt x="1762793" y="1793750"/>
                  <a:pt x="1767582" y="1798586"/>
                  <a:pt x="1767582" y="1804533"/>
                </a:cubicBezTo>
                <a:cubicBezTo>
                  <a:pt x="1767582" y="1810480"/>
                  <a:pt x="1762793" y="1815316"/>
                  <a:pt x="1756846" y="1815364"/>
                </a:cubicBezTo>
                <a:cubicBezTo>
                  <a:pt x="1750861" y="1815364"/>
                  <a:pt x="1746015" y="1810518"/>
                  <a:pt x="1746015" y="1804533"/>
                </a:cubicBezTo>
                <a:cubicBezTo>
                  <a:pt x="1746015" y="1798548"/>
                  <a:pt x="1750861" y="1793702"/>
                  <a:pt x="1756846" y="1793702"/>
                </a:cubicBezTo>
                <a:close/>
                <a:moveTo>
                  <a:pt x="1582226" y="1793702"/>
                </a:moveTo>
                <a:cubicBezTo>
                  <a:pt x="1588155" y="1793702"/>
                  <a:pt x="1592962" y="1798510"/>
                  <a:pt x="1592962" y="1804438"/>
                </a:cubicBezTo>
                <a:cubicBezTo>
                  <a:pt x="1592962" y="1804466"/>
                  <a:pt x="1592962" y="1804505"/>
                  <a:pt x="1592962" y="1804533"/>
                </a:cubicBezTo>
                <a:cubicBezTo>
                  <a:pt x="1593009" y="1810461"/>
                  <a:pt x="1588250" y="1815307"/>
                  <a:pt x="1582321" y="1815364"/>
                </a:cubicBezTo>
                <a:cubicBezTo>
                  <a:pt x="1582293" y="1815364"/>
                  <a:pt x="1582255" y="1815364"/>
                  <a:pt x="1582226" y="1815364"/>
                </a:cubicBezTo>
                <a:cubicBezTo>
                  <a:pt x="1576241" y="1815364"/>
                  <a:pt x="1571395" y="1810518"/>
                  <a:pt x="1571395" y="1804533"/>
                </a:cubicBezTo>
                <a:cubicBezTo>
                  <a:pt x="1571395" y="1798548"/>
                  <a:pt x="1576241" y="1793702"/>
                  <a:pt x="1582226" y="1793702"/>
                </a:cubicBezTo>
                <a:close/>
                <a:moveTo>
                  <a:pt x="1407701" y="1793702"/>
                </a:moveTo>
                <a:cubicBezTo>
                  <a:pt x="1413648" y="1793750"/>
                  <a:pt x="1418437" y="1798586"/>
                  <a:pt x="1418437" y="1804533"/>
                </a:cubicBezTo>
                <a:cubicBezTo>
                  <a:pt x="1418437" y="1810480"/>
                  <a:pt x="1413648" y="1815316"/>
                  <a:pt x="1407701" y="1815364"/>
                </a:cubicBezTo>
                <a:cubicBezTo>
                  <a:pt x="1401716" y="1815364"/>
                  <a:pt x="1396870" y="1810518"/>
                  <a:pt x="1396870" y="1804533"/>
                </a:cubicBezTo>
                <a:cubicBezTo>
                  <a:pt x="1396870" y="1798548"/>
                  <a:pt x="1401716" y="1793702"/>
                  <a:pt x="1407701" y="1793702"/>
                </a:cubicBezTo>
                <a:close/>
                <a:moveTo>
                  <a:pt x="1232986" y="1793702"/>
                </a:moveTo>
                <a:cubicBezTo>
                  <a:pt x="1238972" y="1793702"/>
                  <a:pt x="1243817" y="1798548"/>
                  <a:pt x="1243817" y="1804533"/>
                </a:cubicBezTo>
                <a:cubicBezTo>
                  <a:pt x="1243817" y="1810518"/>
                  <a:pt x="1238972" y="1815364"/>
                  <a:pt x="1232986" y="1815364"/>
                </a:cubicBezTo>
                <a:cubicBezTo>
                  <a:pt x="1227001" y="1815364"/>
                  <a:pt x="1222155" y="1810518"/>
                  <a:pt x="1222155" y="1804533"/>
                </a:cubicBezTo>
                <a:cubicBezTo>
                  <a:pt x="1222155" y="1798548"/>
                  <a:pt x="1227001" y="1793702"/>
                  <a:pt x="1232986" y="1793702"/>
                </a:cubicBezTo>
                <a:close/>
                <a:moveTo>
                  <a:pt x="534602" y="1793702"/>
                </a:moveTo>
                <a:cubicBezTo>
                  <a:pt x="540587" y="1793702"/>
                  <a:pt x="545432" y="1798548"/>
                  <a:pt x="545432" y="1804533"/>
                </a:cubicBezTo>
                <a:cubicBezTo>
                  <a:pt x="545432" y="1810518"/>
                  <a:pt x="540587" y="1815364"/>
                  <a:pt x="534602" y="1815364"/>
                </a:cubicBezTo>
                <a:cubicBezTo>
                  <a:pt x="528616" y="1815364"/>
                  <a:pt x="523771" y="1810518"/>
                  <a:pt x="523771" y="1804533"/>
                </a:cubicBezTo>
                <a:cubicBezTo>
                  <a:pt x="523771" y="1798548"/>
                  <a:pt x="528616" y="1793702"/>
                  <a:pt x="534602" y="1793702"/>
                </a:cubicBezTo>
                <a:close/>
                <a:moveTo>
                  <a:pt x="359982" y="1793702"/>
                </a:moveTo>
                <a:cubicBezTo>
                  <a:pt x="365967" y="1793702"/>
                  <a:pt x="370812" y="1798548"/>
                  <a:pt x="370812" y="1804533"/>
                </a:cubicBezTo>
                <a:cubicBezTo>
                  <a:pt x="370812" y="1810518"/>
                  <a:pt x="365967" y="1815364"/>
                  <a:pt x="359982" y="1815364"/>
                </a:cubicBezTo>
                <a:cubicBezTo>
                  <a:pt x="353997" y="1815364"/>
                  <a:pt x="349151" y="1810518"/>
                  <a:pt x="349151" y="1804533"/>
                </a:cubicBezTo>
                <a:cubicBezTo>
                  <a:pt x="349151" y="1798548"/>
                  <a:pt x="353997" y="1793702"/>
                  <a:pt x="359982" y="1793702"/>
                </a:cubicBezTo>
                <a:close/>
                <a:moveTo>
                  <a:pt x="185362" y="1793702"/>
                </a:moveTo>
                <a:cubicBezTo>
                  <a:pt x="191347" y="1793702"/>
                  <a:pt x="196192" y="1798548"/>
                  <a:pt x="196192" y="1804533"/>
                </a:cubicBezTo>
                <a:cubicBezTo>
                  <a:pt x="196192" y="1810518"/>
                  <a:pt x="191347" y="1815364"/>
                  <a:pt x="185362" y="1815364"/>
                </a:cubicBezTo>
                <a:cubicBezTo>
                  <a:pt x="179414" y="1815316"/>
                  <a:pt x="174626" y="1810480"/>
                  <a:pt x="174626" y="1804533"/>
                </a:cubicBezTo>
                <a:cubicBezTo>
                  <a:pt x="174626" y="1798586"/>
                  <a:pt x="179414" y="1793750"/>
                  <a:pt x="185362" y="1793702"/>
                </a:cubicBezTo>
                <a:close/>
                <a:moveTo>
                  <a:pt x="11122" y="1793702"/>
                </a:moveTo>
                <a:cubicBezTo>
                  <a:pt x="16956" y="1793911"/>
                  <a:pt x="21572" y="1798700"/>
                  <a:pt x="21572" y="1804533"/>
                </a:cubicBezTo>
                <a:cubicBezTo>
                  <a:pt x="21572" y="1810366"/>
                  <a:pt x="16956" y="1815155"/>
                  <a:pt x="11122" y="1815364"/>
                </a:cubicBezTo>
                <a:cubicBezTo>
                  <a:pt x="5137" y="1815364"/>
                  <a:pt x="291" y="1810518"/>
                  <a:pt x="291" y="1804533"/>
                </a:cubicBezTo>
                <a:cubicBezTo>
                  <a:pt x="291" y="1798548"/>
                  <a:pt x="5137" y="1793702"/>
                  <a:pt x="11122" y="1793702"/>
                </a:cubicBezTo>
                <a:close/>
                <a:moveTo>
                  <a:pt x="2454057" y="1793662"/>
                </a:moveTo>
                <a:cubicBezTo>
                  <a:pt x="2460038" y="1793662"/>
                  <a:pt x="2464887" y="1798511"/>
                  <a:pt x="2464887" y="1804493"/>
                </a:cubicBezTo>
                <a:cubicBezTo>
                  <a:pt x="2464887" y="1810474"/>
                  <a:pt x="2460038" y="1815323"/>
                  <a:pt x="2454057" y="1815323"/>
                </a:cubicBezTo>
                <a:cubicBezTo>
                  <a:pt x="2448075" y="1815323"/>
                  <a:pt x="2443226" y="1810474"/>
                  <a:pt x="2443226" y="1804493"/>
                </a:cubicBezTo>
                <a:cubicBezTo>
                  <a:pt x="2443226" y="1798511"/>
                  <a:pt x="2448075" y="1793662"/>
                  <a:pt x="2454057" y="1793662"/>
                </a:cubicBezTo>
                <a:close/>
                <a:moveTo>
                  <a:pt x="2279532" y="1793662"/>
                </a:moveTo>
                <a:cubicBezTo>
                  <a:pt x="2285513" y="1793662"/>
                  <a:pt x="2290362" y="1798511"/>
                  <a:pt x="2290362" y="1804493"/>
                </a:cubicBezTo>
                <a:cubicBezTo>
                  <a:pt x="2290362" y="1810474"/>
                  <a:pt x="2285513" y="1815323"/>
                  <a:pt x="2279532" y="1815323"/>
                </a:cubicBezTo>
                <a:cubicBezTo>
                  <a:pt x="2273550" y="1815323"/>
                  <a:pt x="2268701" y="1810474"/>
                  <a:pt x="2268701" y="1804493"/>
                </a:cubicBezTo>
                <a:cubicBezTo>
                  <a:pt x="2268701" y="1798511"/>
                  <a:pt x="2273550" y="1793662"/>
                  <a:pt x="2279532" y="1793662"/>
                </a:cubicBezTo>
                <a:close/>
                <a:moveTo>
                  <a:pt x="2104913" y="1793662"/>
                </a:moveTo>
                <a:cubicBezTo>
                  <a:pt x="2110894" y="1793662"/>
                  <a:pt x="2115743" y="1798511"/>
                  <a:pt x="2115743" y="1804493"/>
                </a:cubicBezTo>
                <a:cubicBezTo>
                  <a:pt x="2115743" y="1810474"/>
                  <a:pt x="2110894" y="1815323"/>
                  <a:pt x="2104913" y="1815323"/>
                </a:cubicBezTo>
                <a:cubicBezTo>
                  <a:pt x="2098931" y="1815323"/>
                  <a:pt x="2094082" y="1810474"/>
                  <a:pt x="2094082" y="1804493"/>
                </a:cubicBezTo>
                <a:cubicBezTo>
                  <a:pt x="2094082" y="1798511"/>
                  <a:pt x="2098931" y="1793662"/>
                  <a:pt x="2104913" y="1793662"/>
                </a:cubicBezTo>
                <a:close/>
                <a:moveTo>
                  <a:pt x="1057287" y="1793662"/>
                </a:moveTo>
                <a:cubicBezTo>
                  <a:pt x="1063269" y="1793662"/>
                  <a:pt x="1068118" y="1798511"/>
                  <a:pt x="1068118" y="1804493"/>
                </a:cubicBezTo>
                <a:cubicBezTo>
                  <a:pt x="1068118" y="1810474"/>
                  <a:pt x="1063269" y="1815323"/>
                  <a:pt x="1057287" y="1815323"/>
                </a:cubicBezTo>
                <a:cubicBezTo>
                  <a:pt x="1051306" y="1815323"/>
                  <a:pt x="1046457" y="1810474"/>
                  <a:pt x="1046457" y="1804493"/>
                </a:cubicBezTo>
                <a:cubicBezTo>
                  <a:pt x="1046457" y="1798511"/>
                  <a:pt x="1051306" y="1793662"/>
                  <a:pt x="1057287" y="1793662"/>
                </a:cubicBezTo>
                <a:close/>
                <a:moveTo>
                  <a:pt x="882667" y="1793662"/>
                </a:moveTo>
                <a:cubicBezTo>
                  <a:pt x="888649" y="1793662"/>
                  <a:pt x="893498" y="1798511"/>
                  <a:pt x="893498" y="1804493"/>
                </a:cubicBezTo>
                <a:cubicBezTo>
                  <a:pt x="893498" y="1810474"/>
                  <a:pt x="888649" y="1815323"/>
                  <a:pt x="882667" y="1815323"/>
                </a:cubicBezTo>
                <a:cubicBezTo>
                  <a:pt x="876686" y="1815323"/>
                  <a:pt x="871837" y="1810474"/>
                  <a:pt x="871837" y="1804493"/>
                </a:cubicBezTo>
                <a:cubicBezTo>
                  <a:pt x="871837" y="1798511"/>
                  <a:pt x="876686" y="1793662"/>
                  <a:pt x="882667" y="1793662"/>
                </a:cubicBezTo>
                <a:close/>
                <a:moveTo>
                  <a:pt x="708142" y="1793662"/>
                </a:moveTo>
                <a:cubicBezTo>
                  <a:pt x="714124" y="1793662"/>
                  <a:pt x="718973" y="1798511"/>
                  <a:pt x="718973" y="1804493"/>
                </a:cubicBezTo>
                <a:cubicBezTo>
                  <a:pt x="718973" y="1810474"/>
                  <a:pt x="714124" y="1815323"/>
                  <a:pt x="708142" y="1815323"/>
                </a:cubicBezTo>
                <a:cubicBezTo>
                  <a:pt x="702161" y="1815323"/>
                  <a:pt x="697312" y="1810474"/>
                  <a:pt x="697312" y="1804493"/>
                </a:cubicBezTo>
                <a:cubicBezTo>
                  <a:pt x="697312" y="1798511"/>
                  <a:pt x="702161" y="1793662"/>
                  <a:pt x="708142" y="1793662"/>
                </a:cubicBezTo>
                <a:close/>
                <a:moveTo>
                  <a:pt x="2629755" y="1614331"/>
                </a:moveTo>
                <a:cubicBezTo>
                  <a:pt x="2635740" y="1614331"/>
                  <a:pt x="2640586" y="1619177"/>
                  <a:pt x="2640586" y="1625162"/>
                </a:cubicBezTo>
                <a:cubicBezTo>
                  <a:pt x="2640586" y="1631147"/>
                  <a:pt x="2635740" y="1635993"/>
                  <a:pt x="2629755" y="1635993"/>
                </a:cubicBezTo>
                <a:cubicBezTo>
                  <a:pt x="2623808" y="1635936"/>
                  <a:pt x="2619019" y="1631109"/>
                  <a:pt x="2619019" y="1625162"/>
                </a:cubicBezTo>
                <a:cubicBezTo>
                  <a:pt x="2619019" y="1619215"/>
                  <a:pt x="2623808" y="1614379"/>
                  <a:pt x="2629755" y="1614331"/>
                </a:cubicBezTo>
                <a:close/>
                <a:moveTo>
                  <a:pt x="2455230" y="1614331"/>
                </a:moveTo>
                <a:cubicBezTo>
                  <a:pt x="2461177" y="1614379"/>
                  <a:pt x="2465966" y="1619215"/>
                  <a:pt x="2465966" y="1625162"/>
                </a:cubicBezTo>
                <a:cubicBezTo>
                  <a:pt x="2465966" y="1631109"/>
                  <a:pt x="2461177" y="1635936"/>
                  <a:pt x="2455230" y="1635993"/>
                </a:cubicBezTo>
                <a:cubicBezTo>
                  <a:pt x="2449245" y="1635993"/>
                  <a:pt x="2444399" y="1631147"/>
                  <a:pt x="2444399" y="1625162"/>
                </a:cubicBezTo>
                <a:cubicBezTo>
                  <a:pt x="2444399" y="1619177"/>
                  <a:pt x="2449245" y="1614331"/>
                  <a:pt x="2455230" y="1614331"/>
                </a:cubicBezTo>
                <a:close/>
                <a:moveTo>
                  <a:pt x="2280420" y="1614331"/>
                </a:moveTo>
                <a:cubicBezTo>
                  <a:pt x="2286406" y="1614331"/>
                  <a:pt x="2291251" y="1619177"/>
                  <a:pt x="2291251" y="1625162"/>
                </a:cubicBezTo>
                <a:cubicBezTo>
                  <a:pt x="2291251" y="1631147"/>
                  <a:pt x="2286406" y="1635993"/>
                  <a:pt x="2280420" y="1635993"/>
                </a:cubicBezTo>
                <a:cubicBezTo>
                  <a:pt x="2274435" y="1635993"/>
                  <a:pt x="2269589" y="1631147"/>
                  <a:pt x="2269589" y="1625162"/>
                </a:cubicBezTo>
                <a:cubicBezTo>
                  <a:pt x="2269589" y="1619177"/>
                  <a:pt x="2274435" y="1614331"/>
                  <a:pt x="2280420" y="1614331"/>
                </a:cubicBezTo>
                <a:close/>
                <a:moveTo>
                  <a:pt x="1931275" y="1614331"/>
                </a:moveTo>
                <a:cubicBezTo>
                  <a:pt x="1931304" y="1614331"/>
                  <a:pt x="1931342" y="1614331"/>
                  <a:pt x="1931371" y="1614331"/>
                </a:cubicBezTo>
                <a:cubicBezTo>
                  <a:pt x="1937356" y="1614331"/>
                  <a:pt x="1942201" y="1619177"/>
                  <a:pt x="1942201" y="1625162"/>
                </a:cubicBezTo>
                <a:cubicBezTo>
                  <a:pt x="1942201" y="1631147"/>
                  <a:pt x="1937356" y="1635993"/>
                  <a:pt x="1931371" y="1635993"/>
                </a:cubicBezTo>
                <a:cubicBezTo>
                  <a:pt x="1925442" y="1635993"/>
                  <a:pt x="1920635" y="1631185"/>
                  <a:pt x="1920635" y="1625257"/>
                </a:cubicBezTo>
                <a:cubicBezTo>
                  <a:pt x="1920635" y="1625229"/>
                  <a:pt x="1920635" y="1625191"/>
                  <a:pt x="1920635" y="1625162"/>
                </a:cubicBezTo>
                <a:cubicBezTo>
                  <a:pt x="1920578" y="1619234"/>
                  <a:pt x="1925347" y="1614389"/>
                  <a:pt x="1931275" y="1614331"/>
                </a:cubicBezTo>
                <a:close/>
                <a:moveTo>
                  <a:pt x="1756846" y="1614331"/>
                </a:moveTo>
                <a:cubicBezTo>
                  <a:pt x="1762793" y="1614379"/>
                  <a:pt x="1767582" y="1619215"/>
                  <a:pt x="1767582" y="1625162"/>
                </a:cubicBezTo>
                <a:cubicBezTo>
                  <a:pt x="1767582" y="1631109"/>
                  <a:pt x="1762793" y="1635936"/>
                  <a:pt x="1756846" y="1635993"/>
                </a:cubicBezTo>
                <a:cubicBezTo>
                  <a:pt x="1750861" y="1635993"/>
                  <a:pt x="1746015" y="1631147"/>
                  <a:pt x="1746015" y="1625162"/>
                </a:cubicBezTo>
                <a:cubicBezTo>
                  <a:pt x="1746015" y="1619177"/>
                  <a:pt x="1750861" y="1614331"/>
                  <a:pt x="1756846" y="1614331"/>
                </a:cubicBezTo>
                <a:close/>
                <a:moveTo>
                  <a:pt x="1582226" y="1614331"/>
                </a:moveTo>
                <a:cubicBezTo>
                  <a:pt x="1588155" y="1614331"/>
                  <a:pt x="1592962" y="1619139"/>
                  <a:pt x="1592962" y="1625067"/>
                </a:cubicBezTo>
                <a:cubicBezTo>
                  <a:pt x="1592962" y="1625096"/>
                  <a:pt x="1592962" y="1625134"/>
                  <a:pt x="1592962" y="1625162"/>
                </a:cubicBezTo>
                <a:cubicBezTo>
                  <a:pt x="1593009" y="1631090"/>
                  <a:pt x="1588250" y="1635936"/>
                  <a:pt x="1582321" y="1635993"/>
                </a:cubicBezTo>
                <a:cubicBezTo>
                  <a:pt x="1582293" y="1635993"/>
                  <a:pt x="1582255" y="1635993"/>
                  <a:pt x="1582226" y="1635993"/>
                </a:cubicBezTo>
                <a:cubicBezTo>
                  <a:pt x="1576241" y="1635993"/>
                  <a:pt x="1571395" y="1631147"/>
                  <a:pt x="1571395" y="1625162"/>
                </a:cubicBezTo>
                <a:cubicBezTo>
                  <a:pt x="1571395" y="1619177"/>
                  <a:pt x="1576241" y="1614331"/>
                  <a:pt x="1582226" y="1614331"/>
                </a:cubicBezTo>
                <a:close/>
                <a:moveTo>
                  <a:pt x="1232986" y="1614331"/>
                </a:moveTo>
                <a:cubicBezTo>
                  <a:pt x="1238972" y="1614331"/>
                  <a:pt x="1243817" y="1619177"/>
                  <a:pt x="1243817" y="1625162"/>
                </a:cubicBezTo>
                <a:cubicBezTo>
                  <a:pt x="1243817" y="1631147"/>
                  <a:pt x="1238972" y="1635993"/>
                  <a:pt x="1232986" y="1635993"/>
                </a:cubicBezTo>
                <a:cubicBezTo>
                  <a:pt x="1227001" y="1635993"/>
                  <a:pt x="1222155" y="1631147"/>
                  <a:pt x="1222155" y="1625162"/>
                </a:cubicBezTo>
                <a:cubicBezTo>
                  <a:pt x="1222155" y="1619177"/>
                  <a:pt x="1227001" y="1614331"/>
                  <a:pt x="1232986" y="1614331"/>
                </a:cubicBezTo>
                <a:close/>
                <a:moveTo>
                  <a:pt x="1058366" y="1614331"/>
                </a:moveTo>
                <a:cubicBezTo>
                  <a:pt x="1064351" y="1614331"/>
                  <a:pt x="1069197" y="1619177"/>
                  <a:pt x="1069197" y="1625162"/>
                </a:cubicBezTo>
                <a:cubicBezTo>
                  <a:pt x="1069197" y="1631147"/>
                  <a:pt x="1064351" y="1635993"/>
                  <a:pt x="1058366" y="1635993"/>
                </a:cubicBezTo>
                <a:cubicBezTo>
                  <a:pt x="1052419" y="1635936"/>
                  <a:pt x="1047630" y="1631109"/>
                  <a:pt x="1047630" y="1625162"/>
                </a:cubicBezTo>
                <a:cubicBezTo>
                  <a:pt x="1047630" y="1619215"/>
                  <a:pt x="1052419" y="1614379"/>
                  <a:pt x="1058366" y="1614331"/>
                </a:cubicBezTo>
                <a:close/>
                <a:moveTo>
                  <a:pt x="883936" y="1614331"/>
                </a:moveTo>
                <a:cubicBezTo>
                  <a:pt x="889883" y="1614379"/>
                  <a:pt x="894672" y="1619215"/>
                  <a:pt x="894672" y="1625162"/>
                </a:cubicBezTo>
                <a:cubicBezTo>
                  <a:pt x="894672" y="1631109"/>
                  <a:pt x="889883" y="1635936"/>
                  <a:pt x="883936" y="1635993"/>
                </a:cubicBezTo>
                <a:cubicBezTo>
                  <a:pt x="877951" y="1635993"/>
                  <a:pt x="873105" y="1631147"/>
                  <a:pt x="873105" y="1625162"/>
                </a:cubicBezTo>
                <a:cubicBezTo>
                  <a:pt x="873105" y="1619177"/>
                  <a:pt x="877951" y="1614331"/>
                  <a:pt x="883936" y="1614331"/>
                </a:cubicBezTo>
                <a:close/>
                <a:moveTo>
                  <a:pt x="709222" y="1614331"/>
                </a:moveTo>
                <a:cubicBezTo>
                  <a:pt x="715207" y="1614331"/>
                  <a:pt x="720052" y="1619177"/>
                  <a:pt x="720052" y="1625162"/>
                </a:cubicBezTo>
                <a:cubicBezTo>
                  <a:pt x="720052" y="1631147"/>
                  <a:pt x="715207" y="1635993"/>
                  <a:pt x="709222" y="1635993"/>
                </a:cubicBezTo>
                <a:cubicBezTo>
                  <a:pt x="703236" y="1635993"/>
                  <a:pt x="698391" y="1631147"/>
                  <a:pt x="698391" y="1625162"/>
                </a:cubicBezTo>
                <a:cubicBezTo>
                  <a:pt x="698391" y="1619177"/>
                  <a:pt x="703236" y="1614331"/>
                  <a:pt x="709222" y="1614331"/>
                </a:cubicBezTo>
                <a:close/>
                <a:moveTo>
                  <a:pt x="359982" y="1614331"/>
                </a:moveTo>
                <a:cubicBezTo>
                  <a:pt x="365967" y="1614331"/>
                  <a:pt x="370812" y="1619177"/>
                  <a:pt x="370812" y="1625162"/>
                </a:cubicBezTo>
                <a:cubicBezTo>
                  <a:pt x="370812" y="1631147"/>
                  <a:pt x="365967" y="1635993"/>
                  <a:pt x="359982" y="1635993"/>
                </a:cubicBezTo>
                <a:cubicBezTo>
                  <a:pt x="353997" y="1635993"/>
                  <a:pt x="349151" y="1631147"/>
                  <a:pt x="349151" y="1625162"/>
                </a:cubicBezTo>
                <a:cubicBezTo>
                  <a:pt x="349151" y="1619177"/>
                  <a:pt x="353997" y="1614331"/>
                  <a:pt x="359982" y="1614331"/>
                </a:cubicBezTo>
                <a:close/>
                <a:moveTo>
                  <a:pt x="185362" y="1614331"/>
                </a:moveTo>
                <a:cubicBezTo>
                  <a:pt x="191347" y="1614331"/>
                  <a:pt x="196192" y="1619177"/>
                  <a:pt x="196192" y="1625162"/>
                </a:cubicBezTo>
                <a:cubicBezTo>
                  <a:pt x="196192" y="1631147"/>
                  <a:pt x="191347" y="1635993"/>
                  <a:pt x="185362" y="1635993"/>
                </a:cubicBezTo>
                <a:cubicBezTo>
                  <a:pt x="179414" y="1635936"/>
                  <a:pt x="174626" y="1631109"/>
                  <a:pt x="174626" y="1625162"/>
                </a:cubicBezTo>
                <a:cubicBezTo>
                  <a:pt x="174626" y="1619215"/>
                  <a:pt x="179414" y="1614379"/>
                  <a:pt x="185362" y="1614331"/>
                </a:cubicBezTo>
                <a:close/>
                <a:moveTo>
                  <a:pt x="10447" y="1613952"/>
                </a:moveTo>
                <a:cubicBezTo>
                  <a:pt x="10675" y="1613942"/>
                  <a:pt x="10894" y="1613942"/>
                  <a:pt x="11122" y="1613952"/>
                </a:cubicBezTo>
                <a:cubicBezTo>
                  <a:pt x="17098" y="1614161"/>
                  <a:pt x="21781" y="1619167"/>
                  <a:pt x="21572" y="1625153"/>
                </a:cubicBezTo>
                <a:cubicBezTo>
                  <a:pt x="21572" y="1625153"/>
                  <a:pt x="21572" y="1625162"/>
                  <a:pt x="21572" y="1625162"/>
                </a:cubicBezTo>
                <a:cubicBezTo>
                  <a:pt x="21572" y="1631110"/>
                  <a:pt x="16784" y="1635936"/>
                  <a:pt x="10836" y="1635993"/>
                </a:cubicBezTo>
                <a:cubicBezTo>
                  <a:pt x="4852" y="1635993"/>
                  <a:pt x="6" y="1631148"/>
                  <a:pt x="6" y="1625162"/>
                </a:cubicBezTo>
                <a:cubicBezTo>
                  <a:pt x="-203" y="1619186"/>
                  <a:pt x="4471" y="1614170"/>
                  <a:pt x="10447" y="1613952"/>
                </a:cubicBezTo>
                <a:close/>
                <a:moveTo>
                  <a:pt x="2105991" y="1613951"/>
                </a:moveTo>
                <a:cubicBezTo>
                  <a:pt x="2111976" y="1613951"/>
                  <a:pt x="2116822" y="1618797"/>
                  <a:pt x="2116831" y="1624773"/>
                </a:cubicBezTo>
                <a:cubicBezTo>
                  <a:pt x="2116831" y="1624906"/>
                  <a:pt x="2116822" y="1625029"/>
                  <a:pt x="2116822" y="1625162"/>
                </a:cubicBezTo>
                <a:cubicBezTo>
                  <a:pt x="2116822" y="1631147"/>
                  <a:pt x="2111976" y="1635993"/>
                  <a:pt x="2105991" y="1635993"/>
                </a:cubicBezTo>
                <a:cubicBezTo>
                  <a:pt x="2100005" y="1635993"/>
                  <a:pt x="2095160" y="1631147"/>
                  <a:pt x="2095160" y="1625162"/>
                </a:cubicBezTo>
                <a:cubicBezTo>
                  <a:pt x="2094951" y="1619186"/>
                  <a:pt x="2099626" y="1614170"/>
                  <a:pt x="2105601" y="1613961"/>
                </a:cubicBezTo>
                <a:cubicBezTo>
                  <a:pt x="2105735" y="1613951"/>
                  <a:pt x="2105858" y="1613951"/>
                  <a:pt x="2105991" y="1613951"/>
                </a:cubicBezTo>
                <a:close/>
                <a:moveTo>
                  <a:pt x="1407701" y="1613951"/>
                </a:moveTo>
                <a:cubicBezTo>
                  <a:pt x="1413686" y="1613999"/>
                  <a:pt x="1418493" y="1618892"/>
                  <a:pt x="1418446" y="1624868"/>
                </a:cubicBezTo>
                <a:cubicBezTo>
                  <a:pt x="1418446" y="1624972"/>
                  <a:pt x="1418437" y="1625067"/>
                  <a:pt x="1418437" y="1625162"/>
                </a:cubicBezTo>
                <a:cubicBezTo>
                  <a:pt x="1418437" y="1631147"/>
                  <a:pt x="1413591" y="1635993"/>
                  <a:pt x="1407606" y="1635993"/>
                </a:cubicBezTo>
                <a:cubicBezTo>
                  <a:pt x="1401620" y="1635993"/>
                  <a:pt x="1396775" y="1631147"/>
                  <a:pt x="1396775" y="1625162"/>
                </a:cubicBezTo>
                <a:cubicBezTo>
                  <a:pt x="1396566" y="1619186"/>
                  <a:pt x="1401241" y="1614170"/>
                  <a:pt x="1407216" y="1613961"/>
                </a:cubicBezTo>
                <a:cubicBezTo>
                  <a:pt x="1407378" y="1613951"/>
                  <a:pt x="1407539" y="1613951"/>
                  <a:pt x="1407701" y="1613951"/>
                </a:cubicBezTo>
                <a:close/>
                <a:moveTo>
                  <a:pt x="534601" y="1613951"/>
                </a:moveTo>
                <a:cubicBezTo>
                  <a:pt x="540587" y="1613951"/>
                  <a:pt x="545432" y="1618797"/>
                  <a:pt x="545442" y="1624773"/>
                </a:cubicBezTo>
                <a:cubicBezTo>
                  <a:pt x="545442" y="1624906"/>
                  <a:pt x="545432" y="1625029"/>
                  <a:pt x="545432" y="1625162"/>
                </a:cubicBezTo>
                <a:cubicBezTo>
                  <a:pt x="545432" y="1631147"/>
                  <a:pt x="540587" y="1635993"/>
                  <a:pt x="534601" y="1635993"/>
                </a:cubicBezTo>
                <a:cubicBezTo>
                  <a:pt x="528616" y="1635993"/>
                  <a:pt x="523771" y="1631147"/>
                  <a:pt x="523771" y="1625162"/>
                </a:cubicBezTo>
                <a:cubicBezTo>
                  <a:pt x="523562" y="1619186"/>
                  <a:pt x="528236" y="1614170"/>
                  <a:pt x="534212" y="1613961"/>
                </a:cubicBezTo>
                <a:cubicBezTo>
                  <a:pt x="534345" y="1613951"/>
                  <a:pt x="534469" y="1613951"/>
                  <a:pt x="534601" y="1613951"/>
                </a:cubicBezTo>
                <a:close/>
                <a:moveTo>
                  <a:pt x="2629755" y="1434961"/>
                </a:moveTo>
                <a:cubicBezTo>
                  <a:pt x="2635740" y="1434961"/>
                  <a:pt x="2640586" y="1439807"/>
                  <a:pt x="2640586" y="1445792"/>
                </a:cubicBezTo>
                <a:cubicBezTo>
                  <a:pt x="2640586" y="1451777"/>
                  <a:pt x="2635740" y="1456623"/>
                  <a:pt x="2629755" y="1456623"/>
                </a:cubicBezTo>
                <a:cubicBezTo>
                  <a:pt x="2623808" y="1456575"/>
                  <a:pt x="2619019" y="1451739"/>
                  <a:pt x="2619019" y="1445792"/>
                </a:cubicBezTo>
                <a:cubicBezTo>
                  <a:pt x="2619019" y="1439845"/>
                  <a:pt x="2623808" y="1435009"/>
                  <a:pt x="2629755" y="1434961"/>
                </a:cubicBezTo>
                <a:close/>
                <a:moveTo>
                  <a:pt x="2455230" y="1434961"/>
                </a:moveTo>
                <a:cubicBezTo>
                  <a:pt x="2461177" y="1435009"/>
                  <a:pt x="2465966" y="1439845"/>
                  <a:pt x="2465966" y="1445792"/>
                </a:cubicBezTo>
                <a:cubicBezTo>
                  <a:pt x="2465966" y="1451739"/>
                  <a:pt x="2461177" y="1456575"/>
                  <a:pt x="2455230" y="1456623"/>
                </a:cubicBezTo>
                <a:cubicBezTo>
                  <a:pt x="2449245" y="1456623"/>
                  <a:pt x="2444399" y="1451777"/>
                  <a:pt x="2444399" y="1445792"/>
                </a:cubicBezTo>
                <a:cubicBezTo>
                  <a:pt x="2444399" y="1439807"/>
                  <a:pt x="2449245" y="1434961"/>
                  <a:pt x="2455230" y="1434961"/>
                </a:cubicBezTo>
                <a:close/>
                <a:moveTo>
                  <a:pt x="2280420" y="1434961"/>
                </a:moveTo>
                <a:cubicBezTo>
                  <a:pt x="2286406" y="1434961"/>
                  <a:pt x="2291251" y="1439807"/>
                  <a:pt x="2291251" y="1445792"/>
                </a:cubicBezTo>
                <a:cubicBezTo>
                  <a:pt x="2291251" y="1451777"/>
                  <a:pt x="2286406" y="1456623"/>
                  <a:pt x="2280420" y="1456623"/>
                </a:cubicBezTo>
                <a:cubicBezTo>
                  <a:pt x="2274435" y="1456623"/>
                  <a:pt x="2269589" y="1451777"/>
                  <a:pt x="2269589" y="1445792"/>
                </a:cubicBezTo>
                <a:cubicBezTo>
                  <a:pt x="2269589" y="1439807"/>
                  <a:pt x="2274435" y="1434961"/>
                  <a:pt x="2280420" y="1434961"/>
                </a:cubicBezTo>
                <a:close/>
                <a:moveTo>
                  <a:pt x="2105990" y="1434961"/>
                </a:moveTo>
                <a:cubicBezTo>
                  <a:pt x="2111976" y="1434961"/>
                  <a:pt x="2116821" y="1439807"/>
                  <a:pt x="2116821" y="1445792"/>
                </a:cubicBezTo>
                <a:cubicBezTo>
                  <a:pt x="2116821" y="1451777"/>
                  <a:pt x="2111976" y="1456623"/>
                  <a:pt x="2105990" y="1456623"/>
                </a:cubicBezTo>
                <a:cubicBezTo>
                  <a:pt x="2100005" y="1456623"/>
                  <a:pt x="2095159" y="1451777"/>
                  <a:pt x="2095159" y="1445792"/>
                </a:cubicBezTo>
                <a:cubicBezTo>
                  <a:pt x="2095159" y="1439807"/>
                  <a:pt x="2100005" y="1434961"/>
                  <a:pt x="2105990" y="1434961"/>
                </a:cubicBezTo>
                <a:close/>
                <a:moveTo>
                  <a:pt x="1931370" y="1434961"/>
                </a:moveTo>
                <a:cubicBezTo>
                  <a:pt x="1931399" y="1434961"/>
                  <a:pt x="1931437" y="1434961"/>
                  <a:pt x="1931465" y="1434961"/>
                </a:cubicBezTo>
                <a:cubicBezTo>
                  <a:pt x="1937412" y="1435009"/>
                  <a:pt x="1942201" y="1439845"/>
                  <a:pt x="1942201" y="1445792"/>
                </a:cubicBezTo>
                <a:cubicBezTo>
                  <a:pt x="1942201" y="1451777"/>
                  <a:pt x="1937356" y="1456623"/>
                  <a:pt x="1931370" y="1456623"/>
                </a:cubicBezTo>
                <a:cubicBezTo>
                  <a:pt x="1925442" y="1456575"/>
                  <a:pt x="1920682" y="1451720"/>
                  <a:pt x="1920730" y="1445792"/>
                </a:cubicBezTo>
                <a:cubicBezTo>
                  <a:pt x="1920682" y="1439864"/>
                  <a:pt x="1925442" y="1435018"/>
                  <a:pt x="1931370" y="1434961"/>
                </a:cubicBezTo>
                <a:close/>
                <a:moveTo>
                  <a:pt x="1756846" y="1434961"/>
                </a:moveTo>
                <a:cubicBezTo>
                  <a:pt x="1762793" y="1435009"/>
                  <a:pt x="1767582" y="1439845"/>
                  <a:pt x="1767582" y="1445792"/>
                </a:cubicBezTo>
                <a:cubicBezTo>
                  <a:pt x="1767582" y="1451739"/>
                  <a:pt x="1762793" y="1456575"/>
                  <a:pt x="1756846" y="1456623"/>
                </a:cubicBezTo>
                <a:cubicBezTo>
                  <a:pt x="1750861" y="1456623"/>
                  <a:pt x="1746015" y="1451777"/>
                  <a:pt x="1746015" y="1445792"/>
                </a:cubicBezTo>
                <a:cubicBezTo>
                  <a:pt x="1746015" y="1439807"/>
                  <a:pt x="1750861" y="1434961"/>
                  <a:pt x="1756846" y="1434961"/>
                </a:cubicBezTo>
                <a:close/>
                <a:moveTo>
                  <a:pt x="1582226" y="1434961"/>
                </a:moveTo>
                <a:cubicBezTo>
                  <a:pt x="1588155" y="1434961"/>
                  <a:pt x="1592962" y="1439769"/>
                  <a:pt x="1592962" y="1445697"/>
                </a:cubicBezTo>
                <a:cubicBezTo>
                  <a:pt x="1592962" y="1445725"/>
                  <a:pt x="1592962" y="1445763"/>
                  <a:pt x="1592962" y="1445792"/>
                </a:cubicBezTo>
                <a:cubicBezTo>
                  <a:pt x="1593009" y="1451720"/>
                  <a:pt x="1588250" y="1456566"/>
                  <a:pt x="1582321" y="1456623"/>
                </a:cubicBezTo>
                <a:cubicBezTo>
                  <a:pt x="1582293" y="1456623"/>
                  <a:pt x="1582255" y="1456623"/>
                  <a:pt x="1582226" y="1456623"/>
                </a:cubicBezTo>
                <a:cubicBezTo>
                  <a:pt x="1576241" y="1456623"/>
                  <a:pt x="1571395" y="1451777"/>
                  <a:pt x="1571395" y="1445792"/>
                </a:cubicBezTo>
                <a:cubicBezTo>
                  <a:pt x="1571395" y="1439807"/>
                  <a:pt x="1576241" y="1434961"/>
                  <a:pt x="1582226" y="1434961"/>
                </a:cubicBezTo>
                <a:close/>
                <a:moveTo>
                  <a:pt x="1407606" y="1434961"/>
                </a:moveTo>
                <a:cubicBezTo>
                  <a:pt x="1413592" y="1434961"/>
                  <a:pt x="1418437" y="1439807"/>
                  <a:pt x="1418437" y="1445792"/>
                </a:cubicBezTo>
                <a:cubicBezTo>
                  <a:pt x="1418437" y="1451777"/>
                  <a:pt x="1413592" y="1456623"/>
                  <a:pt x="1407606" y="1456623"/>
                </a:cubicBezTo>
                <a:cubicBezTo>
                  <a:pt x="1401621" y="1456623"/>
                  <a:pt x="1396775" y="1451777"/>
                  <a:pt x="1396775" y="1445792"/>
                </a:cubicBezTo>
                <a:cubicBezTo>
                  <a:pt x="1396775" y="1439807"/>
                  <a:pt x="1401621" y="1434961"/>
                  <a:pt x="1407606" y="1434961"/>
                </a:cubicBezTo>
                <a:close/>
                <a:moveTo>
                  <a:pt x="1232986" y="1434961"/>
                </a:moveTo>
                <a:cubicBezTo>
                  <a:pt x="1238972" y="1434961"/>
                  <a:pt x="1243817" y="1439807"/>
                  <a:pt x="1243817" y="1445792"/>
                </a:cubicBezTo>
                <a:cubicBezTo>
                  <a:pt x="1243817" y="1451777"/>
                  <a:pt x="1238972" y="1456623"/>
                  <a:pt x="1232986" y="1456623"/>
                </a:cubicBezTo>
                <a:cubicBezTo>
                  <a:pt x="1227001" y="1456623"/>
                  <a:pt x="1222155" y="1451777"/>
                  <a:pt x="1222155" y="1445792"/>
                </a:cubicBezTo>
                <a:cubicBezTo>
                  <a:pt x="1222155" y="1439807"/>
                  <a:pt x="1227001" y="1434961"/>
                  <a:pt x="1232986" y="1434961"/>
                </a:cubicBezTo>
                <a:close/>
                <a:moveTo>
                  <a:pt x="1058366" y="1434961"/>
                </a:moveTo>
                <a:cubicBezTo>
                  <a:pt x="1064351" y="1434961"/>
                  <a:pt x="1069197" y="1439807"/>
                  <a:pt x="1069197" y="1445792"/>
                </a:cubicBezTo>
                <a:cubicBezTo>
                  <a:pt x="1069197" y="1451777"/>
                  <a:pt x="1064351" y="1456623"/>
                  <a:pt x="1058366" y="1456623"/>
                </a:cubicBezTo>
                <a:cubicBezTo>
                  <a:pt x="1052419" y="1456575"/>
                  <a:pt x="1047630" y="1451739"/>
                  <a:pt x="1047630" y="1445792"/>
                </a:cubicBezTo>
                <a:cubicBezTo>
                  <a:pt x="1047630" y="1439845"/>
                  <a:pt x="1052419" y="1435009"/>
                  <a:pt x="1058366" y="1434961"/>
                </a:cubicBezTo>
                <a:close/>
                <a:moveTo>
                  <a:pt x="883936" y="1434961"/>
                </a:moveTo>
                <a:cubicBezTo>
                  <a:pt x="889883" y="1435009"/>
                  <a:pt x="894672" y="1439845"/>
                  <a:pt x="894672" y="1445792"/>
                </a:cubicBezTo>
                <a:cubicBezTo>
                  <a:pt x="894672" y="1451739"/>
                  <a:pt x="889883" y="1456575"/>
                  <a:pt x="883936" y="1456623"/>
                </a:cubicBezTo>
                <a:cubicBezTo>
                  <a:pt x="877951" y="1456623"/>
                  <a:pt x="873105" y="1451777"/>
                  <a:pt x="873105" y="1445792"/>
                </a:cubicBezTo>
                <a:cubicBezTo>
                  <a:pt x="873105" y="1439807"/>
                  <a:pt x="877951" y="1434961"/>
                  <a:pt x="883936" y="1434961"/>
                </a:cubicBezTo>
                <a:close/>
                <a:moveTo>
                  <a:pt x="709222" y="1434961"/>
                </a:moveTo>
                <a:cubicBezTo>
                  <a:pt x="715207" y="1434961"/>
                  <a:pt x="720052" y="1439807"/>
                  <a:pt x="720052" y="1445792"/>
                </a:cubicBezTo>
                <a:cubicBezTo>
                  <a:pt x="720052" y="1451777"/>
                  <a:pt x="715207" y="1456623"/>
                  <a:pt x="709222" y="1456623"/>
                </a:cubicBezTo>
                <a:cubicBezTo>
                  <a:pt x="703236" y="1456623"/>
                  <a:pt x="698391" y="1451777"/>
                  <a:pt x="698391" y="1445792"/>
                </a:cubicBezTo>
                <a:cubicBezTo>
                  <a:pt x="698391" y="1439807"/>
                  <a:pt x="703236" y="1434961"/>
                  <a:pt x="709222" y="1434961"/>
                </a:cubicBezTo>
                <a:close/>
                <a:moveTo>
                  <a:pt x="534981" y="1434961"/>
                </a:moveTo>
                <a:cubicBezTo>
                  <a:pt x="540815" y="1435170"/>
                  <a:pt x="545431" y="1439959"/>
                  <a:pt x="545431" y="1445792"/>
                </a:cubicBezTo>
                <a:cubicBezTo>
                  <a:pt x="545431" y="1451777"/>
                  <a:pt x="540586" y="1456623"/>
                  <a:pt x="534601" y="1456623"/>
                </a:cubicBezTo>
                <a:cubicBezTo>
                  <a:pt x="528768" y="1456414"/>
                  <a:pt x="524150" y="1451625"/>
                  <a:pt x="524150" y="1445792"/>
                </a:cubicBezTo>
                <a:cubicBezTo>
                  <a:pt x="524150" y="1439807"/>
                  <a:pt x="528996" y="1434961"/>
                  <a:pt x="534981" y="1434961"/>
                </a:cubicBezTo>
                <a:close/>
                <a:moveTo>
                  <a:pt x="359982" y="1434961"/>
                </a:moveTo>
                <a:cubicBezTo>
                  <a:pt x="365967" y="1434961"/>
                  <a:pt x="370812" y="1439807"/>
                  <a:pt x="370812" y="1445792"/>
                </a:cubicBezTo>
                <a:cubicBezTo>
                  <a:pt x="370812" y="1451777"/>
                  <a:pt x="365967" y="1456623"/>
                  <a:pt x="359982" y="1456623"/>
                </a:cubicBezTo>
                <a:cubicBezTo>
                  <a:pt x="353997" y="1456623"/>
                  <a:pt x="349151" y="1451777"/>
                  <a:pt x="349151" y="1445792"/>
                </a:cubicBezTo>
                <a:cubicBezTo>
                  <a:pt x="349151" y="1439807"/>
                  <a:pt x="353997" y="1434961"/>
                  <a:pt x="359982" y="1434961"/>
                </a:cubicBezTo>
                <a:close/>
                <a:moveTo>
                  <a:pt x="185362" y="1434961"/>
                </a:moveTo>
                <a:cubicBezTo>
                  <a:pt x="191347" y="1434961"/>
                  <a:pt x="196192" y="1439807"/>
                  <a:pt x="196192" y="1445792"/>
                </a:cubicBezTo>
                <a:cubicBezTo>
                  <a:pt x="196192" y="1451777"/>
                  <a:pt x="191347" y="1456623"/>
                  <a:pt x="185362" y="1456623"/>
                </a:cubicBezTo>
                <a:cubicBezTo>
                  <a:pt x="179414" y="1456575"/>
                  <a:pt x="174626" y="1451739"/>
                  <a:pt x="174626" y="1445792"/>
                </a:cubicBezTo>
                <a:cubicBezTo>
                  <a:pt x="174626" y="1439845"/>
                  <a:pt x="179414" y="1435009"/>
                  <a:pt x="185362" y="1434961"/>
                </a:cubicBezTo>
                <a:close/>
                <a:moveTo>
                  <a:pt x="10837" y="1434961"/>
                </a:moveTo>
                <a:cubicBezTo>
                  <a:pt x="16784" y="1435009"/>
                  <a:pt x="21572" y="1439845"/>
                  <a:pt x="21572" y="1445792"/>
                </a:cubicBezTo>
                <a:cubicBezTo>
                  <a:pt x="21572" y="1451739"/>
                  <a:pt x="16784" y="1456575"/>
                  <a:pt x="10837" y="1456623"/>
                </a:cubicBezTo>
                <a:cubicBezTo>
                  <a:pt x="4852" y="1456623"/>
                  <a:pt x="6" y="1451777"/>
                  <a:pt x="6" y="1445792"/>
                </a:cubicBezTo>
                <a:cubicBezTo>
                  <a:pt x="6" y="1439807"/>
                  <a:pt x="4852" y="1434961"/>
                  <a:pt x="10837" y="1434961"/>
                </a:cubicBezTo>
                <a:close/>
                <a:moveTo>
                  <a:pt x="2629755" y="1255591"/>
                </a:moveTo>
                <a:cubicBezTo>
                  <a:pt x="2635740" y="1255591"/>
                  <a:pt x="2640586" y="1260437"/>
                  <a:pt x="2640586" y="1266422"/>
                </a:cubicBezTo>
                <a:cubicBezTo>
                  <a:pt x="2640586" y="1272407"/>
                  <a:pt x="2635740" y="1277253"/>
                  <a:pt x="2629755" y="1277253"/>
                </a:cubicBezTo>
                <a:cubicBezTo>
                  <a:pt x="2623808" y="1277205"/>
                  <a:pt x="2619019" y="1272369"/>
                  <a:pt x="2619019" y="1266422"/>
                </a:cubicBezTo>
                <a:cubicBezTo>
                  <a:pt x="2619019" y="1260475"/>
                  <a:pt x="2623808" y="1255639"/>
                  <a:pt x="2629755" y="1255591"/>
                </a:cubicBezTo>
                <a:close/>
                <a:moveTo>
                  <a:pt x="2455230" y="1255591"/>
                </a:moveTo>
                <a:cubicBezTo>
                  <a:pt x="2461177" y="1255639"/>
                  <a:pt x="2465966" y="1260475"/>
                  <a:pt x="2465966" y="1266422"/>
                </a:cubicBezTo>
                <a:cubicBezTo>
                  <a:pt x="2465966" y="1272369"/>
                  <a:pt x="2461177" y="1277205"/>
                  <a:pt x="2455230" y="1277253"/>
                </a:cubicBezTo>
                <a:cubicBezTo>
                  <a:pt x="2449245" y="1277253"/>
                  <a:pt x="2444399" y="1272407"/>
                  <a:pt x="2444399" y="1266422"/>
                </a:cubicBezTo>
                <a:cubicBezTo>
                  <a:pt x="2444399" y="1260437"/>
                  <a:pt x="2449245" y="1255591"/>
                  <a:pt x="2455230" y="1255591"/>
                </a:cubicBezTo>
                <a:close/>
                <a:moveTo>
                  <a:pt x="2280420" y="1255591"/>
                </a:moveTo>
                <a:cubicBezTo>
                  <a:pt x="2286406" y="1255591"/>
                  <a:pt x="2291251" y="1260437"/>
                  <a:pt x="2291251" y="1266422"/>
                </a:cubicBezTo>
                <a:cubicBezTo>
                  <a:pt x="2291251" y="1272407"/>
                  <a:pt x="2286406" y="1277253"/>
                  <a:pt x="2280420" y="1277253"/>
                </a:cubicBezTo>
                <a:cubicBezTo>
                  <a:pt x="2274435" y="1277253"/>
                  <a:pt x="2269589" y="1272407"/>
                  <a:pt x="2269589" y="1266422"/>
                </a:cubicBezTo>
                <a:cubicBezTo>
                  <a:pt x="2269589" y="1260437"/>
                  <a:pt x="2274435" y="1255591"/>
                  <a:pt x="2280420" y="1255591"/>
                </a:cubicBezTo>
                <a:close/>
                <a:moveTo>
                  <a:pt x="2105990" y="1255591"/>
                </a:moveTo>
                <a:cubicBezTo>
                  <a:pt x="2111976" y="1255591"/>
                  <a:pt x="2116821" y="1260437"/>
                  <a:pt x="2116821" y="1266422"/>
                </a:cubicBezTo>
                <a:cubicBezTo>
                  <a:pt x="2116821" y="1272407"/>
                  <a:pt x="2111976" y="1277253"/>
                  <a:pt x="2105990" y="1277253"/>
                </a:cubicBezTo>
                <a:cubicBezTo>
                  <a:pt x="2100005" y="1277253"/>
                  <a:pt x="2095159" y="1272407"/>
                  <a:pt x="2095159" y="1266422"/>
                </a:cubicBezTo>
                <a:cubicBezTo>
                  <a:pt x="2095159" y="1260437"/>
                  <a:pt x="2100005" y="1255591"/>
                  <a:pt x="2105990" y="1255591"/>
                </a:cubicBezTo>
                <a:close/>
                <a:moveTo>
                  <a:pt x="1931275" y="1255591"/>
                </a:moveTo>
                <a:cubicBezTo>
                  <a:pt x="1931304" y="1255591"/>
                  <a:pt x="1931342" y="1255591"/>
                  <a:pt x="1931371" y="1255591"/>
                </a:cubicBezTo>
                <a:cubicBezTo>
                  <a:pt x="1937356" y="1255591"/>
                  <a:pt x="1942201" y="1260437"/>
                  <a:pt x="1942201" y="1266422"/>
                </a:cubicBezTo>
                <a:cubicBezTo>
                  <a:pt x="1942201" y="1272407"/>
                  <a:pt x="1937356" y="1277253"/>
                  <a:pt x="1931371" y="1277253"/>
                </a:cubicBezTo>
                <a:cubicBezTo>
                  <a:pt x="1925442" y="1277253"/>
                  <a:pt x="1920635" y="1272445"/>
                  <a:pt x="1920635" y="1266517"/>
                </a:cubicBezTo>
                <a:cubicBezTo>
                  <a:pt x="1920635" y="1266489"/>
                  <a:pt x="1920635" y="1266451"/>
                  <a:pt x="1920635" y="1266422"/>
                </a:cubicBezTo>
                <a:cubicBezTo>
                  <a:pt x="1920578" y="1260494"/>
                  <a:pt x="1925347" y="1255648"/>
                  <a:pt x="1931275" y="1255591"/>
                </a:cubicBezTo>
                <a:close/>
                <a:moveTo>
                  <a:pt x="1756846" y="1255591"/>
                </a:moveTo>
                <a:cubicBezTo>
                  <a:pt x="1762793" y="1255639"/>
                  <a:pt x="1767582" y="1260475"/>
                  <a:pt x="1767582" y="1266422"/>
                </a:cubicBezTo>
                <a:cubicBezTo>
                  <a:pt x="1767582" y="1272369"/>
                  <a:pt x="1762793" y="1277205"/>
                  <a:pt x="1756846" y="1277253"/>
                </a:cubicBezTo>
                <a:cubicBezTo>
                  <a:pt x="1750861" y="1277253"/>
                  <a:pt x="1746015" y="1272407"/>
                  <a:pt x="1746015" y="1266422"/>
                </a:cubicBezTo>
                <a:cubicBezTo>
                  <a:pt x="1746015" y="1260437"/>
                  <a:pt x="1750861" y="1255591"/>
                  <a:pt x="1756846" y="1255591"/>
                </a:cubicBezTo>
                <a:close/>
                <a:moveTo>
                  <a:pt x="1582226" y="1255591"/>
                </a:moveTo>
                <a:cubicBezTo>
                  <a:pt x="1588155" y="1255591"/>
                  <a:pt x="1592962" y="1260399"/>
                  <a:pt x="1592962" y="1266327"/>
                </a:cubicBezTo>
                <a:cubicBezTo>
                  <a:pt x="1592962" y="1266355"/>
                  <a:pt x="1592962" y="1266394"/>
                  <a:pt x="1592962" y="1266422"/>
                </a:cubicBezTo>
                <a:cubicBezTo>
                  <a:pt x="1593009" y="1272350"/>
                  <a:pt x="1588250" y="1277196"/>
                  <a:pt x="1582321" y="1277253"/>
                </a:cubicBezTo>
                <a:cubicBezTo>
                  <a:pt x="1582293" y="1277253"/>
                  <a:pt x="1582255" y="1277253"/>
                  <a:pt x="1582226" y="1277253"/>
                </a:cubicBezTo>
                <a:cubicBezTo>
                  <a:pt x="1576241" y="1277253"/>
                  <a:pt x="1571395" y="1272407"/>
                  <a:pt x="1571395" y="1266422"/>
                </a:cubicBezTo>
                <a:cubicBezTo>
                  <a:pt x="1571395" y="1260437"/>
                  <a:pt x="1576241" y="1255591"/>
                  <a:pt x="1582226" y="1255591"/>
                </a:cubicBezTo>
                <a:close/>
                <a:moveTo>
                  <a:pt x="1407606" y="1255591"/>
                </a:moveTo>
                <a:cubicBezTo>
                  <a:pt x="1413592" y="1255591"/>
                  <a:pt x="1418437" y="1260437"/>
                  <a:pt x="1418437" y="1266422"/>
                </a:cubicBezTo>
                <a:cubicBezTo>
                  <a:pt x="1418437" y="1272407"/>
                  <a:pt x="1413592" y="1277253"/>
                  <a:pt x="1407606" y="1277253"/>
                </a:cubicBezTo>
                <a:cubicBezTo>
                  <a:pt x="1401621" y="1277253"/>
                  <a:pt x="1396775" y="1272407"/>
                  <a:pt x="1396775" y="1266422"/>
                </a:cubicBezTo>
                <a:cubicBezTo>
                  <a:pt x="1396775" y="1260437"/>
                  <a:pt x="1401621" y="1255591"/>
                  <a:pt x="1407606" y="1255591"/>
                </a:cubicBezTo>
                <a:close/>
                <a:moveTo>
                  <a:pt x="1232986" y="1255591"/>
                </a:moveTo>
                <a:cubicBezTo>
                  <a:pt x="1238972" y="1255591"/>
                  <a:pt x="1243817" y="1260437"/>
                  <a:pt x="1243817" y="1266422"/>
                </a:cubicBezTo>
                <a:cubicBezTo>
                  <a:pt x="1243817" y="1272407"/>
                  <a:pt x="1238972" y="1277253"/>
                  <a:pt x="1232986" y="1277253"/>
                </a:cubicBezTo>
                <a:cubicBezTo>
                  <a:pt x="1227001" y="1277253"/>
                  <a:pt x="1222155" y="1272407"/>
                  <a:pt x="1222155" y="1266422"/>
                </a:cubicBezTo>
                <a:cubicBezTo>
                  <a:pt x="1222155" y="1260437"/>
                  <a:pt x="1227001" y="1255591"/>
                  <a:pt x="1232986" y="1255591"/>
                </a:cubicBezTo>
                <a:close/>
                <a:moveTo>
                  <a:pt x="1058366" y="1255591"/>
                </a:moveTo>
                <a:cubicBezTo>
                  <a:pt x="1064351" y="1255591"/>
                  <a:pt x="1069197" y="1260437"/>
                  <a:pt x="1069197" y="1266422"/>
                </a:cubicBezTo>
                <a:cubicBezTo>
                  <a:pt x="1069197" y="1272407"/>
                  <a:pt x="1064351" y="1277253"/>
                  <a:pt x="1058366" y="1277253"/>
                </a:cubicBezTo>
                <a:cubicBezTo>
                  <a:pt x="1052419" y="1277205"/>
                  <a:pt x="1047630" y="1272369"/>
                  <a:pt x="1047630" y="1266422"/>
                </a:cubicBezTo>
                <a:cubicBezTo>
                  <a:pt x="1047630" y="1260475"/>
                  <a:pt x="1052419" y="1255639"/>
                  <a:pt x="1058366" y="1255591"/>
                </a:cubicBezTo>
                <a:close/>
                <a:moveTo>
                  <a:pt x="883936" y="1255591"/>
                </a:moveTo>
                <a:cubicBezTo>
                  <a:pt x="889883" y="1255639"/>
                  <a:pt x="894672" y="1260475"/>
                  <a:pt x="894672" y="1266422"/>
                </a:cubicBezTo>
                <a:cubicBezTo>
                  <a:pt x="894672" y="1272369"/>
                  <a:pt x="889883" y="1277205"/>
                  <a:pt x="883936" y="1277253"/>
                </a:cubicBezTo>
                <a:cubicBezTo>
                  <a:pt x="877951" y="1277253"/>
                  <a:pt x="873105" y="1272407"/>
                  <a:pt x="873105" y="1266422"/>
                </a:cubicBezTo>
                <a:cubicBezTo>
                  <a:pt x="873105" y="1260437"/>
                  <a:pt x="877951" y="1255591"/>
                  <a:pt x="883936" y="1255591"/>
                </a:cubicBezTo>
                <a:close/>
                <a:moveTo>
                  <a:pt x="709222" y="1255591"/>
                </a:moveTo>
                <a:cubicBezTo>
                  <a:pt x="715207" y="1255591"/>
                  <a:pt x="720052" y="1260437"/>
                  <a:pt x="720052" y="1266422"/>
                </a:cubicBezTo>
                <a:cubicBezTo>
                  <a:pt x="720052" y="1272407"/>
                  <a:pt x="715207" y="1277253"/>
                  <a:pt x="709222" y="1277253"/>
                </a:cubicBezTo>
                <a:cubicBezTo>
                  <a:pt x="703236" y="1277253"/>
                  <a:pt x="698391" y="1272407"/>
                  <a:pt x="698391" y="1266422"/>
                </a:cubicBezTo>
                <a:cubicBezTo>
                  <a:pt x="698391" y="1260437"/>
                  <a:pt x="703236" y="1255591"/>
                  <a:pt x="709222" y="1255591"/>
                </a:cubicBezTo>
                <a:close/>
                <a:moveTo>
                  <a:pt x="534602" y="1255591"/>
                </a:moveTo>
                <a:cubicBezTo>
                  <a:pt x="540587" y="1255591"/>
                  <a:pt x="545432" y="1260437"/>
                  <a:pt x="545432" y="1266422"/>
                </a:cubicBezTo>
                <a:cubicBezTo>
                  <a:pt x="545432" y="1272407"/>
                  <a:pt x="540587" y="1277253"/>
                  <a:pt x="534602" y="1277253"/>
                </a:cubicBezTo>
                <a:cubicBezTo>
                  <a:pt x="528616" y="1277253"/>
                  <a:pt x="523771" y="1272407"/>
                  <a:pt x="523771" y="1266422"/>
                </a:cubicBezTo>
                <a:cubicBezTo>
                  <a:pt x="523771" y="1260437"/>
                  <a:pt x="528616" y="1255591"/>
                  <a:pt x="534602" y="1255591"/>
                </a:cubicBezTo>
                <a:close/>
                <a:moveTo>
                  <a:pt x="359982" y="1255591"/>
                </a:moveTo>
                <a:cubicBezTo>
                  <a:pt x="365967" y="1255591"/>
                  <a:pt x="370812" y="1260437"/>
                  <a:pt x="370812" y="1266422"/>
                </a:cubicBezTo>
                <a:cubicBezTo>
                  <a:pt x="370812" y="1272407"/>
                  <a:pt x="365967" y="1277253"/>
                  <a:pt x="359982" y="1277253"/>
                </a:cubicBezTo>
                <a:cubicBezTo>
                  <a:pt x="353997" y="1277253"/>
                  <a:pt x="349151" y="1272407"/>
                  <a:pt x="349151" y="1266422"/>
                </a:cubicBezTo>
                <a:cubicBezTo>
                  <a:pt x="349151" y="1260437"/>
                  <a:pt x="353997" y="1255591"/>
                  <a:pt x="359982" y="1255591"/>
                </a:cubicBezTo>
                <a:close/>
                <a:moveTo>
                  <a:pt x="185362" y="1255591"/>
                </a:moveTo>
                <a:cubicBezTo>
                  <a:pt x="191347" y="1255591"/>
                  <a:pt x="196192" y="1260437"/>
                  <a:pt x="196192" y="1266422"/>
                </a:cubicBezTo>
                <a:cubicBezTo>
                  <a:pt x="196192" y="1272407"/>
                  <a:pt x="191347" y="1277253"/>
                  <a:pt x="185362" y="1277253"/>
                </a:cubicBezTo>
                <a:cubicBezTo>
                  <a:pt x="179414" y="1277205"/>
                  <a:pt x="174626" y="1272369"/>
                  <a:pt x="174626" y="1266422"/>
                </a:cubicBezTo>
                <a:cubicBezTo>
                  <a:pt x="174626" y="1260475"/>
                  <a:pt x="179414" y="1255639"/>
                  <a:pt x="185362" y="1255591"/>
                </a:cubicBezTo>
                <a:close/>
                <a:moveTo>
                  <a:pt x="10837" y="1255591"/>
                </a:moveTo>
                <a:cubicBezTo>
                  <a:pt x="16784" y="1255639"/>
                  <a:pt x="21572" y="1260475"/>
                  <a:pt x="21572" y="1266422"/>
                </a:cubicBezTo>
                <a:cubicBezTo>
                  <a:pt x="21572" y="1272369"/>
                  <a:pt x="16784" y="1277205"/>
                  <a:pt x="10837" y="1277253"/>
                </a:cubicBezTo>
                <a:cubicBezTo>
                  <a:pt x="4852" y="1277253"/>
                  <a:pt x="6" y="1272407"/>
                  <a:pt x="6" y="1266422"/>
                </a:cubicBezTo>
                <a:cubicBezTo>
                  <a:pt x="6" y="1260437"/>
                  <a:pt x="4852" y="1255591"/>
                  <a:pt x="10837" y="1255591"/>
                </a:cubicBezTo>
                <a:close/>
                <a:moveTo>
                  <a:pt x="2629755" y="1076221"/>
                </a:moveTo>
                <a:cubicBezTo>
                  <a:pt x="2635740" y="1076221"/>
                  <a:pt x="2640586" y="1081067"/>
                  <a:pt x="2640586" y="1087052"/>
                </a:cubicBezTo>
                <a:cubicBezTo>
                  <a:pt x="2640586" y="1093037"/>
                  <a:pt x="2635740" y="1097883"/>
                  <a:pt x="2629755" y="1097883"/>
                </a:cubicBezTo>
                <a:cubicBezTo>
                  <a:pt x="2623808" y="1097826"/>
                  <a:pt x="2619019" y="1092999"/>
                  <a:pt x="2619019" y="1087052"/>
                </a:cubicBezTo>
                <a:cubicBezTo>
                  <a:pt x="2619019" y="1081105"/>
                  <a:pt x="2623808" y="1076269"/>
                  <a:pt x="2629755" y="1076221"/>
                </a:cubicBezTo>
                <a:close/>
                <a:moveTo>
                  <a:pt x="1931275" y="1076221"/>
                </a:moveTo>
                <a:cubicBezTo>
                  <a:pt x="1931304" y="1076221"/>
                  <a:pt x="1931342" y="1076221"/>
                  <a:pt x="1931371" y="1076221"/>
                </a:cubicBezTo>
                <a:cubicBezTo>
                  <a:pt x="1937356" y="1076221"/>
                  <a:pt x="1942201" y="1081067"/>
                  <a:pt x="1942201" y="1087052"/>
                </a:cubicBezTo>
                <a:cubicBezTo>
                  <a:pt x="1942201" y="1093037"/>
                  <a:pt x="1937356" y="1097883"/>
                  <a:pt x="1931371" y="1097883"/>
                </a:cubicBezTo>
                <a:cubicBezTo>
                  <a:pt x="1925442" y="1097883"/>
                  <a:pt x="1920635" y="1093075"/>
                  <a:pt x="1920635" y="1087147"/>
                </a:cubicBezTo>
                <a:cubicBezTo>
                  <a:pt x="1920635" y="1087119"/>
                  <a:pt x="1920635" y="1087081"/>
                  <a:pt x="1920635" y="1087052"/>
                </a:cubicBezTo>
                <a:cubicBezTo>
                  <a:pt x="1920578" y="1081124"/>
                  <a:pt x="1925347" y="1076279"/>
                  <a:pt x="1931275" y="1076221"/>
                </a:cubicBezTo>
                <a:close/>
                <a:moveTo>
                  <a:pt x="1756846" y="1076221"/>
                </a:moveTo>
                <a:cubicBezTo>
                  <a:pt x="1762793" y="1076269"/>
                  <a:pt x="1767582" y="1081105"/>
                  <a:pt x="1767582" y="1087052"/>
                </a:cubicBezTo>
                <a:cubicBezTo>
                  <a:pt x="1767582" y="1092999"/>
                  <a:pt x="1762793" y="1097826"/>
                  <a:pt x="1756846" y="1097883"/>
                </a:cubicBezTo>
                <a:cubicBezTo>
                  <a:pt x="1750861" y="1097883"/>
                  <a:pt x="1746015" y="1093037"/>
                  <a:pt x="1746015" y="1087052"/>
                </a:cubicBezTo>
                <a:cubicBezTo>
                  <a:pt x="1746015" y="1081067"/>
                  <a:pt x="1750861" y="1076221"/>
                  <a:pt x="1756846" y="1076221"/>
                </a:cubicBezTo>
                <a:close/>
                <a:moveTo>
                  <a:pt x="1582226" y="1076221"/>
                </a:moveTo>
                <a:cubicBezTo>
                  <a:pt x="1588155" y="1076221"/>
                  <a:pt x="1592962" y="1081029"/>
                  <a:pt x="1592962" y="1086957"/>
                </a:cubicBezTo>
                <a:cubicBezTo>
                  <a:pt x="1592962" y="1086986"/>
                  <a:pt x="1592962" y="1087024"/>
                  <a:pt x="1592962" y="1087052"/>
                </a:cubicBezTo>
                <a:cubicBezTo>
                  <a:pt x="1593009" y="1092980"/>
                  <a:pt x="1588250" y="1097826"/>
                  <a:pt x="1582321" y="1097883"/>
                </a:cubicBezTo>
                <a:cubicBezTo>
                  <a:pt x="1582293" y="1097883"/>
                  <a:pt x="1582255" y="1097883"/>
                  <a:pt x="1582226" y="1097883"/>
                </a:cubicBezTo>
                <a:cubicBezTo>
                  <a:pt x="1576241" y="1097883"/>
                  <a:pt x="1571395" y="1093037"/>
                  <a:pt x="1571395" y="1087052"/>
                </a:cubicBezTo>
                <a:cubicBezTo>
                  <a:pt x="1571395" y="1081067"/>
                  <a:pt x="1576241" y="1076221"/>
                  <a:pt x="1582226" y="1076221"/>
                </a:cubicBezTo>
                <a:close/>
                <a:moveTo>
                  <a:pt x="1407606" y="1076221"/>
                </a:moveTo>
                <a:cubicBezTo>
                  <a:pt x="1407635" y="1076221"/>
                  <a:pt x="1407673" y="1076221"/>
                  <a:pt x="1407701" y="1076221"/>
                </a:cubicBezTo>
                <a:cubicBezTo>
                  <a:pt x="1413648" y="1076269"/>
                  <a:pt x="1418437" y="1081105"/>
                  <a:pt x="1418437" y="1087052"/>
                </a:cubicBezTo>
                <a:cubicBezTo>
                  <a:pt x="1418437" y="1093037"/>
                  <a:pt x="1413592" y="1097883"/>
                  <a:pt x="1407606" y="1097883"/>
                </a:cubicBezTo>
                <a:cubicBezTo>
                  <a:pt x="1401621" y="1097883"/>
                  <a:pt x="1396775" y="1093037"/>
                  <a:pt x="1396775" y="1087052"/>
                </a:cubicBezTo>
                <a:cubicBezTo>
                  <a:pt x="1396775" y="1081067"/>
                  <a:pt x="1401621" y="1076221"/>
                  <a:pt x="1407606" y="1076221"/>
                </a:cubicBezTo>
                <a:close/>
                <a:moveTo>
                  <a:pt x="1232986" y="1076221"/>
                </a:moveTo>
                <a:cubicBezTo>
                  <a:pt x="1238972" y="1076221"/>
                  <a:pt x="1243817" y="1081067"/>
                  <a:pt x="1243817" y="1087052"/>
                </a:cubicBezTo>
                <a:cubicBezTo>
                  <a:pt x="1243817" y="1093037"/>
                  <a:pt x="1238972" y="1097883"/>
                  <a:pt x="1232986" y="1097883"/>
                </a:cubicBezTo>
                <a:cubicBezTo>
                  <a:pt x="1227001" y="1097883"/>
                  <a:pt x="1222155" y="1093037"/>
                  <a:pt x="1222155" y="1087052"/>
                </a:cubicBezTo>
                <a:cubicBezTo>
                  <a:pt x="1222155" y="1081067"/>
                  <a:pt x="1227001" y="1076221"/>
                  <a:pt x="1232986" y="1076221"/>
                </a:cubicBezTo>
                <a:close/>
                <a:moveTo>
                  <a:pt x="534602" y="1076221"/>
                </a:moveTo>
                <a:cubicBezTo>
                  <a:pt x="540587" y="1076221"/>
                  <a:pt x="545432" y="1081067"/>
                  <a:pt x="545432" y="1087052"/>
                </a:cubicBezTo>
                <a:cubicBezTo>
                  <a:pt x="545432" y="1093037"/>
                  <a:pt x="540587" y="1097883"/>
                  <a:pt x="534602" y="1097883"/>
                </a:cubicBezTo>
                <a:cubicBezTo>
                  <a:pt x="528616" y="1097883"/>
                  <a:pt x="523771" y="1093037"/>
                  <a:pt x="523771" y="1087052"/>
                </a:cubicBezTo>
                <a:cubicBezTo>
                  <a:pt x="523771" y="1081067"/>
                  <a:pt x="528616" y="1076221"/>
                  <a:pt x="534602" y="1076221"/>
                </a:cubicBezTo>
                <a:close/>
                <a:moveTo>
                  <a:pt x="359982" y="1076221"/>
                </a:moveTo>
                <a:cubicBezTo>
                  <a:pt x="365967" y="1076221"/>
                  <a:pt x="370812" y="1081067"/>
                  <a:pt x="370812" y="1087052"/>
                </a:cubicBezTo>
                <a:cubicBezTo>
                  <a:pt x="370812" y="1093037"/>
                  <a:pt x="365967" y="1097883"/>
                  <a:pt x="359982" y="1097883"/>
                </a:cubicBezTo>
                <a:cubicBezTo>
                  <a:pt x="353997" y="1097883"/>
                  <a:pt x="349151" y="1093037"/>
                  <a:pt x="349151" y="1087052"/>
                </a:cubicBezTo>
                <a:cubicBezTo>
                  <a:pt x="349151" y="1081067"/>
                  <a:pt x="353997" y="1076221"/>
                  <a:pt x="359982" y="1076221"/>
                </a:cubicBezTo>
                <a:close/>
                <a:moveTo>
                  <a:pt x="185362" y="1076221"/>
                </a:moveTo>
                <a:cubicBezTo>
                  <a:pt x="191347" y="1076221"/>
                  <a:pt x="196192" y="1081067"/>
                  <a:pt x="196192" y="1087052"/>
                </a:cubicBezTo>
                <a:cubicBezTo>
                  <a:pt x="196192" y="1093037"/>
                  <a:pt x="191347" y="1097883"/>
                  <a:pt x="185362" y="1097883"/>
                </a:cubicBezTo>
                <a:cubicBezTo>
                  <a:pt x="179414" y="1097826"/>
                  <a:pt x="174626" y="1092999"/>
                  <a:pt x="174626" y="1087052"/>
                </a:cubicBezTo>
                <a:cubicBezTo>
                  <a:pt x="174626" y="1081105"/>
                  <a:pt x="179414" y="1076269"/>
                  <a:pt x="185362" y="1076221"/>
                </a:cubicBezTo>
                <a:close/>
                <a:moveTo>
                  <a:pt x="10837" y="1076221"/>
                </a:moveTo>
                <a:cubicBezTo>
                  <a:pt x="10932" y="1076221"/>
                  <a:pt x="11027" y="1076221"/>
                  <a:pt x="11122" y="1076221"/>
                </a:cubicBezTo>
                <a:cubicBezTo>
                  <a:pt x="16955" y="1076430"/>
                  <a:pt x="21572" y="1081219"/>
                  <a:pt x="21572" y="1087052"/>
                </a:cubicBezTo>
                <a:cubicBezTo>
                  <a:pt x="21572" y="1092999"/>
                  <a:pt x="16784" y="1097826"/>
                  <a:pt x="10837" y="1097883"/>
                </a:cubicBezTo>
                <a:cubicBezTo>
                  <a:pt x="4852" y="1097883"/>
                  <a:pt x="6" y="1093037"/>
                  <a:pt x="6" y="1087052"/>
                </a:cubicBezTo>
                <a:cubicBezTo>
                  <a:pt x="6" y="1081067"/>
                  <a:pt x="4852" y="1076221"/>
                  <a:pt x="10837" y="1076221"/>
                </a:cubicBezTo>
                <a:close/>
                <a:moveTo>
                  <a:pt x="2454057" y="1076181"/>
                </a:moveTo>
                <a:cubicBezTo>
                  <a:pt x="2460038" y="1076181"/>
                  <a:pt x="2464887" y="1081030"/>
                  <a:pt x="2464887" y="1087012"/>
                </a:cubicBezTo>
                <a:cubicBezTo>
                  <a:pt x="2464887" y="1092993"/>
                  <a:pt x="2460038" y="1097842"/>
                  <a:pt x="2454057" y="1097842"/>
                </a:cubicBezTo>
                <a:cubicBezTo>
                  <a:pt x="2448075" y="1097842"/>
                  <a:pt x="2443226" y="1092993"/>
                  <a:pt x="2443226" y="1087012"/>
                </a:cubicBezTo>
                <a:cubicBezTo>
                  <a:pt x="2443226" y="1081030"/>
                  <a:pt x="2448075" y="1076181"/>
                  <a:pt x="2454057" y="1076181"/>
                </a:cubicBezTo>
                <a:close/>
                <a:moveTo>
                  <a:pt x="2279532" y="1076181"/>
                </a:moveTo>
                <a:cubicBezTo>
                  <a:pt x="2285513" y="1076181"/>
                  <a:pt x="2290362" y="1081030"/>
                  <a:pt x="2290362" y="1087012"/>
                </a:cubicBezTo>
                <a:cubicBezTo>
                  <a:pt x="2290362" y="1092993"/>
                  <a:pt x="2285513" y="1097842"/>
                  <a:pt x="2279532" y="1097842"/>
                </a:cubicBezTo>
                <a:cubicBezTo>
                  <a:pt x="2273550" y="1097842"/>
                  <a:pt x="2268701" y="1092993"/>
                  <a:pt x="2268701" y="1087012"/>
                </a:cubicBezTo>
                <a:cubicBezTo>
                  <a:pt x="2268701" y="1081030"/>
                  <a:pt x="2273550" y="1076181"/>
                  <a:pt x="2279532" y="1076181"/>
                </a:cubicBezTo>
                <a:close/>
                <a:moveTo>
                  <a:pt x="2104913" y="1076181"/>
                </a:moveTo>
                <a:cubicBezTo>
                  <a:pt x="2110894" y="1076181"/>
                  <a:pt x="2115743" y="1081030"/>
                  <a:pt x="2115743" y="1087012"/>
                </a:cubicBezTo>
                <a:cubicBezTo>
                  <a:pt x="2115743" y="1092993"/>
                  <a:pt x="2110894" y="1097842"/>
                  <a:pt x="2104913" y="1097842"/>
                </a:cubicBezTo>
                <a:cubicBezTo>
                  <a:pt x="2098931" y="1097842"/>
                  <a:pt x="2094082" y="1092993"/>
                  <a:pt x="2094082" y="1087012"/>
                </a:cubicBezTo>
                <a:cubicBezTo>
                  <a:pt x="2094082" y="1081030"/>
                  <a:pt x="2098931" y="1076181"/>
                  <a:pt x="2104913" y="1076181"/>
                </a:cubicBezTo>
                <a:close/>
                <a:moveTo>
                  <a:pt x="1057287" y="1076181"/>
                </a:moveTo>
                <a:cubicBezTo>
                  <a:pt x="1063269" y="1076181"/>
                  <a:pt x="1068118" y="1081030"/>
                  <a:pt x="1068118" y="1087012"/>
                </a:cubicBezTo>
                <a:cubicBezTo>
                  <a:pt x="1068118" y="1092993"/>
                  <a:pt x="1063269" y="1097842"/>
                  <a:pt x="1057287" y="1097842"/>
                </a:cubicBezTo>
                <a:cubicBezTo>
                  <a:pt x="1051306" y="1097842"/>
                  <a:pt x="1046457" y="1092993"/>
                  <a:pt x="1046457" y="1087012"/>
                </a:cubicBezTo>
                <a:cubicBezTo>
                  <a:pt x="1046457" y="1081030"/>
                  <a:pt x="1051306" y="1076181"/>
                  <a:pt x="1057287" y="1076181"/>
                </a:cubicBezTo>
                <a:close/>
                <a:moveTo>
                  <a:pt x="882667" y="1076181"/>
                </a:moveTo>
                <a:cubicBezTo>
                  <a:pt x="888649" y="1076181"/>
                  <a:pt x="893498" y="1081030"/>
                  <a:pt x="893498" y="1087012"/>
                </a:cubicBezTo>
                <a:cubicBezTo>
                  <a:pt x="893498" y="1092993"/>
                  <a:pt x="888649" y="1097842"/>
                  <a:pt x="882667" y="1097842"/>
                </a:cubicBezTo>
                <a:cubicBezTo>
                  <a:pt x="876686" y="1097842"/>
                  <a:pt x="871837" y="1092993"/>
                  <a:pt x="871837" y="1087012"/>
                </a:cubicBezTo>
                <a:cubicBezTo>
                  <a:pt x="871837" y="1081030"/>
                  <a:pt x="876686" y="1076181"/>
                  <a:pt x="882667" y="1076181"/>
                </a:cubicBezTo>
                <a:close/>
                <a:moveTo>
                  <a:pt x="708142" y="1076181"/>
                </a:moveTo>
                <a:cubicBezTo>
                  <a:pt x="714124" y="1076181"/>
                  <a:pt x="718973" y="1081030"/>
                  <a:pt x="718973" y="1087012"/>
                </a:cubicBezTo>
                <a:cubicBezTo>
                  <a:pt x="718973" y="1092993"/>
                  <a:pt x="714124" y="1097842"/>
                  <a:pt x="708142" y="1097842"/>
                </a:cubicBezTo>
                <a:cubicBezTo>
                  <a:pt x="702161" y="1097842"/>
                  <a:pt x="697312" y="1092993"/>
                  <a:pt x="697312" y="1087012"/>
                </a:cubicBezTo>
                <a:cubicBezTo>
                  <a:pt x="697312" y="1081030"/>
                  <a:pt x="702161" y="1076181"/>
                  <a:pt x="708142" y="1076181"/>
                </a:cubicBezTo>
                <a:close/>
                <a:moveTo>
                  <a:pt x="2629755" y="896851"/>
                </a:moveTo>
                <a:cubicBezTo>
                  <a:pt x="2635740" y="896851"/>
                  <a:pt x="2640586" y="901697"/>
                  <a:pt x="2640586" y="907682"/>
                </a:cubicBezTo>
                <a:cubicBezTo>
                  <a:pt x="2640586" y="913667"/>
                  <a:pt x="2635740" y="918513"/>
                  <a:pt x="2629755" y="918513"/>
                </a:cubicBezTo>
                <a:cubicBezTo>
                  <a:pt x="2623808" y="918465"/>
                  <a:pt x="2619019" y="913629"/>
                  <a:pt x="2619019" y="907682"/>
                </a:cubicBezTo>
                <a:cubicBezTo>
                  <a:pt x="2619019" y="901735"/>
                  <a:pt x="2623808" y="896899"/>
                  <a:pt x="2629755" y="896851"/>
                </a:cubicBezTo>
                <a:close/>
                <a:moveTo>
                  <a:pt x="1931275" y="896851"/>
                </a:moveTo>
                <a:cubicBezTo>
                  <a:pt x="1931304" y="896851"/>
                  <a:pt x="1931342" y="896851"/>
                  <a:pt x="1931371" y="896851"/>
                </a:cubicBezTo>
                <a:cubicBezTo>
                  <a:pt x="1937356" y="896851"/>
                  <a:pt x="1942201" y="901697"/>
                  <a:pt x="1942201" y="907682"/>
                </a:cubicBezTo>
                <a:cubicBezTo>
                  <a:pt x="1942201" y="913667"/>
                  <a:pt x="1937356" y="918513"/>
                  <a:pt x="1931371" y="918513"/>
                </a:cubicBezTo>
                <a:cubicBezTo>
                  <a:pt x="1925442" y="918513"/>
                  <a:pt x="1920635" y="913705"/>
                  <a:pt x="1920635" y="907777"/>
                </a:cubicBezTo>
                <a:cubicBezTo>
                  <a:pt x="1920635" y="907749"/>
                  <a:pt x="1920635" y="907710"/>
                  <a:pt x="1920635" y="907682"/>
                </a:cubicBezTo>
                <a:cubicBezTo>
                  <a:pt x="1920578" y="901754"/>
                  <a:pt x="1925347" y="896908"/>
                  <a:pt x="1931275" y="896851"/>
                </a:cubicBezTo>
                <a:close/>
                <a:moveTo>
                  <a:pt x="1756846" y="896851"/>
                </a:moveTo>
                <a:cubicBezTo>
                  <a:pt x="1762793" y="896899"/>
                  <a:pt x="1767582" y="901735"/>
                  <a:pt x="1767582" y="907682"/>
                </a:cubicBezTo>
                <a:cubicBezTo>
                  <a:pt x="1767582" y="913629"/>
                  <a:pt x="1762793" y="918465"/>
                  <a:pt x="1756846" y="918513"/>
                </a:cubicBezTo>
                <a:cubicBezTo>
                  <a:pt x="1750861" y="918513"/>
                  <a:pt x="1746015" y="913667"/>
                  <a:pt x="1746015" y="907682"/>
                </a:cubicBezTo>
                <a:cubicBezTo>
                  <a:pt x="1746015" y="901697"/>
                  <a:pt x="1750861" y="896851"/>
                  <a:pt x="1756846" y="896851"/>
                </a:cubicBezTo>
                <a:close/>
                <a:moveTo>
                  <a:pt x="1582226" y="896851"/>
                </a:moveTo>
                <a:cubicBezTo>
                  <a:pt x="1588155" y="896851"/>
                  <a:pt x="1592962" y="901659"/>
                  <a:pt x="1592962" y="907587"/>
                </a:cubicBezTo>
                <a:cubicBezTo>
                  <a:pt x="1592962" y="907615"/>
                  <a:pt x="1592962" y="907653"/>
                  <a:pt x="1592962" y="907682"/>
                </a:cubicBezTo>
                <a:cubicBezTo>
                  <a:pt x="1593009" y="913610"/>
                  <a:pt x="1588250" y="918456"/>
                  <a:pt x="1582321" y="918513"/>
                </a:cubicBezTo>
                <a:cubicBezTo>
                  <a:pt x="1582293" y="918513"/>
                  <a:pt x="1582255" y="918513"/>
                  <a:pt x="1582226" y="918513"/>
                </a:cubicBezTo>
                <a:cubicBezTo>
                  <a:pt x="1576241" y="918513"/>
                  <a:pt x="1571395" y="913667"/>
                  <a:pt x="1571395" y="907682"/>
                </a:cubicBezTo>
                <a:cubicBezTo>
                  <a:pt x="1571395" y="901697"/>
                  <a:pt x="1576241" y="896851"/>
                  <a:pt x="1582226" y="896851"/>
                </a:cubicBezTo>
                <a:close/>
                <a:moveTo>
                  <a:pt x="1407701" y="896851"/>
                </a:moveTo>
                <a:cubicBezTo>
                  <a:pt x="1413648" y="896899"/>
                  <a:pt x="1418437" y="901735"/>
                  <a:pt x="1418437" y="907682"/>
                </a:cubicBezTo>
                <a:cubicBezTo>
                  <a:pt x="1418437" y="913629"/>
                  <a:pt x="1413648" y="918465"/>
                  <a:pt x="1407701" y="918513"/>
                </a:cubicBezTo>
                <a:cubicBezTo>
                  <a:pt x="1401716" y="918513"/>
                  <a:pt x="1396870" y="913667"/>
                  <a:pt x="1396870" y="907682"/>
                </a:cubicBezTo>
                <a:cubicBezTo>
                  <a:pt x="1396870" y="901697"/>
                  <a:pt x="1401716" y="896851"/>
                  <a:pt x="1407701" y="896851"/>
                </a:cubicBezTo>
                <a:close/>
                <a:moveTo>
                  <a:pt x="1232986" y="896851"/>
                </a:moveTo>
                <a:cubicBezTo>
                  <a:pt x="1238972" y="896851"/>
                  <a:pt x="1243817" y="901697"/>
                  <a:pt x="1243817" y="907682"/>
                </a:cubicBezTo>
                <a:cubicBezTo>
                  <a:pt x="1243817" y="913667"/>
                  <a:pt x="1238972" y="918513"/>
                  <a:pt x="1232986" y="918513"/>
                </a:cubicBezTo>
                <a:cubicBezTo>
                  <a:pt x="1227001" y="918513"/>
                  <a:pt x="1222155" y="913667"/>
                  <a:pt x="1222155" y="907682"/>
                </a:cubicBezTo>
                <a:cubicBezTo>
                  <a:pt x="1222155" y="901697"/>
                  <a:pt x="1227001" y="896851"/>
                  <a:pt x="1232986" y="896851"/>
                </a:cubicBezTo>
                <a:close/>
                <a:moveTo>
                  <a:pt x="534602" y="896851"/>
                </a:moveTo>
                <a:cubicBezTo>
                  <a:pt x="540587" y="896851"/>
                  <a:pt x="545432" y="901697"/>
                  <a:pt x="545432" y="907682"/>
                </a:cubicBezTo>
                <a:cubicBezTo>
                  <a:pt x="545432" y="913667"/>
                  <a:pt x="540587" y="918513"/>
                  <a:pt x="534602" y="918513"/>
                </a:cubicBezTo>
                <a:cubicBezTo>
                  <a:pt x="528616" y="918513"/>
                  <a:pt x="523771" y="913667"/>
                  <a:pt x="523771" y="907682"/>
                </a:cubicBezTo>
                <a:cubicBezTo>
                  <a:pt x="523771" y="901697"/>
                  <a:pt x="528616" y="896851"/>
                  <a:pt x="534602" y="896851"/>
                </a:cubicBezTo>
                <a:close/>
                <a:moveTo>
                  <a:pt x="359982" y="896851"/>
                </a:moveTo>
                <a:cubicBezTo>
                  <a:pt x="365967" y="896851"/>
                  <a:pt x="370812" y="901697"/>
                  <a:pt x="370812" y="907682"/>
                </a:cubicBezTo>
                <a:cubicBezTo>
                  <a:pt x="370812" y="913667"/>
                  <a:pt x="365967" y="918513"/>
                  <a:pt x="359982" y="918513"/>
                </a:cubicBezTo>
                <a:cubicBezTo>
                  <a:pt x="353997" y="918513"/>
                  <a:pt x="349151" y="913667"/>
                  <a:pt x="349151" y="907682"/>
                </a:cubicBezTo>
                <a:cubicBezTo>
                  <a:pt x="349151" y="901697"/>
                  <a:pt x="353997" y="896851"/>
                  <a:pt x="359982" y="896851"/>
                </a:cubicBezTo>
                <a:close/>
                <a:moveTo>
                  <a:pt x="185362" y="896851"/>
                </a:moveTo>
                <a:cubicBezTo>
                  <a:pt x="191347" y="896851"/>
                  <a:pt x="196192" y="901697"/>
                  <a:pt x="196192" y="907682"/>
                </a:cubicBezTo>
                <a:cubicBezTo>
                  <a:pt x="196192" y="913667"/>
                  <a:pt x="191347" y="918513"/>
                  <a:pt x="185362" y="918513"/>
                </a:cubicBezTo>
                <a:cubicBezTo>
                  <a:pt x="179414" y="918465"/>
                  <a:pt x="174626" y="913629"/>
                  <a:pt x="174626" y="907682"/>
                </a:cubicBezTo>
                <a:cubicBezTo>
                  <a:pt x="174626" y="901735"/>
                  <a:pt x="179414" y="896899"/>
                  <a:pt x="185362" y="896851"/>
                </a:cubicBezTo>
                <a:close/>
                <a:moveTo>
                  <a:pt x="11122" y="896851"/>
                </a:moveTo>
                <a:cubicBezTo>
                  <a:pt x="16956" y="897060"/>
                  <a:pt x="21572" y="901849"/>
                  <a:pt x="21572" y="907682"/>
                </a:cubicBezTo>
                <a:cubicBezTo>
                  <a:pt x="21572" y="913515"/>
                  <a:pt x="16956" y="918304"/>
                  <a:pt x="11122" y="918513"/>
                </a:cubicBezTo>
                <a:cubicBezTo>
                  <a:pt x="5137" y="918513"/>
                  <a:pt x="291" y="913667"/>
                  <a:pt x="291" y="907682"/>
                </a:cubicBezTo>
                <a:cubicBezTo>
                  <a:pt x="291" y="901697"/>
                  <a:pt x="5137" y="896851"/>
                  <a:pt x="11122" y="896851"/>
                </a:cubicBezTo>
                <a:close/>
                <a:moveTo>
                  <a:pt x="2454057" y="896811"/>
                </a:moveTo>
                <a:cubicBezTo>
                  <a:pt x="2460038" y="896811"/>
                  <a:pt x="2464887" y="901660"/>
                  <a:pt x="2464887" y="907642"/>
                </a:cubicBezTo>
                <a:cubicBezTo>
                  <a:pt x="2464887" y="913623"/>
                  <a:pt x="2460038" y="918472"/>
                  <a:pt x="2454057" y="918472"/>
                </a:cubicBezTo>
                <a:cubicBezTo>
                  <a:pt x="2448075" y="918472"/>
                  <a:pt x="2443226" y="913623"/>
                  <a:pt x="2443226" y="907642"/>
                </a:cubicBezTo>
                <a:cubicBezTo>
                  <a:pt x="2443226" y="901660"/>
                  <a:pt x="2448075" y="896811"/>
                  <a:pt x="2454057" y="896811"/>
                </a:cubicBezTo>
                <a:close/>
                <a:moveTo>
                  <a:pt x="2279532" y="896811"/>
                </a:moveTo>
                <a:cubicBezTo>
                  <a:pt x="2285513" y="896811"/>
                  <a:pt x="2290362" y="901660"/>
                  <a:pt x="2290362" y="907642"/>
                </a:cubicBezTo>
                <a:cubicBezTo>
                  <a:pt x="2290362" y="913623"/>
                  <a:pt x="2285513" y="918472"/>
                  <a:pt x="2279532" y="918472"/>
                </a:cubicBezTo>
                <a:cubicBezTo>
                  <a:pt x="2273550" y="918472"/>
                  <a:pt x="2268701" y="913623"/>
                  <a:pt x="2268701" y="907642"/>
                </a:cubicBezTo>
                <a:cubicBezTo>
                  <a:pt x="2268701" y="901660"/>
                  <a:pt x="2273550" y="896811"/>
                  <a:pt x="2279532" y="896811"/>
                </a:cubicBezTo>
                <a:close/>
                <a:moveTo>
                  <a:pt x="2104913" y="896811"/>
                </a:moveTo>
                <a:cubicBezTo>
                  <a:pt x="2110894" y="896811"/>
                  <a:pt x="2115743" y="901660"/>
                  <a:pt x="2115743" y="907642"/>
                </a:cubicBezTo>
                <a:cubicBezTo>
                  <a:pt x="2115743" y="913623"/>
                  <a:pt x="2110894" y="918472"/>
                  <a:pt x="2104913" y="918472"/>
                </a:cubicBezTo>
                <a:cubicBezTo>
                  <a:pt x="2098931" y="918472"/>
                  <a:pt x="2094082" y="913623"/>
                  <a:pt x="2094082" y="907642"/>
                </a:cubicBezTo>
                <a:cubicBezTo>
                  <a:pt x="2094082" y="901660"/>
                  <a:pt x="2098931" y="896811"/>
                  <a:pt x="2104913" y="896811"/>
                </a:cubicBezTo>
                <a:close/>
                <a:moveTo>
                  <a:pt x="1057287" y="896811"/>
                </a:moveTo>
                <a:cubicBezTo>
                  <a:pt x="1063269" y="896811"/>
                  <a:pt x="1068118" y="901660"/>
                  <a:pt x="1068118" y="907642"/>
                </a:cubicBezTo>
                <a:cubicBezTo>
                  <a:pt x="1068118" y="913623"/>
                  <a:pt x="1063269" y="918472"/>
                  <a:pt x="1057287" y="918472"/>
                </a:cubicBezTo>
                <a:cubicBezTo>
                  <a:pt x="1051306" y="918472"/>
                  <a:pt x="1046457" y="913623"/>
                  <a:pt x="1046457" y="907642"/>
                </a:cubicBezTo>
                <a:cubicBezTo>
                  <a:pt x="1046457" y="901660"/>
                  <a:pt x="1051306" y="896811"/>
                  <a:pt x="1057287" y="896811"/>
                </a:cubicBezTo>
                <a:close/>
                <a:moveTo>
                  <a:pt x="882667" y="896811"/>
                </a:moveTo>
                <a:cubicBezTo>
                  <a:pt x="888649" y="896811"/>
                  <a:pt x="893498" y="901660"/>
                  <a:pt x="893498" y="907642"/>
                </a:cubicBezTo>
                <a:cubicBezTo>
                  <a:pt x="893498" y="913623"/>
                  <a:pt x="888649" y="918472"/>
                  <a:pt x="882667" y="918472"/>
                </a:cubicBezTo>
                <a:cubicBezTo>
                  <a:pt x="876686" y="918472"/>
                  <a:pt x="871837" y="913623"/>
                  <a:pt x="871837" y="907642"/>
                </a:cubicBezTo>
                <a:cubicBezTo>
                  <a:pt x="871837" y="901660"/>
                  <a:pt x="876686" y="896811"/>
                  <a:pt x="882667" y="896811"/>
                </a:cubicBezTo>
                <a:close/>
                <a:moveTo>
                  <a:pt x="708142" y="896811"/>
                </a:moveTo>
                <a:cubicBezTo>
                  <a:pt x="714124" y="896811"/>
                  <a:pt x="718973" y="901660"/>
                  <a:pt x="718973" y="907642"/>
                </a:cubicBezTo>
                <a:cubicBezTo>
                  <a:pt x="718973" y="913623"/>
                  <a:pt x="714124" y="918472"/>
                  <a:pt x="708142" y="918472"/>
                </a:cubicBezTo>
                <a:cubicBezTo>
                  <a:pt x="702161" y="918472"/>
                  <a:pt x="697312" y="913623"/>
                  <a:pt x="697312" y="907642"/>
                </a:cubicBezTo>
                <a:cubicBezTo>
                  <a:pt x="697312" y="901660"/>
                  <a:pt x="702161" y="896811"/>
                  <a:pt x="708142" y="896811"/>
                </a:cubicBezTo>
                <a:close/>
                <a:moveTo>
                  <a:pt x="2629755" y="717480"/>
                </a:moveTo>
                <a:cubicBezTo>
                  <a:pt x="2635740" y="717480"/>
                  <a:pt x="2640586" y="722326"/>
                  <a:pt x="2640586" y="728311"/>
                </a:cubicBezTo>
                <a:cubicBezTo>
                  <a:pt x="2640586" y="734296"/>
                  <a:pt x="2635740" y="739142"/>
                  <a:pt x="2629755" y="739142"/>
                </a:cubicBezTo>
                <a:cubicBezTo>
                  <a:pt x="2623808" y="739094"/>
                  <a:pt x="2619019" y="734258"/>
                  <a:pt x="2619019" y="728311"/>
                </a:cubicBezTo>
                <a:cubicBezTo>
                  <a:pt x="2619019" y="722364"/>
                  <a:pt x="2623808" y="717528"/>
                  <a:pt x="2629755" y="717480"/>
                </a:cubicBezTo>
                <a:close/>
                <a:moveTo>
                  <a:pt x="2455230" y="717480"/>
                </a:moveTo>
                <a:cubicBezTo>
                  <a:pt x="2461177" y="717528"/>
                  <a:pt x="2465966" y="722364"/>
                  <a:pt x="2465966" y="728311"/>
                </a:cubicBezTo>
                <a:cubicBezTo>
                  <a:pt x="2465966" y="734258"/>
                  <a:pt x="2461177" y="739094"/>
                  <a:pt x="2455230" y="739142"/>
                </a:cubicBezTo>
                <a:cubicBezTo>
                  <a:pt x="2449245" y="739142"/>
                  <a:pt x="2444399" y="734296"/>
                  <a:pt x="2444399" y="728311"/>
                </a:cubicBezTo>
                <a:cubicBezTo>
                  <a:pt x="2444399" y="722326"/>
                  <a:pt x="2449245" y="717480"/>
                  <a:pt x="2455230" y="717480"/>
                </a:cubicBezTo>
                <a:close/>
                <a:moveTo>
                  <a:pt x="2280420" y="717480"/>
                </a:moveTo>
                <a:cubicBezTo>
                  <a:pt x="2286406" y="717480"/>
                  <a:pt x="2291251" y="722326"/>
                  <a:pt x="2291251" y="728311"/>
                </a:cubicBezTo>
                <a:cubicBezTo>
                  <a:pt x="2291251" y="734296"/>
                  <a:pt x="2286406" y="739142"/>
                  <a:pt x="2280420" y="739142"/>
                </a:cubicBezTo>
                <a:cubicBezTo>
                  <a:pt x="2274435" y="739142"/>
                  <a:pt x="2269589" y="734296"/>
                  <a:pt x="2269589" y="728311"/>
                </a:cubicBezTo>
                <a:cubicBezTo>
                  <a:pt x="2269589" y="722326"/>
                  <a:pt x="2274435" y="717480"/>
                  <a:pt x="2280420" y="717480"/>
                </a:cubicBezTo>
                <a:close/>
                <a:moveTo>
                  <a:pt x="2105990" y="717480"/>
                </a:moveTo>
                <a:cubicBezTo>
                  <a:pt x="2111976" y="717480"/>
                  <a:pt x="2116821" y="722326"/>
                  <a:pt x="2116821" y="728311"/>
                </a:cubicBezTo>
                <a:cubicBezTo>
                  <a:pt x="2116821" y="734296"/>
                  <a:pt x="2111976" y="739142"/>
                  <a:pt x="2105990" y="739142"/>
                </a:cubicBezTo>
                <a:cubicBezTo>
                  <a:pt x="2100005" y="739142"/>
                  <a:pt x="2095159" y="734296"/>
                  <a:pt x="2095159" y="728311"/>
                </a:cubicBezTo>
                <a:cubicBezTo>
                  <a:pt x="2095159" y="722326"/>
                  <a:pt x="2100005" y="717480"/>
                  <a:pt x="2105990" y="717480"/>
                </a:cubicBezTo>
                <a:close/>
                <a:moveTo>
                  <a:pt x="1931275" y="717480"/>
                </a:moveTo>
                <a:cubicBezTo>
                  <a:pt x="1931304" y="717480"/>
                  <a:pt x="1931342" y="717480"/>
                  <a:pt x="1931371" y="717480"/>
                </a:cubicBezTo>
                <a:cubicBezTo>
                  <a:pt x="1937356" y="717480"/>
                  <a:pt x="1942201" y="722326"/>
                  <a:pt x="1942201" y="728311"/>
                </a:cubicBezTo>
                <a:cubicBezTo>
                  <a:pt x="1942201" y="734296"/>
                  <a:pt x="1937356" y="739142"/>
                  <a:pt x="1931371" y="739142"/>
                </a:cubicBezTo>
                <a:cubicBezTo>
                  <a:pt x="1925442" y="739142"/>
                  <a:pt x="1920635" y="734334"/>
                  <a:pt x="1920635" y="728406"/>
                </a:cubicBezTo>
                <a:cubicBezTo>
                  <a:pt x="1920635" y="728378"/>
                  <a:pt x="1920635" y="728339"/>
                  <a:pt x="1920635" y="728311"/>
                </a:cubicBezTo>
                <a:cubicBezTo>
                  <a:pt x="1920578" y="722383"/>
                  <a:pt x="1925347" y="717537"/>
                  <a:pt x="1931275" y="717480"/>
                </a:cubicBezTo>
                <a:close/>
                <a:moveTo>
                  <a:pt x="1756846" y="717480"/>
                </a:moveTo>
                <a:cubicBezTo>
                  <a:pt x="1762793" y="717528"/>
                  <a:pt x="1767582" y="722364"/>
                  <a:pt x="1767582" y="728311"/>
                </a:cubicBezTo>
                <a:cubicBezTo>
                  <a:pt x="1767582" y="734258"/>
                  <a:pt x="1762793" y="739094"/>
                  <a:pt x="1756846" y="739142"/>
                </a:cubicBezTo>
                <a:cubicBezTo>
                  <a:pt x="1750861" y="739142"/>
                  <a:pt x="1746015" y="734296"/>
                  <a:pt x="1746015" y="728311"/>
                </a:cubicBezTo>
                <a:cubicBezTo>
                  <a:pt x="1746015" y="722326"/>
                  <a:pt x="1750861" y="717480"/>
                  <a:pt x="1756846" y="717480"/>
                </a:cubicBezTo>
                <a:close/>
                <a:moveTo>
                  <a:pt x="1582226" y="717480"/>
                </a:moveTo>
                <a:cubicBezTo>
                  <a:pt x="1588155" y="717480"/>
                  <a:pt x="1592962" y="722288"/>
                  <a:pt x="1592962" y="728216"/>
                </a:cubicBezTo>
                <a:cubicBezTo>
                  <a:pt x="1592962" y="728245"/>
                  <a:pt x="1592962" y="728283"/>
                  <a:pt x="1592962" y="728311"/>
                </a:cubicBezTo>
                <a:cubicBezTo>
                  <a:pt x="1593009" y="734239"/>
                  <a:pt x="1588250" y="739085"/>
                  <a:pt x="1582321" y="739142"/>
                </a:cubicBezTo>
                <a:cubicBezTo>
                  <a:pt x="1582293" y="739142"/>
                  <a:pt x="1582255" y="739142"/>
                  <a:pt x="1582226" y="739142"/>
                </a:cubicBezTo>
                <a:cubicBezTo>
                  <a:pt x="1576241" y="739142"/>
                  <a:pt x="1571395" y="734296"/>
                  <a:pt x="1571395" y="728311"/>
                </a:cubicBezTo>
                <a:cubicBezTo>
                  <a:pt x="1571395" y="722326"/>
                  <a:pt x="1576241" y="717480"/>
                  <a:pt x="1582226" y="717480"/>
                </a:cubicBezTo>
                <a:close/>
                <a:moveTo>
                  <a:pt x="1407606" y="717480"/>
                </a:moveTo>
                <a:cubicBezTo>
                  <a:pt x="1413592" y="717480"/>
                  <a:pt x="1418437" y="722326"/>
                  <a:pt x="1418437" y="728311"/>
                </a:cubicBezTo>
                <a:cubicBezTo>
                  <a:pt x="1418437" y="734296"/>
                  <a:pt x="1413592" y="739142"/>
                  <a:pt x="1407606" y="739142"/>
                </a:cubicBezTo>
                <a:cubicBezTo>
                  <a:pt x="1401621" y="739142"/>
                  <a:pt x="1396775" y="734296"/>
                  <a:pt x="1396775" y="728311"/>
                </a:cubicBezTo>
                <a:cubicBezTo>
                  <a:pt x="1396775" y="722326"/>
                  <a:pt x="1401621" y="717480"/>
                  <a:pt x="1407606" y="717480"/>
                </a:cubicBezTo>
                <a:close/>
                <a:moveTo>
                  <a:pt x="1232986" y="717480"/>
                </a:moveTo>
                <a:cubicBezTo>
                  <a:pt x="1238972" y="717480"/>
                  <a:pt x="1243817" y="722326"/>
                  <a:pt x="1243817" y="728311"/>
                </a:cubicBezTo>
                <a:cubicBezTo>
                  <a:pt x="1243817" y="734296"/>
                  <a:pt x="1238972" y="739142"/>
                  <a:pt x="1232986" y="739142"/>
                </a:cubicBezTo>
                <a:cubicBezTo>
                  <a:pt x="1227001" y="739142"/>
                  <a:pt x="1222155" y="734296"/>
                  <a:pt x="1222155" y="728311"/>
                </a:cubicBezTo>
                <a:cubicBezTo>
                  <a:pt x="1222155" y="722326"/>
                  <a:pt x="1227001" y="717480"/>
                  <a:pt x="1232986" y="717480"/>
                </a:cubicBezTo>
                <a:close/>
                <a:moveTo>
                  <a:pt x="1058366" y="717480"/>
                </a:moveTo>
                <a:cubicBezTo>
                  <a:pt x="1064351" y="717480"/>
                  <a:pt x="1069197" y="722326"/>
                  <a:pt x="1069197" y="728311"/>
                </a:cubicBezTo>
                <a:cubicBezTo>
                  <a:pt x="1069197" y="734296"/>
                  <a:pt x="1064351" y="739142"/>
                  <a:pt x="1058366" y="739142"/>
                </a:cubicBezTo>
                <a:cubicBezTo>
                  <a:pt x="1052419" y="739094"/>
                  <a:pt x="1047630" y="734258"/>
                  <a:pt x="1047630" y="728311"/>
                </a:cubicBezTo>
                <a:cubicBezTo>
                  <a:pt x="1047630" y="722364"/>
                  <a:pt x="1052419" y="717528"/>
                  <a:pt x="1058366" y="717480"/>
                </a:cubicBezTo>
                <a:close/>
                <a:moveTo>
                  <a:pt x="883936" y="717480"/>
                </a:moveTo>
                <a:cubicBezTo>
                  <a:pt x="889883" y="717528"/>
                  <a:pt x="894672" y="722364"/>
                  <a:pt x="894672" y="728311"/>
                </a:cubicBezTo>
                <a:cubicBezTo>
                  <a:pt x="894672" y="734258"/>
                  <a:pt x="889883" y="739094"/>
                  <a:pt x="883936" y="739142"/>
                </a:cubicBezTo>
                <a:cubicBezTo>
                  <a:pt x="877951" y="739142"/>
                  <a:pt x="873105" y="734296"/>
                  <a:pt x="873105" y="728311"/>
                </a:cubicBezTo>
                <a:cubicBezTo>
                  <a:pt x="873105" y="722326"/>
                  <a:pt x="877951" y="717480"/>
                  <a:pt x="883936" y="717480"/>
                </a:cubicBezTo>
                <a:close/>
                <a:moveTo>
                  <a:pt x="709222" y="717480"/>
                </a:moveTo>
                <a:cubicBezTo>
                  <a:pt x="715207" y="717480"/>
                  <a:pt x="720052" y="722326"/>
                  <a:pt x="720052" y="728311"/>
                </a:cubicBezTo>
                <a:cubicBezTo>
                  <a:pt x="720052" y="734296"/>
                  <a:pt x="715207" y="739142"/>
                  <a:pt x="709222" y="739142"/>
                </a:cubicBezTo>
                <a:cubicBezTo>
                  <a:pt x="703236" y="739142"/>
                  <a:pt x="698391" y="734296"/>
                  <a:pt x="698391" y="728311"/>
                </a:cubicBezTo>
                <a:cubicBezTo>
                  <a:pt x="698391" y="722326"/>
                  <a:pt x="703236" y="717480"/>
                  <a:pt x="709222" y="717480"/>
                </a:cubicBezTo>
                <a:close/>
                <a:moveTo>
                  <a:pt x="534602" y="717480"/>
                </a:moveTo>
                <a:cubicBezTo>
                  <a:pt x="540587" y="717480"/>
                  <a:pt x="545432" y="722326"/>
                  <a:pt x="545432" y="728311"/>
                </a:cubicBezTo>
                <a:cubicBezTo>
                  <a:pt x="545432" y="734296"/>
                  <a:pt x="540587" y="739142"/>
                  <a:pt x="534602" y="739142"/>
                </a:cubicBezTo>
                <a:cubicBezTo>
                  <a:pt x="528616" y="739142"/>
                  <a:pt x="523771" y="734296"/>
                  <a:pt x="523771" y="728311"/>
                </a:cubicBezTo>
                <a:cubicBezTo>
                  <a:pt x="523771" y="722326"/>
                  <a:pt x="528616" y="717480"/>
                  <a:pt x="534602" y="717480"/>
                </a:cubicBezTo>
                <a:close/>
                <a:moveTo>
                  <a:pt x="359982" y="717480"/>
                </a:moveTo>
                <a:cubicBezTo>
                  <a:pt x="365967" y="717480"/>
                  <a:pt x="370812" y="722326"/>
                  <a:pt x="370812" y="728311"/>
                </a:cubicBezTo>
                <a:cubicBezTo>
                  <a:pt x="370812" y="734296"/>
                  <a:pt x="365967" y="739142"/>
                  <a:pt x="359982" y="739142"/>
                </a:cubicBezTo>
                <a:cubicBezTo>
                  <a:pt x="353997" y="739142"/>
                  <a:pt x="349151" y="734296"/>
                  <a:pt x="349151" y="728311"/>
                </a:cubicBezTo>
                <a:cubicBezTo>
                  <a:pt x="349151" y="722326"/>
                  <a:pt x="353997" y="717480"/>
                  <a:pt x="359982" y="717480"/>
                </a:cubicBezTo>
                <a:close/>
                <a:moveTo>
                  <a:pt x="185362" y="717480"/>
                </a:moveTo>
                <a:cubicBezTo>
                  <a:pt x="191347" y="717480"/>
                  <a:pt x="196192" y="722326"/>
                  <a:pt x="196192" y="728311"/>
                </a:cubicBezTo>
                <a:cubicBezTo>
                  <a:pt x="196192" y="734296"/>
                  <a:pt x="191347" y="739142"/>
                  <a:pt x="185362" y="739142"/>
                </a:cubicBezTo>
                <a:cubicBezTo>
                  <a:pt x="179414" y="739094"/>
                  <a:pt x="174626" y="734258"/>
                  <a:pt x="174626" y="728311"/>
                </a:cubicBezTo>
                <a:cubicBezTo>
                  <a:pt x="174626" y="722364"/>
                  <a:pt x="179414" y="717528"/>
                  <a:pt x="185362" y="717480"/>
                </a:cubicBezTo>
                <a:close/>
                <a:moveTo>
                  <a:pt x="10837" y="717480"/>
                </a:moveTo>
                <a:cubicBezTo>
                  <a:pt x="16784" y="717528"/>
                  <a:pt x="21572" y="722364"/>
                  <a:pt x="21572" y="728311"/>
                </a:cubicBezTo>
                <a:cubicBezTo>
                  <a:pt x="21572" y="734258"/>
                  <a:pt x="16784" y="739094"/>
                  <a:pt x="10837" y="739142"/>
                </a:cubicBezTo>
                <a:cubicBezTo>
                  <a:pt x="4852" y="739142"/>
                  <a:pt x="6" y="734296"/>
                  <a:pt x="6" y="728311"/>
                </a:cubicBezTo>
                <a:cubicBezTo>
                  <a:pt x="6" y="722326"/>
                  <a:pt x="4852" y="717480"/>
                  <a:pt x="10837" y="717480"/>
                </a:cubicBezTo>
                <a:close/>
                <a:moveTo>
                  <a:pt x="1931370" y="538110"/>
                </a:moveTo>
                <a:cubicBezTo>
                  <a:pt x="1931399" y="538110"/>
                  <a:pt x="1931437" y="538110"/>
                  <a:pt x="1931465" y="538110"/>
                </a:cubicBezTo>
                <a:cubicBezTo>
                  <a:pt x="1937412" y="538163"/>
                  <a:pt x="1942201" y="542996"/>
                  <a:pt x="1942201" y="548941"/>
                </a:cubicBezTo>
                <a:cubicBezTo>
                  <a:pt x="1941992" y="554773"/>
                  <a:pt x="1937204" y="559395"/>
                  <a:pt x="1931370" y="559392"/>
                </a:cubicBezTo>
                <a:cubicBezTo>
                  <a:pt x="1925584" y="559342"/>
                  <a:pt x="1920882" y="554722"/>
                  <a:pt x="1920730" y="548941"/>
                </a:cubicBezTo>
                <a:cubicBezTo>
                  <a:pt x="1920682" y="543012"/>
                  <a:pt x="1925442" y="538164"/>
                  <a:pt x="1931370" y="538110"/>
                </a:cubicBezTo>
                <a:close/>
                <a:moveTo>
                  <a:pt x="1407701" y="538110"/>
                </a:moveTo>
                <a:cubicBezTo>
                  <a:pt x="1413648" y="538163"/>
                  <a:pt x="1418437" y="542996"/>
                  <a:pt x="1418437" y="548941"/>
                </a:cubicBezTo>
                <a:cubicBezTo>
                  <a:pt x="1418237" y="554737"/>
                  <a:pt x="1413496" y="559344"/>
                  <a:pt x="1407701" y="559392"/>
                </a:cubicBezTo>
                <a:cubicBezTo>
                  <a:pt x="1401716" y="559392"/>
                  <a:pt x="1396870" y="554543"/>
                  <a:pt x="1396870" y="548561"/>
                </a:cubicBezTo>
                <a:cubicBezTo>
                  <a:pt x="1397080" y="542729"/>
                  <a:pt x="1401868" y="538107"/>
                  <a:pt x="1407701" y="538110"/>
                </a:cubicBezTo>
                <a:close/>
                <a:moveTo>
                  <a:pt x="534981" y="538110"/>
                </a:moveTo>
                <a:cubicBezTo>
                  <a:pt x="540815" y="538316"/>
                  <a:pt x="545431" y="543105"/>
                  <a:pt x="545431" y="548941"/>
                </a:cubicBezTo>
                <a:cubicBezTo>
                  <a:pt x="545223" y="554773"/>
                  <a:pt x="540434" y="559395"/>
                  <a:pt x="534601" y="559392"/>
                </a:cubicBezTo>
                <a:cubicBezTo>
                  <a:pt x="528910" y="559195"/>
                  <a:pt x="524350" y="554629"/>
                  <a:pt x="524150" y="548941"/>
                </a:cubicBezTo>
                <a:cubicBezTo>
                  <a:pt x="524150" y="542959"/>
                  <a:pt x="528996" y="538110"/>
                  <a:pt x="534981" y="538110"/>
                </a:cubicBezTo>
                <a:close/>
                <a:moveTo>
                  <a:pt x="11122" y="538110"/>
                </a:moveTo>
                <a:cubicBezTo>
                  <a:pt x="16956" y="538316"/>
                  <a:pt x="21572" y="543105"/>
                  <a:pt x="21572" y="548941"/>
                </a:cubicBezTo>
                <a:cubicBezTo>
                  <a:pt x="21373" y="554629"/>
                  <a:pt x="16813" y="559195"/>
                  <a:pt x="11122" y="559392"/>
                </a:cubicBezTo>
                <a:cubicBezTo>
                  <a:pt x="5137" y="559392"/>
                  <a:pt x="291" y="554543"/>
                  <a:pt x="291" y="548561"/>
                </a:cubicBezTo>
                <a:cubicBezTo>
                  <a:pt x="501" y="542729"/>
                  <a:pt x="5289" y="538107"/>
                  <a:pt x="11122" y="538110"/>
                </a:cubicBezTo>
                <a:close/>
                <a:moveTo>
                  <a:pt x="2629755" y="537730"/>
                </a:moveTo>
                <a:cubicBezTo>
                  <a:pt x="2635740" y="537727"/>
                  <a:pt x="2640586" y="542573"/>
                  <a:pt x="2640595" y="548554"/>
                </a:cubicBezTo>
                <a:cubicBezTo>
                  <a:pt x="2640595" y="548684"/>
                  <a:pt x="2640586" y="548812"/>
                  <a:pt x="2640586" y="548941"/>
                </a:cubicBezTo>
                <a:cubicBezTo>
                  <a:pt x="2640376" y="554773"/>
                  <a:pt x="2635588" y="559395"/>
                  <a:pt x="2629755" y="559392"/>
                </a:cubicBezTo>
                <a:cubicBezTo>
                  <a:pt x="2623808" y="559339"/>
                  <a:pt x="2619019" y="554506"/>
                  <a:pt x="2619019" y="548561"/>
                </a:cubicBezTo>
                <a:cubicBezTo>
                  <a:pt x="2619019" y="542616"/>
                  <a:pt x="2623808" y="537783"/>
                  <a:pt x="2629755" y="537730"/>
                </a:cubicBezTo>
                <a:close/>
                <a:moveTo>
                  <a:pt x="2455230" y="537730"/>
                </a:moveTo>
                <a:cubicBezTo>
                  <a:pt x="2461216" y="537779"/>
                  <a:pt x="2466023" y="542668"/>
                  <a:pt x="2465975" y="548649"/>
                </a:cubicBezTo>
                <a:cubicBezTo>
                  <a:pt x="2465975" y="548746"/>
                  <a:pt x="2465966" y="548844"/>
                  <a:pt x="2465966" y="548941"/>
                </a:cubicBezTo>
                <a:cubicBezTo>
                  <a:pt x="2465766" y="554737"/>
                  <a:pt x="2461025" y="559344"/>
                  <a:pt x="2455230" y="559392"/>
                </a:cubicBezTo>
                <a:cubicBezTo>
                  <a:pt x="2449245" y="559392"/>
                  <a:pt x="2444399" y="554543"/>
                  <a:pt x="2444399" y="548561"/>
                </a:cubicBezTo>
                <a:cubicBezTo>
                  <a:pt x="2444399" y="542579"/>
                  <a:pt x="2449245" y="537730"/>
                  <a:pt x="2455230" y="537730"/>
                </a:cubicBezTo>
                <a:close/>
                <a:moveTo>
                  <a:pt x="2280610" y="537730"/>
                </a:moveTo>
                <a:cubicBezTo>
                  <a:pt x="2286596" y="537832"/>
                  <a:pt x="2291355" y="542762"/>
                  <a:pt x="2291260" y="548742"/>
                </a:cubicBezTo>
                <a:cubicBezTo>
                  <a:pt x="2291251" y="548809"/>
                  <a:pt x="2291251" y="548874"/>
                  <a:pt x="2291251" y="548941"/>
                </a:cubicBezTo>
                <a:cubicBezTo>
                  <a:pt x="2291051" y="554701"/>
                  <a:pt x="2286377" y="559294"/>
                  <a:pt x="2280610" y="559392"/>
                </a:cubicBezTo>
                <a:cubicBezTo>
                  <a:pt x="2274625" y="559392"/>
                  <a:pt x="2269779" y="554543"/>
                  <a:pt x="2269779" y="548561"/>
                </a:cubicBezTo>
                <a:cubicBezTo>
                  <a:pt x="2269779" y="542579"/>
                  <a:pt x="2274625" y="537730"/>
                  <a:pt x="2280610" y="537730"/>
                </a:cubicBezTo>
                <a:close/>
                <a:moveTo>
                  <a:pt x="2105990" y="537730"/>
                </a:moveTo>
                <a:cubicBezTo>
                  <a:pt x="2111976" y="537727"/>
                  <a:pt x="2116821" y="542573"/>
                  <a:pt x="2116830" y="548554"/>
                </a:cubicBezTo>
                <a:cubicBezTo>
                  <a:pt x="2116830" y="548684"/>
                  <a:pt x="2116821" y="548812"/>
                  <a:pt x="2116821" y="548941"/>
                </a:cubicBezTo>
                <a:cubicBezTo>
                  <a:pt x="2116612" y="554773"/>
                  <a:pt x="2111824" y="559395"/>
                  <a:pt x="2105990" y="559392"/>
                </a:cubicBezTo>
                <a:cubicBezTo>
                  <a:pt x="2100005" y="559392"/>
                  <a:pt x="2095159" y="554543"/>
                  <a:pt x="2095159" y="548561"/>
                </a:cubicBezTo>
                <a:cubicBezTo>
                  <a:pt x="2095159" y="542579"/>
                  <a:pt x="2100005" y="537730"/>
                  <a:pt x="2105990" y="537730"/>
                </a:cubicBezTo>
                <a:close/>
                <a:moveTo>
                  <a:pt x="1756846" y="537730"/>
                </a:moveTo>
                <a:cubicBezTo>
                  <a:pt x="1762832" y="537779"/>
                  <a:pt x="1767639" y="542668"/>
                  <a:pt x="1767591" y="548649"/>
                </a:cubicBezTo>
                <a:cubicBezTo>
                  <a:pt x="1767591" y="548746"/>
                  <a:pt x="1767582" y="548844"/>
                  <a:pt x="1767582" y="548941"/>
                </a:cubicBezTo>
                <a:cubicBezTo>
                  <a:pt x="1767382" y="554737"/>
                  <a:pt x="1762641" y="559344"/>
                  <a:pt x="1756846" y="559392"/>
                </a:cubicBezTo>
                <a:cubicBezTo>
                  <a:pt x="1750861" y="559392"/>
                  <a:pt x="1746015" y="554543"/>
                  <a:pt x="1746015" y="548561"/>
                </a:cubicBezTo>
                <a:cubicBezTo>
                  <a:pt x="1746015" y="542579"/>
                  <a:pt x="1750861" y="537730"/>
                  <a:pt x="1756846" y="537730"/>
                </a:cubicBezTo>
                <a:close/>
                <a:moveTo>
                  <a:pt x="1582226" y="537730"/>
                </a:moveTo>
                <a:cubicBezTo>
                  <a:pt x="1588155" y="537725"/>
                  <a:pt x="1592962" y="542526"/>
                  <a:pt x="1592971" y="548456"/>
                </a:cubicBezTo>
                <a:cubicBezTo>
                  <a:pt x="1592971" y="548617"/>
                  <a:pt x="1592971" y="548780"/>
                  <a:pt x="1592962" y="548941"/>
                </a:cubicBezTo>
                <a:cubicBezTo>
                  <a:pt x="1592810" y="554758"/>
                  <a:pt x="1588050" y="559393"/>
                  <a:pt x="1582226" y="559392"/>
                </a:cubicBezTo>
                <a:cubicBezTo>
                  <a:pt x="1576241" y="559392"/>
                  <a:pt x="1571395" y="554543"/>
                  <a:pt x="1571395" y="548561"/>
                </a:cubicBezTo>
                <a:cubicBezTo>
                  <a:pt x="1571395" y="542579"/>
                  <a:pt x="1576241" y="537730"/>
                  <a:pt x="1582226" y="537730"/>
                </a:cubicBezTo>
                <a:close/>
                <a:moveTo>
                  <a:pt x="1232986" y="537730"/>
                </a:moveTo>
                <a:cubicBezTo>
                  <a:pt x="1238972" y="537727"/>
                  <a:pt x="1243817" y="542573"/>
                  <a:pt x="1243826" y="548554"/>
                </a:cubicBezTo>
                <a:cubicBezTo>
                  <a:pt x="1243826" y="548684"/>
                  <a:pt x="1243817" y="548812"/>
                  <a:pt x="1243817" y="548941"/>
                </a:cubicBezTo>
                <a:cubicBezTo>
                  <a:pt x="1243608" y="554773"/>
                  <a:pt x="1238820" y="559395"/>
                  <a:pt x="1232986" y="559392"/>
                </a:cubicBezTo>
                <a:cubicBezTo>
                  <a:pt x="1227001" y="559392"/>
                  <a:pt x="1222155" y="554543"/>
                  <a:pt x="1222155" y="548561"/>
                </a:cubicBezTo>
                <a:cubicBezTo>
                  <a:pt x="1222155" y="542579"/>
                  <a:pt x="1227001" y="537730"/>
                  <a:pt x="1232986" y="537730"/>
                </a:cubicBezTo>
                <a:close/>
                <a:moveTo>
                  <a:pt x="1058366" y="537730"/>
                </a:moveTo>
                <a:cubicBezTo>
                  <a:pt x="1064351" y="537727"/>
                  <a:pt x="1069197" y="542573"/>
                  <a:pt x="1069206" y="548554"/>
                </a:cubicBezTo>
                <a:cubicBezTo>
                  <a:pt x="1069206" y="548684"/>
                  <a:pt x="1069197" y="548812"/>
                  <a:pt x="1069197" y="548941"/>
                </a:cubicBezTo>
                <a:cubicBezTo>
                  <a:pt x="1068988" y="554773"/>
                  <a:pt x="1064199" y="559395"/>
                  <a:pt x="1058366" y="559392"/>
                </a:cubicBezTo>
                <a:cubicBezTo>
                  <a:pt x="1052419" y="559339"/>
                  <a:pt x="1047630" y="554506"/>
                  <a:pt x="1047630" y="548561"/>
                </a:cubicBezTo>
                <a:cubicBezTo>
                  <a:pt x="1047630" y="542616"/>
                  <a:pt x="1052419" y="537783"/>
                  <a:pt x="1058366" y="537730"/>
                </a:cubicBezTo>
                <a:close/>
                <a:moveTo>
                  <a:pt x="883841" y="537730"/>
                </a:moveTo>
                <a:cubicBezTo>
                  <a:pt x="889827" y="537727"/>
                  <a:pt x="894672" y="542573"/>
                  <a:pt x="894681" y="548554"/>
                </a:cubicBezTo>
                <a:cubicBezTo>
                  <a:pt x="894681" y="548684"/>
                  <a:pt x="894672" y="548812"/>
                  <a:pt x="894672" y="548941"/>
                </a:cubicBezTo>
                <a:cubicBezTo>
                  <a:pt x="894463" y="554773"/>
                  <a:pt x="889675" y="559395"/>
                  <a:pt x="883841" y="559392"/>
                </a:cubicBezTo>
                <a:cubicBezTo>
                  <a:pt x="877856" y="559392"/>
                  <a:pt x="873010" y="554543"/>
                  <a:pt x="873010" y="548561"/>
                </a:cubicBezTo>
                <a:cubicBezTo>
                  <a:pt x="873010" y="542579"/>
                  <a:pt x="877856" y="537730"/>
                  <a:pt x="883841" y="537730"/>
                </a:cubicBezTo>
                <a:close/>
                <a:moveTo>
                  <a:pt x="709222" y="537730"/>
                </a:moveTo>
                <a:cubicBezTo>
                  <a:pt x="715207" y="537727"/>
                  <a:pt x="720052" y="542573"/>
                  <a:pt x="720062" y="548554"/>
                </a:cubicBezTo>
                <a:cubicBezTo>
                  <a:pt x="720062" y="548684"/>
                  <a:pt x="720052" y="548812"/>
                  <a:pt x="720052" y="548941"/>
                </a:cubicBezTo>
                <a:cubicBezTo>
                  <a:pt x="719844" y="554773"/>
                  <a:pt x="715055" y="559395"/>
                  <a:pt x="709222" y="559392"/>
                </a:cubicBezTo>
                <a:cubicBezTo>
                  <a:pt x="703236" y="559392"/>
                  <a:pt x="698391" y="554543"/>
                  <a:pt x="698391" y="548561"/>
                </a:cubicBezTo>
                <a:cubicBezTo>
                  <a:pt x="698391" y="542579"/>
                  <a:pt x="703236" y="537730"/>
                  <a:pt x="709222" y="537730"/>
                </a:cubicBezTo>
                <a:close/>
                <a:moveTo>
                  <a:pt x="359982" y="537730"/>
                </a:moveTo>
                <a:cubicBezTo>
                  <a:pt x="365967" y="537727"/>
                  <a:pt x="370812" y="542573"/>
                  <a:pt x="370822" y="548554"/>
                </a:cubicBezTo>
                <a:cubicBezTo>
                  <a:pt x="370822" y="548684"/>
                  <a:pt x="370812" y="548812"/>
                  <a:pt x="370812" y="548941"/>
                </a:cubicBezTo>
                <a:cubicBezTo>
                  <a:pt x="370604" y="554773"/>
                  <a:pt x="365815" y="559395"/>
                  <a:pt x="359982" y="559392"/>
                </a:cubicBezTo>
                <a:cubicBezTo>
                  <a:pt x="353997" y="559392"/>
                  <a:pt x="349151" y="554543"/>
                  <a:pt x="349151" y="548561"/>
                </a:cubicBezTo>
                <a:cubicBezTo>
                  <a:pt x="349151" y="542579"/>
                  <a:pt x="353997" y="537730"/>
                  <a:pt x="359982" y="537730"/>
                </a:cubicBezTo>
                <a:close/>
                <a:moveTo>
                  <a:pt x="185362" y="537730"/>
                </a:moveTo>
                <a:cubicBezTo>
                  <a:pt x="191347" y="537727"/>
                  <a:pt x="196192" y="542573"/>
                  <a:pt x="196202" y="548554"/>
                </a:cubicBezTo>
                <a:cubicBezTo>
                  <a:pt x="196202" y="548684"/>
                  <a:pt x="196192" y="548812"/>
                  <a:pt x="196192" y="548941"/>
                </a:cubicBezTo>
                <a:cubicBezTo>
                  <a:pt x="195983" y="554773"/>
                  <a:pt x="191195" y="559395"/>
                  <a:pt x="185362" y="559392"/>
                </a:cubicBezTo>
                <a:cubicBezTo>
                  <a:pt x="179414" y="559339"/>
                  <a:pt x="174626" y="554506"/>
                  <a:pt x="174626" y="548561"/>
                </a:cubicBezTo>
                <a:cubicBezTo>
                  <a:pt x="174626" y="542616"/>
                  <a:pt x="179414" y="537783"/>
                  <a:pt x="185362" y="537730"/>
                </a:cubicBezTo>
                <a:close/>
                <a:moveTo>
                  <a:pt x="1407701" y="358741"/>
                </a:moveTo>
                <a:cubicBezTo>
                  <a:pt x="1413572" y="358791"/>
                  <a:pt x="1418333" y="363511"/>
                  <a:pt x="1418437" y="369381"/>
                </a:cubicBezTo>
                <a:cubicBezTo>
                  <a:pt x="1418541" y="375362"/>
                  <a:pt x="1413782" y="380296"/>
                  <a:pt x="1407796" y="380401"/>
                </a:cubicBezTo>
                <a:cubicBezTo>
                  <a:pt x="1407768" y="380401"/>
                  <a:pt x="1407730" y="380402"/>
                  <a:pt x="1407701" y="380402"/>
                </a:cubicBezTo>
                <a:cubicBezTo>
                  <a:pt x="1401716" y="380455"/>
                  <a:pt x="1396833" y="375650"/>
                  <a:pt x="1396775" y="369668"/>
                </a:cubicBezTo>
                <a:cubicBezTo>
                  <a:pt x="1396775" y="369573"/>
                  <a:pt x="1396775" y="369477"/>
                  <a:pt x="1396775" y="369381"/>
                </a:cubicBezTo>
                <a:cubicBezTo>
                  <a:pt x="1396880" y="363437"/>
                  <a:pt x="1401754" y="358688"/>
                  <a:pt x="1407701" y="358741"/>
                </a:cubicBezTo>
                <a:close/>
                <a:moveTo>
                  <a:pt x="11017" y="358739"/>
                </a:moveTo>
                <a:cubicBezTo>
                  <a:pt x="11055" y="358739"/>
                  <a:pt x="11084" y="358740"/>
                  <a:pt x="11122" y="358741"/>
                </a:cubicBezTo>
                <a:cubicBezTo>
                  <a:pt x="16879" y="358942"/>
                  <a:pt x="21478" y="363619"/>
                  <a:pt x="21572" y="369382"/>
                </a:cubicBezTo>
                <a:cubicBezTo>
                  <a:pt x="21677" y="375291"/>
                  <a:pt x="17031" y="380196"/>
                  <a:pt x="11122" y="380402"/>
                </a:cubicBezTo>
                <a:cubicBezTo>
                  <a:pt x="5146" y="380561"/>
                  <a:pt x="168" y="375842"/>
                  <a:pt x="6" y="369862"/>
                </a:cubicBezTo>
                <a:cubicBezTo>
                  <a:pt x="6" y="369702"/>
                  <a:pt x="6" y="369542"/>
                  <a:pt x="6" y="369382"/>
                </a:cubicBezTo>
                <a:cubicBezTo>
                  <a:pt x="111" y="363401"/>
                  <a:pt x="5041" y="358635"/>
                  <a:pt x="11017" y="358739"/>
                </a:cubicBezTo>
                <a:close/>
                <a:moveTo>
                  <a:pt x="2629755" y="358550"/>
                </a:moveTo>
                <a:cubicBezTo>
                  <a:pt x="2635740" y="358550"/>
                  <a:pt x="2640586" y="363399"/>
                  <a:pt x="2640586" y="369381"/>
                </a:cubicBezTo>
                <a:cubicBezTo>
                  <a:pt x="2640586" y="375363"/>
                  <a:pt x="2635740" y="380212"/>
                  <a:pt x="2629755" y="380212"/>
                </a:cubicBezTo>
                <a:cubicBezTo>
                  <a:pt x="2623808" y="380159"/>
                  <a:pt x="2619019" y="375326"/>
                  <a:pt x="2619019" y="369381"/>
                </a:cubicBezTo>
                <a:cubicBezTo>
                  <a:pt x="2619019" y="363436"/>
                  <a:pt x="2623808" y="358603"/>
                  <a:pt x="2629755" y="358550"/>
                </a:cubicBezTo>
                <a:close/>
                <a:moveTo>
                  <a:pt x="2455230" y="358550"/>
                </a:moveTo>
                <a:cubicBezTo>
                  <a:pt x="2461177" y="358603"/>
                  <a:pt x="2465966" y="363436"/>
                  <a:pt x="2465966" y="369381"/>
                </a:cubicBezTo>
                <a:cubicBezTo>
                  <a:pt x="2465966" y="375326"/>
                  <a:pt x="2461177" y="380159"/>
                  <a:pt x="2455230" y="380212"/>
                </a:cubicBezTo>
                <a:cubicBezTo>
                  <a:pt x="2449245" y="380212"/>
                  <a:pt x="2444399" y="375363"/>
                  <a:pt x="2444399" y="369381"/>
                </a:cubicBezTo>
                <a:cubicBezTo>
                  <a:pt x="2444399" y="363399"/>
                  <a:pt x="2449245" y="358550"/>
                  <a:pt x="2455230" y="358550"/>
                </a:cubicBezTo>
                <a:close/>
                <a:moveTo>
                  <a:pt x="2280610" y="358550"/>
                </a:moveTo>
                <a:cubicBezTo>
                  <a:pt x="2286520" y="358654"/>
                  <a:pt x="2291251" y="363473"/>
                  <a:pt x="2291251" y="369381"/>
                </a:cubicBezTo>
                <a:cubicBezTo>
                  <a:pt x="2291251" y="375363"/>
                  <a:pt x="2286405" y="380212"/>
                  <a:pt x="2280420" y="380212"/>
                </a:cubicBezTo>
                <a:cubicBezTo>
                  <a:pt x="2274511" y="380108"/>
                  <a:pt x="2269779" y="375289"/>
                  <a:pt x="2269779" y="369381"/>
                </a:cubicBezTo>
                <a:cubicBezTo>
                  <a:pt x="2269779" y="363399"/>
                  <a:pt x="2274625" y="358550"/>
                  <a:pt x="2280610" y="358550"/>
                </a:cubicBezTo>
                <a:close/>
                <a:moveTo>
                  <a:pt x="2105990" y="358550"/>
                </a:moveTo>
                <a:cubicBezTo>
                  <a:pt x="2111976" y="358550"/>
                  <a:pt x="2116821" y="363399"/>
                  <a:pt x="2116821" y="369381"/>
                </a:cubicBezTo>
                <a:cubicBezTo>
                  <a:pt x="2116821" y="375363"/>
                  <a:pt x="2111976" y="380212"/>
                  <a:pt x="2105990" y="380212"/>
                </a:cubicBezTo>
                <a:cubicBezTo>
                  <a:pt x="2100005" y="380212"/>
                  <a:pt x="2095159" y="375363"/>
                  <a:pt x="2095159" y="369381"/>
                </a:cubicBezTo>
                <a:cubicBezTo>
                  <a:pt x="2095159" y="363399"/>
                  <a:pt x="2100005" y="358550"/>
                  <a:pt x="2105990" y="358550"/>
                </a:cubicBezTo>
                <a:close/>
                <a:moveTo>
                  <a:pt x="1931370" y="358550"/>
                </a:moveTo>
                <a:cubicBezTo>
                  <a:pt x="1931399" y="358550"/>
                  <a:pt x="1931437" y="358550"/>
                  <a:pt x="1931465" y="358550"/>
                </a:cubicBezTo>
                <a:cubicBezTo>
                  <a:pt x="1937412" y="358603"/>
                  <a:pt x="1942201" y="363436"/>
                  <a:pt x="1942201" y="369381"/>
                </a:cubicBezTo>
                <a:cubicBezTo>
                  <a:pt x="1942201" y="375363"/>
                  <a:pt x="1937356" y="380212"/>
                  <a:pt x="1931370" y="380212"/>
                </a:cubicBezTo>
                <a:cubicBezTo>
                  <a:pt x="1925442" y="380159"/>
                  <a:pt x="1920682" y="375310"/>
                  <a:pt x="1920730" y="369382"/>
                </a:cubicBezTo>
                <a:cubicBezTo>
                  <a:pt x="1920730" y="369382"/>
                  <a:pt x="1920730" y="369381"/>
                  <a:pt x="1920730" y="369381"/>
                </a:cubicBezTo>
                <a:cubicBezTo>
                  <a:pt x="1920682" y="363452"/>
                  <a:pt x="1925442" y="358604"/>
                  <a:pt x="1931370" y="358550"/>
                </a:cubicBezTo>
                <a:close/>
                <a:moveTo>
                  <a:pt x="1756846" y="358550"/>
                </a:moveTo>
                <a:cubicBezTo>
                  <a:pt x="1762793" y="358603"/>
                  <a:pt x="1767582" y="363436"/>
                  <a:pt x="1767582" y="369381"/>
                </a:cubicBezTo>
                <a:cubicBezTo>
                  <a:pt x="1767582" y="375326"/>
                  <a:pt x="1762793" y="380159"/>
                  <a:pt x="1756846" y="380212"/>
                </a:cubicBezTo>
                <a:cubicBezTo>
                  <a:pt x="1750861" y="380212"/>
                  <a:pt x="1746015" y="375363"/>
                  <a:pt x="1746015" y="369381"/>
                </a:cubicBezTo>
                <a:cubicBezTo>
                  <a:pt x="1746015" y="363399"/>
                  <a:pt x="1750861" y="358550"/>
                  <a:pt x="1756846" y="358550"/>
                </a:cubicBezTo>
                <a:close/>
                <a:moveTo>
                  <a:pt x="1582226" y="358550"/>
                </a:moveTo>
                <a:cubicBezTo>
                  <a:pt x="1588155" y="358550"/>
                  <a:pt x="1592962" y="363357"/>
                  <a:pt x="1592962" y="369286"/>
                </a:cubicBezTo>
                <a:cubicBezTo>
                  <a:pt x="1592962" y="369317"/>
                  <a:pt x="1592962" y="369350"/>
                  <a:pt x="1592962" y="369381"/>
                </a:cubicBezTo>
                <a:cubicBezTo>
                  <a:pt x="1593009" y="375310"/>
                  <a:pt x="1588250" y="380158"/>
                  <a:pt x="1582321" y="380212"/>
                </a:cubicBezTo>
                <a:cubicBezTo>
                  <a:pt x="1582293" y="380212"/>
                  <a:pt x="1582255" y="380212"/>
                  <a:pt x="1582226" y="380212"/>
                </a:cubicBezTo>
                <a:cubicBezTo>
                  <a:pt x="1576241" y="380212"/>
                  <a:pt x="1571395" y="375363"/>
                  <a:pt x="1571395" y="369381"/>
                </a:cubicBezTo>
                <a:cubicBezTo>
                  <a:pt x="1571395" y="363399"/>
                  <a:pt x="1576241" y="358550"/>
                  <a:pt x="1582226" y="358550"/>
                </a:cubicBezTo>
                <a:close/>
                <a:moveTo>
                  <a:pt x="1232986" y="358550"/>
                </a:moveTo>
                <a:cubicBezTo>
                  <a:pt x="1238972" y="358550"/>
                  <a:pt x="1243817" y="363399"/>
                  <a:pt x="1243817" y="369381"/>
                </a:cubicBezTo>
                <a:cubicBezTo>
                  <a:pt x="1243817" y="375363"/>
                  <a:pt x="1238972" y="380212"/>
                  <a:pt x="1232986" y="380212"/>
                </a:cubicBezTo>
                <a:cubicBezTo>
                  <a:pt x="1227001" y="380212"/>
                  <a:pt x="1222155" y="375363"/>
                  <a:pt x="1222155" y="369381"/>
                </a:cubicBezTo>
                <a:cubicBezTo>
                  <a:pt x="1222155" y="363399"/>
                  <a:pt x="1227001" y="358550"/>
                  <a:pt x="1232986" y="358550"/>
                </a:cubicBezTo>
                <a:close/>
                <a:moveTo>
                  <a:pt x="1058366" y="358550"/>
                </a:moveTo>
                <a:cubicBezTo>
                  <a:pt x="1064351" y="358550"/>
                  <a:pt x="1069197" y="363399"/>
                  <a:pt x="1069197" y="369381"/>
                </a:cubicBezTo>
                <a:cubicBezTo>
                  <a:pt x="1069197" y="375363"/>
                  <a:pt x="1064351" y="380212"/>
                  <a:pt x="1058366" y="380212"/>
                </a:cubicBezTo>
                <a:cubicBezTo>
                  <a:pt x="1052419" y="380159"/>
                  <a:pt x="1047630" y="375326"/>
                  <a:pt x="1047630" y="369381"/>
                </a:cubicBezTo>
                <a:cubicBezTo>
                  <a:pt x="1047630" y="363436"/>
                  <a:pt x="1052419" y="358603"/>
                  <a:pt x="1058366" y="358550"/>
                </a:cubicBezTo>
                <a:close/>
                <a:moveTo>
                  <a:pt x="883841" y="358550"/>
                </a:moveTo>
                <a:cubicBezTo>
                  <a:pt x="889827" y="358550"/>
                  <a:pt x="894672" y="363399"/>
                  <a:pt x="894672" y="369381"/>
                </a:cubicBezTo>
                <a:cubicBezTo>
                  <a:pt x="894672" y="375326"/>
                  <a:pt x="889883" y="380159"/>
                  <a:pt x="883936" y="380212"/>
                </a:cubicBezTo>
                <a:cubicBezTo>
                  <a:pt x="877951" y="380264"/>
                  <a:pt x="873068" y="375458"/>
                  <a:pt x="873010" y="369476"/>
                </a:cubicBezTo>
                <a:cubicBezTo>
                  <a:pt x="873010" y="369445"/>
                  <a:pt x="873010" y="369412"/>
                  <a:pt x="873010" y="369381"/>
                </a:cubicBezTo>
                <a:cubicBezTo>
                  <a:pt x="873010" y="363399"/>
                  <a:pt x="877856" y="358550"/>
                  <a:pt x="883841" y="358550"/>
                </a:cubicBezTo>
                <a:close/>
                <a:moveTo>
                  <a:pt x="709222" y="358550"/>
                </a:moveTo>
                <a:cubicBezTo>
                  <a:pt x="715207" y="358550"/>
                  <a:pt x="720052" y="363399"/>
                  <a:pt x="720052" y="369381"/>
                </a:cubicBezTo>
                <a:cubicBezTo>
                  <a:pt x="720052" y="375363"/>
                  <a:pt x="715207" y="380212"/>
                  <a:pt x="709222" y="380212"/>
                </a:cubicBezTo>
                <a:cubicBezTo>
                  <a:pt x="703236" y="380212"/>
                  <a:pt x="698391" y="375363"/>
                  <a:pt x="698391" y="369381"/>
                </a:cubicBezTo>
                <a:cubicBezTo>
                  <a:pt x="698391" y="363399"/>
                  <a:pt x="703236" y="358550"/>
                  <a:pt x="709222" y="358550"/>
                </a:cubicBezTo>
                <a:close/>
                <a:moveTo>
                  <a:pt x="534981" y="358550"/>
                </a:moveTo>
                <a:cubicBezTo>
                  <a:pt x="540815" y="358756"/>
                  <a:pt x="545431" y="363545"/>
                  <a:pt x="545431" y="369381"/>
                </a:cubicBezTo>
                <a:cubicBezTo>
                  <a:pt x="545431" y="375363"/>
                  <a:pt x="540586" y="380212"/>
                  <a:pt x="534601" y="380212"/>
                </a:cubicBezTo>
                <a:cubicBezTo>
                  <a:pt x="528768" y="380006"/>
                  <a:pt x="524150" y="375217"/>
                  <a:pt x="524150" y="369381"/>
                </a:cubicBezTo>
                <a:cubicBezTo>
                  <a:pt x="524150" y="363399"/>
                  <a:pt x="528996" y="358550"/>
                  <a:pt x="534981" y="358550"/>
                </a:cubicBezTo>
                <a:close/>
                <a:moveTo>
                  <a:pt x="359982" y="358550"/>
                </a:moveTo>
                <a:cubicBezTo>
                  <a:pt x="365967" y="358550"/>
                  <a:pt x="370812" y="363399"/>
                  <a:pt x="370812" y="369381"/>
                </a:cubicBezTo>
                <a:cubicBezTo>
                  <a:pt x="370812" y="375363"/>
                  <a:pt x="365967" y="380212"/>
                  <a:pt x="359982" y="380212"/>
                </a:cubicBezTo>
                <a:cubicBezTo>
                  <a:pt x="353997" y="380212"/>
                  <a:pt x="349151" y="375363"/>
                  <a:pt x="349151" y="369381"/>
                </a:cubicBezTo>
                <a:cubicBezTo>
                  <a:pt x="349151" y="363399"/>
                  <a:pt x="353997" y="358550"/>
                  <a:pt x="359982" y="358550"/>
                </a:cubicBezTo>
                <a:close/>
                <a:moveTo>
                  <a:pt x="185362" y="358550"/>
                </a:moveTo>
                <a:cubicBezTo>
                  <a:pt x="191347" y="358550"/>
                  <a:pt x="196192" y="363399"/>
                  <a:pt x="196192" y="369381"/>
                </a:cubicBezTo>
                <a:cubicBezTo>
                  <a:pt x="196192" y="375363"/>
                  <a:pt x="191347" y="380212"/>
                  <a:pt x="185362" y="380212"/>
                </a:cubicBezTo>
                <a:cubicBezTo>
                  <a:pt x="179414" y="380159"/>
                  <a:pt x="174626" y="375326"/>
                  <a:pt x="174626" y="369381"/>
                </a:cubicBezTo>
                <a:cubicBezTo>
                  <a:pt x="174626" y="363436"/>
                  <a:pt x="179414" y="358603"/>
                  <a:pt x="185362" y="358550"/>
                </a:cubicBezTo>
                <a:close/>
                <a:moveTo>
                  <a:pt x="2629755" y="179370"/>
                </a:moveTo>
                <a:cubicBezTo>
                  <a:pt x="2635740" y="179370"/>
                  <a:pt x="2640586" y="184219"/>
                  <a:pt x="2640586" y="190201"/>
                </a:cubicBezTo>
                <a:cubicBezTo>
                  <a:pt x="2640586" y="196183"/>
                  <a:pt x="2635740" y="201032"/>
                  <a:pt x="2629755" y="201032"/>
                </a:cubicBezTo>
                <a:cubicBezTo>
                  <a:pt x="2623808" y="200979"/>
                  <a:pt x="2619019" y="196146"/>
                  <a:pt x="2619019" y="190201"/>
                </a:cubicBezTo>
                <a:cubicBezTo>
                  <a:pt x="2619019" y="184257"/>
                  <a:pt x="2623808" y="179423"/>
                  <a:pt x="2629755" y="179370"/>
                </a:cubicBezTo>
                <a:close/>
                <a:moveTo>
                  <a:pt x="1931370" y="179370"/>
                </a:moveTo>
                <a:cubicBezTo>
                  <a:pt x="1937356" y="179370"/>
                  <a:pt x="1942201" y="184219"/>
                  <a:pt x="1942201" y="190201"/>
                </a:cubicBezTo>
                <a:cubicBezTo>
                  <a:pt x="1942201" y="196183"/>
                  <a:pt x="1937356" y="201032"/>
                  <a:pt x="1931370" y="201032"/>
                </a:cubicBezTo>
                <a:cubicBezTo>
                  <a:pt x="1925442" y="200979"/>
                  <a:pt x="1920682" y="196130"/>
                  <a:pt x="1920730" y="190202"/>
                </a:cubicBezTo>
                <a:cubicBezTo>
                  <a:pt x="1920730" y="190202"/>
                  <a:pt x="1920730" y="190201"/>
                  <a:pt x="1920730" y="190201"/>
                </a:cubicBezTo>
                <a:cubicBezTo>
                  <a:pt x="1920673" y="184272"/>
                  <a:pt x="1925442" y="179423"/>
                  <a:pt x="1931370" y="179370"/>
                </a:cubicBezTo>
                <a:close/>
                <a:moveTo>
                  <a:pt x="1756846" y="179370"/>
                </a:moveTo>
                <a:cubicBezTo>
                  <a:pt x="1762793" y="179423"/>
                  <a:pt x="1767582" y="184257"/>
                  <a:pt x="1767582" y="190201"/>
                </a:cubicBezTo>
                <a:cubicBezTo>
                  <a:pt x="1767582" y="196146"/>
                  <a:pt x="1762793" y="200979"/>
                  <a:pt x="1756846" y="201032"/>
                </a:cubicBezTo>
                <a:cubicBezTo>
                  <a:pt x="1750861" y="201032"/>
                  <a:pt x="1746015" y="196183"/>
                  <a:pt x="1746015" y="190201"/>
                </a:cubicBezTo>
                <a:cubicBezTo>
                  <a:pt x="1746015" y="184219"/>
                  <a:pt x="1750861" y="179370"/>
                  <a:pt x="1756846" y="179370"/>
                </a:cubicBezTo>
                <a:close/>
                <a:moveTo>
                  <a:pt x="1582226" y="179370"/>
                </a:moveTo>
                <a:cubicBezTo>
                  <a:pt x="1588155" y="179370"/>
                  <a:pt x="1592962" y="184177"/>
                  <a:pt x="1592962" y="190106"/>
                </a:cubicBezTo>
                <a:cubicBezTo>
                  <a:pt x="1592962" y="190137"/>
                  <a:pt x="1592962" y="190170"/>
                  <a:pt x="1592962" y="190201"/>
                </a:cubicBezTo>
                <a:cubicBezTo>
                  <a:pt x="1593009" y="196130"/>
                  <a:pt x="1588250" y="200978"/>
                  <a:pt x="1582321" y="201032"/>
                </a:cubicBezTo>
                <a:cubicBezTo>
                  <a:pt x="1582293" y="201032"/>
                  <a:pt x="1582255" y="201032"/>
                  <a:pt x="1582226" y="201032"/>
                </a:cubicBezTo>
                <a:cubicBezTo>
                  <a:pt x="1576241" y="201032"/>
                  <a:pt x="1571395" y="196183"/>
                  <a:pt x="1571395" y="190201"/>
                </a:cubicBezTo>
                <a:cubicBezTo>
                  <a:pt x="1571395" y="184219"/>
                  <a:pt x="1576241" y="179370"/>
                  <a:pt x="1582226" y="179370"/>
                </a:cubicBezTo>
                <a:close/>
                <a:moveTo>
                  <a:pt x="1407701" y="179370"/>
                </a:moveTo>
                <a:cubicBezTo>
                  <a:pt x="1413648" y="179423"/>
                  <a:pt x="1418437" y="184257"/>
                  <a:pt x="1418437" y="190201"/>
                </a:cubicBezTo>
                <a:cubicBezTo>
                  <a:pt x="1418437" y="196146"/>
                  <a:pt x="1413648" y="200979"/>
                  <a:pt x="1407701" y="201032"/>
                </a:cubicBezTo>
                <a:cubicBezTo>
                  <a:pt x="1401716" y="201032"/>
                  <a:pt x="1396870" y="196183"/>
                  <a:pt x="1396870" y="190201"/>
                </a:cubicBezTo>
                <a:cubicBezTo>
                  <a:pt x="1396870" y="184219"/>
                  <a:pt x="1401716" y="179370"/>
                  <a:pt x="1407701" y="179370"/>
                </a:cubicBezTo>
                <a:close/>
                <a:moveTo>
                  <a:pt x="1232986" y="179370"/>
                </a:moveTo>
                <a:cubicBezTo>
                  <a:pt x="1238972" y="179370"/>
                  <a:pt x="1243817" y="184219"/>
                  <a:pt x="1243817" y="190201"/>
                </a:cubicBezTo>
                <a:cubicBezTo>
                  <a:pt x="1243817" y="196183"/>
                  <a:pt x="1238972" y="201032"/>
                  <a:pt x="1232986" y="201032"/>
                </a:cubicBezTo>
                <a:cubicBezTo>
                  <a:pt x="1227001" y="201032"/>
                  <a:pt x="1222155" y="196183"/>
                  <a:pt x="1222155" y="190201"/>
                </a:cubicBezTo>
                <a:cubicBezTo>
                  <a:pt x="1222155" y="184219"/>
                  <a:pt x="1227001" y="179370"/>
                  <a:pt x="1232986" y="179370"/>
                </a:cubicBezTo>
                <a:close/>
                <a:moveTo>
                  <a:pt x="534601" y="179370"/>
                </a:moveTo>
                <a:cubicBezTo>
                  <a:pt x="540586" y="179370"/>
                  <a:pt x="545431" y="184219"/>
                  <a:pt x="545431" y="190201"/>
                </a:cubicBezTo>
                <a:cubicBezTo>
                  <a:pt x="545431" y="196183"/>
                  <a:pt x="540586" y="201032"/>
                  <a:pt x="534601" y="201032"/>
                </a:cubicBezTo>
                <a:cubicBezTo>
                  <a:pt x="528768" y="200826"/>
                  <a:pt x="524150" y="196037"/>
                  <a:pt x="524150" y="190201"/>
                </a:cubicBezTo>
                <a:cubicBezTo>
                  <a:pt x="524150" y="184365"/>
                  <a:pt x="528768" y="179576"/>
                  <a:pt x="534601" y="179370"/>
                </a:cubicBezTo>
                <a:close/>
                <a:moveTo>
                  <a:pt x="359982" y="179370"/>
                </a:moveTo>
                <a:cubicBezTo>
                  <a:pt x="365967" y="179370"/>
                  <a:pt x="370812" y="184219"/>
                  <a:pt x="370812" y="190201"/>
                </a:cubicBezTo>
                <a:cubicBezTo>
                  <a:pt x="370812" y="196183"/>
                  <a:pt x="365967" y="201032"/>
                  <a:pt x="359982" y="201032"/>
                </a:cubicBezTo>
                <a:cubicBezTo>
                  <a:pt x="353997" y="201032"/>
                  <a:pt x="349151" y="196183"/>
                  <a:pt x="349151" y="190201"/>
                </a:cubicBezTo>
                <a:cubicBezTo>
                  <a:pt x="349151" y="184219"/>
                  <a:pt x="353997" y="179370"/>
                  <a:pt x="359982" y="179370"/>
                </a:cubicBezTo>
                <a:close/>
                <a:moveTo>
                  <a:pt x="185362" y="179370"/>
                </a:moveTo>
                <a:cubicBezTo>
                  <a:pt x="191347" y="179370"/>
                  <a:pt x="196192" y="184219"/>
                  <a:pt x="196192" y="190201"/>
                </a:cubicBezTo>
                <a:cubicBezTo>
                  <a:pt x="196192" y="196183"/>
                  <a:pt x="191347" y="201032"/>
                  <a:pt x="185362" y="201032"/>
                </a:cubicBezTo>
                <a:cubicBezTo>
                  <a:pt x="179414" y="200979"/>
                  <a:pt x="174626" y="196146"/>
                  <a:pt x="174626" y="190201"/>
                </a:cubicBezTo>
                <a:cubicBezTo>
                  <a:pt x="174626" y="184257"/>
                  <a:pt x="179414" y="179423"/>
                  <a:pt x="185362" y="179370"/>
                </a:cubicBezTo>
                <a:close/>
                <a:moveTo>
                  <a:pt x="11122" y="179370"/>
                </a:moveTo>
                <a:cubicBezTo>
                  <a:pt x="16956" y="179576"/>
                  <a:pt x="21572" y="184365"/>
                  <a:pt x="21572" y="190201"/>
                </a:cubicBezTo>
                <a:cubicBezTo>
                  <a:pt x="21572" y="196037"/>
                  <a:pt x="16956" y="200826"/>
                  <a:pt x="11122" y="201032"/>
                </a:cubicBezTo>
                <a:cubicBezTo>
                  <a:pt x="5137" y="201032"/>
                  <a:pt x="291" y="196183"/>
                  <a:pt x="291" y="190201"/>
                </a:cubicBezTo>
                <a:cubicBezTo>
                  <a:pt x="291" y="184219"/>
                  <a:pt x="5137" y="179370"/>
                  <a:pt x="11122" y="179370"/>
                </a:cubicBezTo>
                <a:close/>
                <a:moveTo>
                  <a:pt x="2454057" y="179330"/>
                </a:moveTo>
                <a:cubicBezTo>
                  <a:pt x="2460038" y="179330"/>
                  <a:pt x="2464887" y="184179"/>
                  <a:pt x="2464887" y="190161"/>
                </a:cubicBezTo>
                <a:cubicBezTo>
                  <a:pt x="2464887" y="196142"/>
                  <a:pt x="2460038" y="200991"/>
                  <a:pt x="2454057" y="200991"/>
                </a:cubicBezTo>
                <a:cubicBezTo>
                  <a:pt x="2448075" y="200991"/>
                  <a:pt x="2443226" y="196142"/>
                  <a:pt x="2443226" y="190161"/>
                </a:cubicBezTo>
                <a:cubicBezTo>
                  <a:pt x="2443226" y="184179"/>
                  <a:pt x="2448075" y="179330"/>
                  <a:pt x="2454057" y="179330"/>
                </a:cubicBezTo>
                <a:close/>
                <a:moveTo>
                  <a:pt x="2279532" y="179330"/>
                </a:moveTo>
                <a:cubicBezTo>
                  <a:pt x="2285513" y="179330"/>
                  <a:pt x="2290362" y="184179"/>
                  <a:pt x="2290362" y="190161"/>
                </a:cubicBezTo>
                <a:cubicBezTo>
                  <a:pt x="2290362" y="196142"/>
                  <a:pt x="2285513" y="200991"/>
                  <a:pt x="2279532" y="200991"/>
                </a:cubicBezTo>
                <a:cubicBezTo>
                  <a:pt x="2273550" y="200991"/>
                  <a:pt x="2268701" y="196142"/>
                  <a:pt x="2268701" y="190161"/>
                </a:cubicBezTo>
                <a:cubicBezTo>
                  <a:pt x="2268701" y="184179"/>
                  <a:pt x="2273550" y="179330"/>
                  <a:pt x="2279532" y="179330"/>
                </a:cubicBezTo>
                <a:close/>
                <a:moveTo>
                  <a:pt x="2104913" y="179330"/>
                </a:moveTo>
                <a:cubicBezTo>
                  <a:pt x="2110894" y="179330"/>
                  <a:pt x="2115743" y="184179"/>
                  <a:pt x="2115743" y="190161"/>
                </a:cubicBezTo>
                <a:cubicBezTo>
                  <a:pt x="2115743" y="196142"/>
                  <a:pt x="2110894" y="200991"/>
                  <a:pt x="2104913" y="200991"/>
                </a:cubicBezTo>
                <a:cubicBezTo>
                  <a:pt x="2098931" y="200991"/>
                  <a:pt x="2094082" y="196142"/>
                  <a:pt x="2094082" y="190161"/>
                </a:cubicBezTo>
                <a:cubicBezTo>
                  <a:pt x="2094082" y="184179"/>
                  <a:pt x="2098931" y="179330"/>
                  <a:pt x="2104913" y="179330"/>
                </a:cubicBezTo>
                <a:close/>
                <a:moveTo>
                  <a:pt x="1057287" y="179330"/>
                </a:moveTo>
                <a:cubicBezTo>
                  <a:pt x="1063269" y="179330"/>
                  <a:pt x="1068118" y="184179"/>
                  <a:pt x="1068118" y="190161"/>
                </a:cubicBezTo>
                <a:cubicBezTo>
                  <a:pt x="1068118" y="196142"/>
                  <a:pt x="1063269" y="200991"/>
                  <a:pt x="1057287" y="200991"/>
                </a:cubicBezTo>
                <a:cubicBezTo>
                  <a:pt x="1051306" y="200991"/>
                  <a:pt x="1046457" y="196142"/>
                  <a:pt x="1046457" y="190161"/>
                </a:cubicBezTo>
                <a:cubicBezTo>
                  <a:pt x="1046457" y="184179"/>
                  <a:pt x="1051306" y="179330"/>
                  <a:pt x="1057287" y="179330"/>
                </a:cubicBezTo>
                <a:close/>
                <a:moveTo>
                  <a:pt x="882667" y="179330"/>
                </a:moveTo>
                <a:cubicBezTo>
                  <a:pt x="888649" y="179330"/>
                  <a:pt x="893498" y="184179"/>
                  <a:pt x="893498" y="190161"/>
                </a:cubicBezTo>
                <a:cubicBezTo>
                  <a:pt x="893498" y="196142"/>
                  <a:pt x="888649" y="200991"/>
                  <a:pt x="882667" y="200991"/>
                </a:cubicBezTo>
                <a:cubicBezTo>
                  <a:pt x="876686" y="200991"/>
                  <a:pt x="871837" y="196142"/>
                  <a:pt x="871837" y="190161"/>
                </a:cubicBezTo>
                <a:cubicBezTo>
                  <a:pt x="871837" y="184179"/>
                  <a:pt x="876686" y="179330"/>
                  <a:pt x="882667" y="179330"/>
                </a:cubicBezTo>
                <a:close/>
                <a:moveTo>
                  <a:pt x="708142" y="179330"/>
                </a:moveTo>
                <a:cubicBezTo>
                  <a:pt x="714124" y="179330"/>
                  <a:pt x="718973" y="184179"/>
                  <a:pt x="718973" y="190161"/>
                </a:cubicBezTo>
                <a:cubicBezTo>
                  <a:pt x="718973" y="196142"/>
                  <a:pt x="714124" y="200991"/>
                  <a:pt x="708142" y="200991"/>
                </a:cubicBezTo>
                <a:cubicBezTo>
                  <a:pt x="702161" y="200991"/>
                  <a:pt x="697312" y="196142"/>
                  <a:pt x="697312" y="190161"/>
                </a:cubicBezTo>
                <a:cubicBezTo>
                  <a:pt x="697312" y="184179"/>
                  <a:pt x="702161" y="179330"/>
                  <a:pt x="708142" y="179330"/>
                </a:cubicBezTo>
                <a:close/>
                <a:moveTo>
                  <a:pt x="2629755" y="0"/>
                </a:moveTo>
                <a:cubicBezTo>
                  <a:pt x="2635740" y="0"/>
                  <a:pt x="2640586" y="4849"/>
                  <a:pt x="2640586" y="10831"/>
                </a:cubicBezTo>
                <a:cubicBezTo>
                  <a:pt x="2640586" y="16813"/>
                  <a:pt x="2635740" y="21662"/>
                  <a:pt x="2629755" y="21662"/>
                </a:cubicBezTo>
                <a:cubicBezTo>
                  <a:pt x="2623808" y="21609"/>
                  <a:pt x="2619019" y="16776"/>
                  <a:pt x="2619019" y="10831"/>
                </a:cubicBezTo>
                <a:cubicBezTo>
                  <a:pt x="2619019" y="4887"/>
                  <a:pt x="2623808" y="53"/>
                  <a:pt x="2629755" y="0"/>
                </a:cubicBezTo>
                <a:close/>
                <a:moveTo>
                  <a:pt x="2455230" y="0"/>
                </a:moveTo>
                <a:cubicBezTo>
                  <a:pt x="2461177" y="53"/>
                  <a:pt x="2465966" y="4887"/>
                  <a:pt x="2465966" y="10831"/>
                </a:cubicBezTo>
                <a:cubicBezTo>
                  <a:pt x="2465966" y="16776"/>
                  <a:pt x="2461177" y="21609"/>
                  <a:pt x="2455230" y="21662"/>
                </a:cubicBezTo>
                <a:cubicBezTo>
                  <a:pt x="2449245" y="21662"/>
                  <a:pt x="2444399" y="16813"/>
                  <a:pt x="2444399" y="10831"/>
                </a:cubicBezTo>
                <a:cubicBezTo>
                  <a:pt x="2444399" y="4849"/>
                  <a:pt x="2449245" y="0"/>
                  <a:pt x="2455230" y="0"/>
                </a:cubicBezTo>
                <a:close/>
                <a:moveTo>
                  <a:pt x="2280420" y="0"/>
                </a:moveTo>
                <a:cubicBezTo>
                  <a:pt x="2286406" y="0"/>
                  <a:pt x="2291251" y="4849"/>
                  <a:pt x="2291251" y="10831"/>
                </a:cubicBezTo>
                <a:cubicBezTo>
                  <a:pt x="2291251" y="16813"/>
                  <a:pt x="2286406" y="21662"/>
                  <a:pt x="2280420" y="21662"/>
                </a:cubicBezTo>
                <a:cubicBezTo>
                  <a:pt x="2274435" y="21662"/>
                  <a:pt x="2269589" y="16813"/>
                  <a:pt x="2269589" y="10831"/>
                </a:cubicBezTo>
                <a:cubicBezTo>
                  <a:pt x="2269589" y="4849"/>
                  <a:pt x="2274435" y="0"/>
                  <a:pt x="2280420" y="0"/>
                </a:cubicBezTo>
                <a:close/>
                <a:moveTo>
                  <a:pt x="2105990" y="0"/>
                </a:moveTo>
                <a:cubicBezTo>
                  <a:pt x="2111976" y="0"/>
                  <a:pt x="2116821" y="4849"/>
                  <a:pt x="2116821" y="10831"/>
                </a:cubicBezTo>
                <a:cubicBezTo>
                  <a:pt x="2116821" y="16813"/>
                  <a:pt x="2111976" y="21662"/>
                  <a:pt x="2105990" y="21662"/>
                </a:cubicBezTo>
                <a:cubicBezTo>
                  <a:pt x="2100005" y="21662"/>
                  <a:pt x="2095159" y="16813"/>
                  <a:pt x="2095159" y="10831"/>
                </a:cubicBezTo>
                <a:cubicBezTo>
                  <a:pt x="2095159" y="4849"/>
                  <a:pt x="2100005" y="0"/>
                  <a:pt x="2105990" y="0"/>
                </a:cubicBezTo>
                <a:close/>
                <a:moveTo>
                  <a:pt x="1931370" y="0"/>
                </a:moveTo>
                <a:cubicBezTo>
                  <a:pt x="1931399" y="0"/>
                  <a:pt x="1931437" y="0"/>
                  <a:pt x="1931465" y="0"/>
                </a:cubicBezTo>
                <a:cubicBezTo>
                  <a:pt x="1937412" y="53"/>
                  <a:pt x="1942201" y="4887"/>
                  <a:pt x="1942201" y="10831"/>
                </a:cubicBezTo>
                <a:cubicBezTo>
                  <a:pt x="1942201" y="16813"/>
                  <a:pt x="1937356" y="21662"/>
                  <a:pt x="1931370" y="21662"/>
                </a:cubicBezTo>
                <a:cubicBezTo>
                  <a:pt x="1925442" y="21609"/>
                  <a:pt x="1920682" y="16760"/>
                  <a:pt x="1920730" y="10832"/>
                </a:cubicBezTo>
                <a:cubicBezTo>
                  <a:pt x="1920730" y="10832"/>
                  <a:pt x="1920730" y="10831"/>
                  <a:pt x="1920730" y="10831"/>
                </a:cubicBezTo>
                <a:cubicBezTo>
                  <a:pt x="1920682" y="4902"/>
                  <a:pt x="1925442" y="54"/>
                  <a:pt x="1931370" y="0"/>
                </a:cubicBezTo>
                <a:close/>
                <a:moveTo>
                  <a:pt x="1756846" y="0"/>
                </a:moveTo>
                <a:cubicBezTo>
                  <a:pt x="1762793" y="53"/>
                  <a:pt x="1767582" y="4887"/>
                  <a:pt x="1767582" y="10831"/>
                </a:cubicBezTo>
                <a:cubicBezTo>
                  <a:pt x="1767582" y="16776"/>
                  <a:pt x="1762793" y="21609"/>
                  <a:pt x="1756846" y="21662"/>
                </a:cubicBezTo>
                <a:cubicBezTo>
                  <a:pt x="1750861" y="21662"/>
                  <a:pt x="1746015" y="16813"/>
                  <a:pt x="1746015" y="10831"/>
                </a:cubicBezTo>
                <a:cubicBezTo>
                  <a:pt x="1746015" y="4849"/>
                  <a:pt x="1750861" y="0"/>
                  <a:pt x="1756846" y="0"/>
                </a:cubicBezTo>
                <a:close/>
                <a:moveTo>
                  <a:pt x="1582226" y="0"/>
                </a:moveTo>
                <a:cubicBezTo>
                  <a:pt x="1588155" y="0"/>
                  <a:pt x="1592962" y="4807"/>
                  <a:pt x="1592962" y="10736"/>
                </a:cubicBezTo>
                <a:cubicBezTo>
                  <a:pt x="1592962" y="10767"/>
                  <a:pt x="1592962" y="10800"/>
                  <a:pt x="1592962" y="10831"/>
                </a:cubicBezTo>
                <a:cubicBezTo>
                  <a:pt x="1593009" y="16760"/>
                  <a:pt x="1588250" y="21608"/>
                  <a:pt x="1582321" y="21662"/>
                </a:cubicBezTo>
                <a:cubicBezTo>
                  <a:pt x="1582293" y="21662"/>
                  <a:pt x="1582255" y="21662"/>
                  <a:pt x="1582226" y="21662"/>
                </a:cubicBezTo>
                <a:cubicBezTo>
                  <a:pt x="1576241" y="21662"/>
                  <a:pt x="1571395" y="16813"/>
                  <a:pt x="1571395" y="10831"/>
                </a:cubicBezTo>
                <a:cubicBezTo>
                  <a:pt x="1571395" y="4849"/>
                  <a:pt x="1576241" y="0"/>
                  <a:pt x="1582226" y="0"/>
                </a:cubicBezTo>
                <a:close/>
                <a:moveTo>
                  <a:pt x="1407701" y="0"/>
                </a:moveTo>
                <a:cubicBezTo>
                  <a:pt x="1413648" y="53"/>
                  <a:pt x="1418437" y="4887"/>
                  <a:pt x="1418437" y="10831"/>
                </a:cubicBezTo>
                <a:cubicBezTo>
                  <a:pt x="1418437" y="16776"/>
                  <a:pt x="1413648" y="21609"/>
                  <a:pt x="1407701" y="21662"/>
                </a:cubicBezTo>
                <a:cubicBezTo>
                  <a:pt x="1401716" y="21662"/>
                  <a:pt x="1396870" y="16813"/>
                  <a:pt x="1396870" y="10831"/>
                </a:cubicBezTo>
                <a:cubicBezTo>
                  <a:pt x="1396870" y="4849"/>
                  <a:pt x="1401716" y="0"/>
                  <a:pt x="1407701" y="0"/>
                </a:cubicBezTo>
                <a:close/>
                <a:moveTo>
                  <a:pt x="1232986" y="0"/>
                </a:moveTo>
                <a:cubicBezTo>
                  <a:pt x="1238972" y="0"/>
                  <a:pt x="1243817" y="4849"/>
                  <a:pt x="1243817" y="10831"/>
                </a:cubicBezTo>
                <a:cubicBezTo>
                  <a:pt x="1243817" y="16813"/>
                  <a:pt x="1238972" y="21662"/>
                  <a:pt x="1232986" y="21662"/>
                </a:cubicBezTo>
                <a:cubicBezTo>
                  <a:pt x="1227001" y="21662"/>
                  <a:pt x="1222155" y="16813"/>
                  <a:pt x="1222155" y="10831"/>
                </a:cubicBezTo>
                <a:cubicBezTo>
                  <a:pt x="1222155" y="4849"/>
                  <a:pt x="1227001" y="0"/>
                  <a:pt x="1232986" y="0"/>
                </a:cubicBezTo>
                <a:close/>
                <a:moveTo>
                  <a:pt x="1058366" y="0"/>
                </a:moveTo>
                <a:cubicBezTo>
                  <a:pt x="1064351" y="0"/>
                  <a:pt x="1069197" y="4849"/>
                  <a:pt x="1069197" y="10831"/>
                </a:cubicBezTo>
                <a:cubicBezTo>
                  <a:pt x="1069197" y="16813"/>
                  <a:pt x="1064351" y="21662"/>
                  <a:pt x="1058366" y="21662"/>
                </a:cubicBezTo>
                <a:cubicBezTo>
                  <a:pt x="1052419" y="21609"/>
                  <a:pt x="1047630" y="16776"/>
                  <a:pt x="1047630" y="10831"/>
                </a:cubicBezTo>
                <a:cubicBezTo>
                  <a:pt x="1047630" y="4887"/>
                  <a:pt x="1052419" y="53"/>
                  <a:pt x="1058366" y="0"/>
                </a:cubicBezTo>
                <a:close/>
                <a:moveTo>
                  <a:pt x="883936" y="0"/>
                </a:moveTo>
                <a:cubicBezTo>
                  <a:pt x="889883" y="53"/>
                  <a:pt x="894672" y="4887"/>
                  <a:pt x="894672" y="10831"/>
                </a:cubicBezTo>
                <a:cubicBezTo>
                  <a:pt x="894672" y="16776"/>
                  <a:pt x="889883" y="21609"/>
                  <a:pt x="883936" y="21662"/>
                </a:cubicBezTo>
                <a:cubicBezTo>
                  <a:pt x="877951" y="21662"/>
                  <a:pt x="873105" y="16813"/>
                  <a:pt x="873105" y="10831"/>
                </a:cubicBezTo>
                <a:cubicBezTo>
                  <a:pt x="873105" y="4849"/>
                  <a:pt x="877951" y="0"/>
                  <a:pt x="883936" y="0"/>
                </a:cubicBezTo>
                <a:close/>
                <a:moveTo>
                  <a:pt x="709222" y="0"/>
                </a:moveTo>
                <a:cubicBezTo>
                  <a:pt x="715207" y="0"/>
                  <a:pt x="720052" y="4849"/>
                  <a:pt x="720052" y="10831"/>
                </a:cubicBezTo>
                <a:cubicBezTo>
                  <a:pt x="720052" y="16813"/>
                  <a:pt x="715207" y="21662"/>
                  <a:pt x="709222" y="21662"/>
                </a:cubicBezTo>
                <a:cubicBezTo>
                  <a:pt x="703236" y="21662"/>
                  <a:pt x="698391" y="16813"/>
                  <a:pt x="698391" y="10831"/>
                </a:cubicBezTo>
                <a:cubicBezTo>
                  <a:pt x="698391" y="4849"/>
                  <a:pt x="703236" y="0"/>
                  <a:pt x="709222" y="0"/>
                </a:cubicBezTo>
                <a:close/>
                <a:moveTo>
                  <a:pt x="534981" y="0"/>
                </a:moveTo>
                <a:cubicBezTo>
                  <a:pt x="540815" y="206"/>
                  <a:pt x="545431" y="4995"/>
                  <a:pt x="545431" y="10831"/>
                </a:cubicBezTo>
                <a:cubicBezTo>
                  <a:pt x="545431" y="16813"/>
                  <a:pt x="540586" y="21662"/>
                  <a:pt x="534601" y="21662"/>
                </a:cubicBezTo>
                <a:cubicBezTo>
                  <a:pt x="528768" y="21456"/>
                  <a:pt x="524150" y="16667"/>
                  <a:pt x="524150" y="10831"/>
                </a:cubicBezTo>
                <a:cubicBezTo>
                  <a:pt x="524150" y="4849"/>
                  <a:pt x="528996" y="0"/>
                  <a:pt x="534981" y="0"/>
                </a:cubicBezTo>
                <a:close/>
                <a:moveTo>
                  <a:pt x="359982" y="0"/>
                </a:moveTo>
                <a:cubicBezTo>
                  <a:pt x="365967" y="0"/>
                  <a:pt x="370812" y="4849"/>
                  <a:pt x="370812" y="10831"/>
                </a:cubicBezTo>
                <a:cubicBezTo>
                  <a:pt x="370812" y="16813"/>
                  <a:pt x="365967" y="21662"/>
                  <a:pt x="359982" y="21662"/>
                </a:cubicBezTo>
                <a:cubicBezTo>
                  <a:pt x="353997" y="21662"/>
                  <a:pt x="349151" y="16813"/>
                  <a:pt x="349151" y="10831"/>
                </a:cubicBezTo>
                <a:cubicBezTo>
                  <a:pt x="349151" y="4849"/>
                  <a:pt x="353997" y="0"/>
                  <a:pt x="359982" y="0"/>
                </a:cubicBezTo>
                <a:close/>
                <a:moveTo>
                  <a:pt x="185362" y="0"/>
                </a:moveTo>
                <a:cubicBezTo>
                  <a:pt x="191347" y="0"/>
                  <a:pt x="196192" y="4849"/>
                  <a:pt x="196192" y="10831"/>
                </a:cubicBezTo>
                <a:cubicBezTo>
                  <a:pt x="196192" y="16813"/>
                  <a:pt x="191347" y="21662"/>
                  <a:pt x="185362" y="21662"/>
                </a:cubicBezTo>
                <a:cubicBezTo>
                  <a:pt x="179414" y="21609"/>
                  <a:pt x="174626" y="16776"/>
                  <a:pt x="174626" y="10831"/>
                </a:cubicBezTo>
                <a:cubicBezTo>
                  <a:pt x="174626" y="4887"/>
                  <a:pt x="179414" y="53"/>
                  <a:pt x="185362" y="0"/>
                </a:cubicBezTo>
                <a:close/>
                <a:moveTo>
                  <a:pt x="11122" y="0"/>
                </a:moveTo>
                <a:cubicBezTo>
                  <a:pt x="16956" y="206"/>
                  <a:pt x="21572" y="4995"/>
                  <a:pt x="21572" y="10831"/>
                </a:cubicBezTo>
                <a:cubicBezTo>
                  <a:pt x="21572" y="16667"/>
                  <a:pt x="16956" y="21456"/>
                  <a:pt x="11122" y="21662"/>
                </a:cubicBezTo>
                <a:cubicBezTo>
                  <a:pt x="5137" y="21662"/>
                  <a:pt x="291" y="16813"/>
                  <a:pt x="291" y="10831"/>
                </a:cubicBezTo>
                <a:cubicBezTo>
                  <a:pt x="291" y="4849"/>
                  <a:pt x="5137" y="0"/>
                  <a:pt x="11122" y="0"/>
                </a:cubicBezTo>
                <a:close/>
              </a:path>
            </a:pathLst>
          </a:custGeom>
          <a:solidFill>
            <a:schemeClr val="accent1">
              <a:lumMod val="40000"/>
              <a:lumOff val="60000"/>
            </a:schemeClr>
          </a:solidFill>
          <a:ln w="94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 R" panose="00020600040101010101" charset="-122"/>
              <a:ea typeface="A R" panose="00020600040101010101" charset="-122"/>
              <a:cs typeface="+mn-cs"/>
            </a:endParaRPr>
          </a:p>
        </p:txBody>
      </p:sp>
      <p:sp>
        <p:nvSpPr>
          <p:cNvPr id="41" name="矩形: 圆角 40"/>
          <p:cNvSpPr/>
          <p:nvPr/>
        </p:nvSpPr>
        <p:spPr>
          <a:xfrm>
            <a:off x="11567615" y="6233484"/>
            <a:ext cx="623936" cy="623936"/>
          </a:xfrm>
          <a:prstGeom prst="roundRect">
            <a:avLst>
              <a:gd name="adj" fmla="val 0"/>
            </a:avLst>
          </a:prstGeom>
          <a:solidFill>
            <a:schemeClr val="accent1">
              <a:alpha val="42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2" name="矩形: 圆角 41"/>
          <p:cNvSpPr/>
          <p:nvPr/>
        </p:nvSpPr>
        <p:spPr>
          <a:xfrm>
            <a:off x="8028340" y="-445137"/>
            <a:ext cx="1512356" cy="1512356"/>
          </a:xfrm>
          <a:prstGeom prst="roundRect">
            <a:avLst>
              <a:gd name="adj" fmla="val 0"/>
            </a:avLst>
          </a:prstGeom>
          <a:solidFill>
            <a:schemeClr val="accent1">
              <a:alpha val="11000"/>
            </a:schemeClr>
          </a:solidFill>
          <a:ln w="12700" cap="flat" cmpd="sng" algn="ctr">
            <a:noFill/>
            <a:prstDash val="solid"/>
            <a:miter lim="800000"/>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43" name="灯片编号占位符 42"/>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z="2300" smtClean="0">
                <a:latin typeface="阿里巴巴普惠体" panose="00020600040101010101" charset="-122"/>
                <a:ea typeface="阿里巴巴普惠体" panose="00020600040101010101" charset="-122"/>
                <a:sym typeface="+mn-ea"/>
              </a:rPr>
            </a:fld>
            <a:endParaRPr lang="en-US" sz="2300" smtClean="0">
              <a:latin typeface="阿里巴巴普惠体" panose="00020600040101010101" charset="-122"/>
              <a:ea typeface="阿里巴巴普惠体" panose="00020600040101010101" charset="-122"/>
              <a:sym typeface="+mn-ea"/>
            </a:endParaRPr>
          </a:p>
        </p:txBody>
      </p:sp>
      <p:pic>
        <p:nvPicPr>
          <p:cNvPr id="45" name="图片 44" descr="b98e9455-8e7b-4443-88a8-0264a1497dab"/>
          <p:cNvPicPr>
            <a:picLocks noChangeAspect="1"/>
          </p:cNvPicPr>
          <p:nvPr/>
        </p:nvPicPr>
        <p:blipFill>
          <a:blip r:embed="rId2"/>
          <a:stretch>
            <a:fillRect/>
          </a:stretch>
        </p:blipFill>
        <p:spPr>
          <a:xfrm>
            <a:off x="9350375" y="368935"/>
            <a:ext cx="2524125" cy="629920"/>
          </a:xfrm>
          <a:prstGeom prst="rect">
            <a:avLst/>
          </a:prstGeom>
        </p:spPr>
      </p:pic>
      <p:sp>
        <p:nvSpPr>
          <p:cNvPr id="4" name="文本框 3"/>
          <p:cNvSpPr txBox="1"/>
          <p:nvPr/>
        </p:nvSpPr>
        <p:spPr>
          <a:xfrm>
            <a:off x="724827" y="661693"/>
            <a:ext cx="7047573"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rPr>
              <a:t>新闻评论数据的获取</a:t>
            </a:r>
            <a:endPar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endParaRPr>
          </a:p>
        </p:txBody>
      </p:sp>
      <p:cxnSp>
        <p:nvCxnSpPr>
          <p:cNvPr id="9" name="直接连接符 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8" name="组合 27"/>
          <p:cNvGrpSpPr/>
          <p:nvPr/>
        </p:nvGrpSpPr>
        <p:grpSpPr>
          <a:xfrm>
            <a:off x="2004219" y="333875"/>
            <a:ext cx="917575" cy="277712"/>
            <a:chOff x="2154238" y="333875"/>
            <a:chExt cx="917575" cy="277712"/>
          </a:xfrm>
        </p:grpSpPr>
        <p:sp>
          <p:nvSpPr>
            <p:cNvPr id="12"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3" name="文本框 12"/>
            <p:cNvSpPr txBox="1"/>
            <p:nvPr/>
          </p:nvSpPr>
          <p:spPr>
            <a:xfrm>
              <a:off x="2216150" y="333875"/>
              <a:ext cx="793750" cy="27559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预处理</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grpSp>
        <p:nvGrpSpPr>
          <p:cNvPr id="6" name="组合 5"/>
          <p:cNvGrpSpPr/>
          <p:nvPr/>
        </p:nvGrpSpPr>
        <p:grpSpPr>
          <a:xfrm>
            <a:off x="997903" y="331970"/>
            <a:ext cx="917575" cy="277712"/>
            <a:chOff x="6097588" y="333875"/>
            <a:chExt cx="917575" cy="277712"/>
          </a:xfrm>
        </p:grpSpPr>
        <p:sp>
          <p:nvSpPr>
            <p:cNvPr id="8"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10" name="文本框 9"/>
            <p:cNvSpPr txBox="1"/>
            <p:nvPr/>
          </p:nvSpPr>
          <p:spPr>
            <a:xfrm>
              <a:off x="6145212" y="333875"/>
              <a:ext cx="822326"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数据</a:t>
              </a: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获取</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sp>
        <p:nvSpPr>
          <p:cNvPr id="11" name="文本框 10"/>
          <p:cNvSpPr txBox="1"/>
          <p:nvPr/>
        </p:nvSpPr>
        <p:spPr>
          <a:xfrm>
            <a:off x="636905" y="1605280"/>
            <a:ext cx="10930255" cy="1235075"/>
          </a:xfrm>
          <a:prstGeom prst="rect">
            <a:avLst/>
          </a:prstGeom>
          <a:noFill/>
        </p:spPr>
        <p:txBody>
          <a:bodyPr wrap="square" rtlCol="0" anchor="t">
            <a:noAutofit/>
          </a:bodyPr>
          <a:p>
            <a:pPr indent="0" fontAlgn="auto">
              <a:lnSpc>
                <a:spcPct val="125000"/>
              </a:lnSpc>
            </a:pPr>
            <a:r>
              <a:rPr lang="zh-CN" altLang="en-US">
                <a:solidFill>
                  <a:schemeClr val="tx1"/>
                </a:solidFill>
                <a:uFillTx/>
                <a:latin typeface="A R" panose="00020600040101010101" charset="-122"/>
                <a:ea typeface="A R" panose="00020600040101010101" charset="-122"/>
                <a:cs typeface="A R" panose="00020600040101010101" charset="-122"/>
              </a:rPr>
              <a:t>本项目使用新浪公司在Github 上 开 源 的 旗 下 新 浪 微 博 公 司 匿 名 用 户 评 论 文 本 数 据 集“weibo_senti_100k.csv”并已经对每条评论进行了情感标注。数据集共 119989条用户评论数据，其中 59994 条情感标注为“积极”的用户评论，和 59995 条情感标注为“消极”的用户评论。</a:t>
            </a:r>
            <a:endParaRPr lang="zh-CN" altLang="en-US">
              <a:solidFill>
                <a:schemeClr val="tx1"/>
              </a:solidFill>
              <a:uFillTx/>
              <a:latin typeface="A R" panose="00020600040101010101" charset="-122"/>
              <a:ea typeface="A R" panose="00020600040101010101" charset="-122"/>
              <a:cs typeface="A R" panose="00020600040101010101" charset="-122"/>
            </a:endParaRPr>
          </a:p>
        </p:txBody>
      </p:sp>
      <p:pic>
        <p:nvPicPr>
          <p:cNvPr id="14" name="图片 13"/>
          <p:cNvPicPr>
            <a:picLocks noChangeAspect="1"/>
          </p:cNvPicPr>
          <p:nvPr/>
        </p:nvPicPr>
        <p:blipFill>
          <a:blip r:embed="rId3"/>
          <a:stretch>
            <a:fillRect/>
          </a:stretch>
        </p:blipFill>
        <p:spPr>
          <a:xfrm>
            <a:off x="2319020" y="2840355"/>
            <a:ext cx="6817360" cy="3757295"/>
          </a:xfrm>
          <a:prstGeom prst="rect">
            <a:avLst/>
          </a:prstGeom>
        </p:spPr>
      </p:pic>
      <p:cxnSp>
        <p:nvCxnSpPr>
          <p:cNvPr id="5" name="直接连接符 4"/>
          <p:cNvCxnSpPr/>
          <p:nvPr>
            <p:custDataLst>
              <p:tags r:id="rId4"/>
            </p:custDataLst>
          </p:nvPr>
        </p:nvCxnSpPr>
        <p:spPr>
          <a:xfrm>
            <a:off x="1677670" y="1411605"/>
            <a:ext cx="3137535" cy="5080"/>
          </a:xfrm>
          <a:prstGeom prst="line">
            <a:avLst/>
          </a:prstGeom>
          <a:ln w="9525"/>
        </p:spPr>
        <p:style>
          <a:lnRef idx="2">
            <a:schemeClr val="accent1"/>
          </a:lnRef>
          <a:fillRef idx="0">
            <a:srgbClr val="FFFFFF"/>
          </a:fillRef>
          <a:effectRef idx="0">
            <a:srgbClr val="FFFFFF"/>
          </a:effectRef>
          <a:fontRef idx="minor">
            <a:schemeClr val="tx1"/>
          </a:fontRef>
        </p:style>
      </p:cxnSp>
      <p:sp>
        <p:nvSpPr>
          <p:cNvPr id="7" name="椭圆 6"/>
          <p:cNvSpPr/>
          <p:nvPr>
            <p:custDataLst>
              <p:tags r:id="rId5"/>
            </p:custDataLst>
          </p:nvPr>
        </p:nvSpPr>
        <p:spPr>
          <a:xfrm rot="16200000">
            <a:off x="114363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15" name="椭圆 14"/>
          <p:cNvSpPr/>
          <p:nvPr>
            <p:custDataLst>
              <p:tags r:id="rId6"/>
            </p:custDataLst>
          </p:nvPr>
        </p:nvSpPr>
        <p:spPr>
          <a:xfrm rot="16200000">
            <a:off x="1294130"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
        <p:nvSpPr>
          <p:cNvPr id="16" name="椭圆 15"/>
          <p:cNvSpPr/>
          <p:nvPr>
            <p:custDataLst>
              <p:tags r:id="rId7"/>
            </p:custDataLst>
          </p:nvPr>
        </p:nvSpPr>
        <p:spPr>
          <a:xfrm rot="16200000">
            <a:off x="1452245" y="1373505"/>
            <a:ext cx="78740" cy="78740"/>
          </a:xfrm>
          <a:prstGeom prst="ellipse">
            <a:avLst/>
          </a:prstGeom>
          <a:solidFill>
            <a:schemeClr val="accent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 R" panose="00020600040101010101" charset="-122"/>
              <a:ea typeface="A R" panose="00020600040101010101"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724535" y="661670"/>
            <a:ext cx="4769485"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rPr>
              <a:t>新闻评论</a:t>
            </a:r>
            <a:r>
              <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rPr>
              <a:t>数据预处理</a:t>
            </a:r>
            <a:endParaRPr kumimoji="0" lang="zh-CN" altLang="en-US" sz="3200" b="0" i="0" u="none" strike="noStrike" kern="1200" cap="none" spc="0" normalizeH="0" baseline="0" noProof="0" dirty="0">
              <a:ln>
                <a:noFill/>
              </a:ln>
              <a:solidFill>
                <a:prstClr val="black"/>
              </a:solidFill>
              <a:effectLst/>
              <a:uLnTx/>
              <a:uFillTx/>
              <a:latin typeface="阿里巴巴普惠体" panose="00020600040101010101" charset="-122"/>
              <a:ea typeface="阿里巴巴普惠体" panose="00020600040101010101" charset="-122"/>
              <a:cs typeface="+mn-cs"/>
            </a:endParaRPr>
          </a:p>
        </p:txBody>
      </p:sp>
      <p:grpSp>
        <p:nvGrpSpPr>
          <p:cNvPr id="103" name="组合 102"/>
          <p:cNvGrpSpPr/>
          <p:nvPr/>
        </p:nvGrpSpPr>
        <p:grpSpPr>
          <a:xfrm>
            <a:off x="-1502410" y="1592580"/>
            <a:ext cx="13694410" cy="1958975"/>
            <a:chOff x="-2366" y="2508"/>
            <a:chExt cx="21566" cy="3085"/>
          </a:xfrm>
        </p:grpSpPr>
        <p:sp>
          <p:nvSpPr>
            <p:cNvPr id="2" name="矩形: 圆角 1"/>
            <p:cNvSpPr/>
            <p:nvPr/>
          </p:nvSpPr>
          <p:spPr>
            <a:xfrm>
              <a:off x="-2020" y="2508"/>
              <a:ext cx="21220" cy="3085"/>
            </a:xfrm>
            <a:prstGeom prst="roundRect">
              <a:avLst>
                <a:gd name="adj" fmla="val 50000"/>
              </a:avLst>
            </a:prstGeom>
            <a:gradFill flip="none" rotWithShape="1">
              <a:gsLst>
                <a:gs pos="51000">
                  <a:schemeClr val="accent1">
                    <a:lumMod val="81000"/>
                    <a:lumOff val="19000"/>
                  </a:schemeClr>
                </a:gs>
                <a:gs pos="100000">
                  <a:schemeClr val="accent1">
                    <a:lumMod val="84000"/>
                  </a:schemeClr>
                </a:gs>
              </a:gsLst>
              <a:lin ang="0" scaled="1"/>
              <a:tileRect/>
            </a:gradFill>
            <a:ln>
              <a:noFill/>
            </a:ln>
            <a:effectLst>
              <a:outerShdw blurRad="317500" dist="190500" dir="5400000" sx="97000" sy="97000" algn="t" rotWithShape="0">
                <a:schemeClr val="accent1">
                  <a:alpha val="30000"/>
                </a:schemeClr>
              </a:outerShdw>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white"/>
                </a:solidFill>
                <a:effectLst/>
                <a:uLnTx/>
                <a:uFillTx/>
                <a:latin typeface="A R" panose="00020600040101010101" charset="-122"/>
                <a:ea typeface="A R" panose="00020600040101010101" charset="-122"/>
                <a:cs typeface="+mn-cs"/>
              </a:endParaRPr>
            </a:p>
          </p:txBody>
        </p:sp>
        <p:sp>
          <p:nvSpPr>
            <p:cNvPr id="7" name="矩形: 圆角 6"/>
            <p:cNvSpPr/>
            <p:nvPr/>
          </p:nvSpPr>
          <p:spPr>
            <a:xfrm>
              <a:off x="-2366" y="2508"/>
              <a:ext cx="15926" cy="3085"/>
            </a:xfrm>
            <a:prstGeom prst="roundRect">
              <a:avLst>
                <a:gd name="adj" fmla="val 50000"/>
              </a:avLst>
            </a:prstGeom>
            <a:gradFill flip="none" rotWithShape="1">
              <a:gsLst>
                <a:gs pos="0">
                  <a:schemeClr val="accent1">
                    <a:lumMod val="75000"/>
                    <a:lumOff val="25000"/>
                  </a:schemeClr>
                </a:gs>
                <a:gs pos="100000">
                  <a:schemeClr val="accent1">
                    <a:lumMod val="92000"/>
                    <a:lumOff val="8000"/>
                  </a:schemeClr>
                </a:gs>
              </a:gsLst>
              <a:lin ang="2700000" scaled="1"/>
              <a:tileRect/>
            </a:gradFill>
            <a:ln>
              <a:noFill/>
            </a:ln>
            <a:effectLst>
              <a:outerShdw blurRad="317500" dist="190500" dir="5400000" sx="97000" sy="97000" algn="t" rotWithShape="0">
                <a:schemeClr val="accent1">
                  <a:alpha val="8000"/>
                </a:schemeClr>
              </a:outerShdw>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sp>
          <p:nvSpPr>
            <p:cNvPr id="3" name="矩形: 圆角 2"/>
            <p:cNvSpPr/>
            <p:nvPr/>
          </p:nvSpPr>
          <p:spPr>
            <a:xfrm>
              <a:off x="-2366" y="2508"/>
              <a:ext cx="9190" cy="3085"/>
            </a:xfrm>
            <a:prstGeom prst="roundRect">
              <a:avLst>
                <a:gd name="adj" fmla="val 50000"/>
              </a:avLst>
            </a:prstGeom>
            <a:gradFill flip="none" rotWithShape="1">
              <a:gsLst>
                <a:gs pos="0">
                  <a:schemeClr val="accent1">
                    <a:lumMod val="40000"/>
                    <a:lumOff val="60000"/>
                  </a:schemeClr>
                </a:gs>
                <a:gs pos="100000">
                  <a:schemeClr val="accent1">
                    <a:lumMod val="67000"/>
                    <a:lumOff val="33000"/>
                  </a:schemeClr>
                </a:gs>
              </a:gsLst>
              <a:lin ang="0" scaled="1"/>
              <a:tileRect/>
            </a:gradFill>
            <a:ln>
              <a:noFill/>
            </a:ln>
            <a:effectLst>
              <a:outerShdw blurRad="317500" dist="190500" dir="5400000" sx="97000" sy="97000" algn="t" rotWithShape="0">
                <a:schemeClr val="accent1">
                  <a:alpha val="10000"/>
                </a:schemeClr>
              </a:outerShdw>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A R" panose="00020600040101010101" charset="-122"/>
                <a:ea typeface="A R" panose="00020600040101010101" charset="-122"/>
                <a:cs typeface="+mn-cs"/>
              </a:endParaRPr>
            </a:p>
          </p:txBody>
        </p:sp>
      </p:grpSp>
      <p:sp>
        <p:nvSpPr>
          <p:cNvPr id="10" name="灯片编号占位符 9"/>
          <p:cNvSpPr>
            <a:spLocks noGrp="1"/>
          </p:cNvSpPr>
          <p:nvPr>
            <p:ph type="sldNum" sz="quarter" idx="12"/>
          </p:nvPr>
        </p:nvSpPr>
        <p:spPr/>
        <p:txBody>
          <a:bodyPr vert="horz" lIns="91440" tIns="45720" rIns="91440" bIns="45720" rtlCol="0" anchor="ctr">
            <a:noAutofit/>
          </a:bodyPr>
          <a:lstStyle/>
          <a:p>
            <a:pPr lvl="0" algn="r">
              <a:buClrTx/>
              <a:buSzTx/>
              <a:buFontTx/>
            </a:pPr>
            <a:fld id="{9A0DB2DC-4C9A-4742-B13C-FB6460FD3503}" type="slidenum">
              <a:rPr lang="en-US" sz="2300" smtClean="0">
                <a:latin typeface="阿里巴巴普惠体" panose="00020600040101010101" charset="-122"/>
                <a:ea typeface="阿里巴巴普惠体" panose="00020600040101010101" charset="-122"/>
                <a:sym typeface="+mn-ea"/>
              </a:rPr>
            </a:fld>
            <a:endParaRPr lang="en-US" sz="2300" smtClean="0">
              <a:latin typeface="阿里巴巴普惠体" panose="00020600040101010101" charset="-122"/>
              <a:ea typeface="阿里巴巴普惠体" panose="00020600040101010101" charset="-122"/>
              <a:sym typeface="+mn-ea"/>
            </a:endParaRPr>
          </a:p>
        </p:txBody>
      </p:sp>
      <p:cxnSp>
        <p:nvCxnSpPr>
          <p:cNvPr id="69" name="直接连接符 68"/>
          <p:cNvCxnSpPr/>
          <p:nvPr/>
        </p:nvCxnSpPr>
        <p:spPr>
          <a:xfrm>
            <a:off x="636588" y="725690"/>
            <a:ext cx="0" cy="399848"/>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72" name="组合 71"/>
          <p:cNvGrpSpPr/>
          <p:nvPr/>
        </p:nvGrpSpPr>
        <p:grpSpPr>
          <a:xfrm>
            <a:off x="2004378" y="333875"/>
            <a:ext cx="917575" cy="277712"/>
            <a:chOff x="6097588" y="333875"/>
            <a:chExt cx="917575" cy="277712"/>
          </a:xfrm>
        </p:grpSpPr>
        <p:sp>
          <p:nvSpPr>
            <p:cNvPr id="73" name="矩形: 圆角 17"/>
            <p:cNvSpPr/>
            <p:nvPr/>
          </p:nvSpPr>
          <p:spPr>
            <a:xfrm>
              <a:off x="6097588" y="335362"/>
              <a:ext cx="917575" cy="276225"/>
            </a:xfrm>
            <a:prstGeom prst="roundRect">
              <a:avLst>
                <a:gd name="adj" fmla="val 50000"/>
              </a:avLst>
            </a:prstGeom>
            <a:gradFill flip="none" rotWithShape="1">
              <a:gsLst>
                <a:gs pos="0">
                  <a:schemeClr val="accent1">
                    <a:lumMod val="88000"/>
                    <a:lumOff val="12000"/>
                  </a:schemeClr>
                </a:gs>
                <a:gs pos="100000">
                  <a:schemeClr val="accent1">
                    <a:lumMod val="84000"/>
                  </a:schemeClr>
                </a:gs>
              </a:gsLst>
              <a:path path="circle">
                <a:fillToRect r="100000" b="100000"/>
              </a:path>
              <a:tileRect l="-100000" t="-100000"/>
            </a:gra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77" name="文本框 76"/>
            <p:cNvSpPr txBox="1"/>
            <p:nvPr/>
          </p:nvSpPr>
          <p:spPr>
            <a:xfrm>
              <a:off x="6145212" y="333875"/>
              <a:ext cx="822326" cy="275590"/>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defRPr kumimoji="0" sz="1200" b="0" i="0" u="none" strike="noStrike" cap="none" spc="0" normalizeH="0" baseline="0">
                  <a:ln>
                    <a:noFill/>
                  </a:ln>
                  <a:solidFill>
                    <a:schemeClr val="bg1"/>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预处理</a:t>
              </a:r>
              <a:endParaRPr kumimoji="0" lang="zh-CN" altLang="en-US" sz="12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grpSp>
      <p:grpSp>
        <p:nvGrpSpPr>
          <p:cNvPr id="79" name="组合 78"/>
          <p:cNvGrpSpPr/>
          <p:nvPr/>
        </p:nvGrpSpPr>
        <p:grpSpPr>
          <a:xfrm>
            <a:off x="951389" y="336415"/>
            <a:ext cx="917575" cy="277712"/>
            <a:chOff x="2154238" y="333875"/>
            <a:chExt cx="917575" cy="277712"/>
          </a:xfrm>
        </p:grpSpPr>
        <p:sp>
          <p:nvSpPr>
            <p:cNvPr id="80" name="矩形: 圆角 11"/>
            <p:cNvSpPr/>
            <p:nvPr/>
          </p:nvSpPr>
          <p:spPr>
            <a:xfrm>
              <a:off x="2154238" y="335362"/>
              <a:ext cx="917575" cy="276225"/>
            </a:xfrm>
            <a:prstGeom prst="roundRect">
              <a:avLst>
                <a:gd name="adj" fmla="val 50000"/>
              </a:avLst>
            </a:prstGeom>
            <a:solidFill>
              <a:srgbClr val="F4E7F9"/>
            </a:solidFill>
            <a:ln>
              <a:noFill/>
            </a:ln>
            <a:effectLst/>
            <a:scene3d>
              <a:camera prst="orthographicFront"/>
              <a:lightRig rig="glow" dir="t"/>
            </a:scene3d>
            <a:sp3d>
              <a:bevelT w="6350" h="12700"/>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mn-cs"/>
              </a:endParaRPr>
            </a:p>
          </p:txBody>
        </p:sp>
        <p:sp>
          <p:nvSpPr>
            <p:cNvPr id="81" name="文本框 80"/>
            <p:cNvSpPr txBox="1"/>
            <p:nvPr/>
          </p:nvSpPr>
          <p:spPr>
            <a:xfrm>
              <a:off x="2216150" y="333875"/>
              <a:ext cx="793750" cy="27559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rPr>
                <a:t>数据获取</a:t>
              </a:r>
              <a:endParaRPr kumimoji="0" lang="zh-CN" altLang="en-US" sz="1200" b="0" i="0" u="none" strike="noStrike" kern="1200" cap="none" spc="0" normalizeH="0" baseline="0" noProof="0" dirty="0">
                <a:ln>
                  <a:noFill/>
                </a:ln>
                <a:solidFill>
                  <a:srgbClr val="6A2785">
                    <a:lumMod val="75000"/>
                    <a:alpha val="34000"/>
                  </a:srgbClr>
                </a:solidFill>
                <a:effectLst/>
                <a:uLnTx/>
                <a:uFillTx/>
                <a:latin typeface="阿里巴巴普惠体" panose="00020600040101010101" charset="-122"/>
                <a:ea typeface="阿里巴巴普惠体" panose="00020600040101010101" charset="-122"/>
                <a:cs typeface="+mn-cs"/>
              </a:endParaRPr>
            </a:p>
          </p:txBody>
        </p:sp>
      </p:grpSp>
      <p:pic>
        <p:nvPicPr>
          <p:cNvPr id="82" name="图片 81" descr="b98e9455-8e7b-4443-88a8-0264a1497dab"/>
          <p:cNvPicPr>
            <a:picLocks noChangeAspect="1"/>
          </p:cNvPicPr>
          <p:nvPr/>
        </p:nvPicPr>
        <p:blipFill>
          <a:blip r:embed="rId2"/>
          <a:stretch>
            <a:fillRect/>
          </a:stretch>
        </p:blipFill>
        <p:spPr>
          <a:xfrm>
            <a:off x="9350375" y="368935"/>
            <a:ext cx="2524125" cy="629920"/>
          </a:xfrm>
          <a:prstGeom prst="rect">
            <a:avLst/>
          </a:prstGeom>
        </p:spPr>
      </p:pic>
      <p:grpSp>
        <p:nvGrpSpPr>
          <p:cNvPr id="89" name="组合 88"/>
          <p:cNvGrpSpPr/>
          <p:nvPr>
            <p:custDataLst>
              <p:tags r:id="rId3"/>
            </p:custDataLst>
          </p:nvPr>
        </p:nvGrpSpPr>
        <p:grpSpPr>
          <a:xfrm>
            <a:off x="755650" y="1932940"/>
            <a:ext cx="11002010" cy="4300220"/>
            <a:chOff x="1190" y="3044"/>
            <a:chExt cx="17326" cy="6772"/>
          </a:xfrm>
        </p:grpSpPr>
        <p:sp>
          <p:nvSpPr>
            <p:cNvPr id="90" name="文本框 89"/>
            <p:cNvSpPr txBox="1"/>
            <p:nvPr>
              <p:custDataLst>
                <p:tags r:id="rId4"/>
              </p:custDataLst>
            </p:nvPr>
          </p:nvSpPr>
          <p:spPr>
            <a:xfrm>
              <a:off x="1190" y="3924"/>
              <a:ext cx="5148" cy="1364"/>
            </a:xfrm>
            <a:prstGeom prst="rect">
              <a:avLst/>
            </a:prstGeom>
            <a:noFill/>
          </p:spPr>
          <p:txBody>
            <a:bodyPr wrap="square">
              <a:spAutoFit/>
            </a:bodyPr>
            <a:p>
              <a:pPr marL="0" marR="0" lvl="0" indent="0" algn="just" defTabSz="914400" rtl="0" eaLnBrk="1" fontAlgn="auto" latinLnBrk="0" hangingPunct="1">
                <a:lnSpc>
                  <a:spcPct val="120000"/>
                </a:lnSpc>
                <a:spcBef>
                  <a:spcPts val="0"/>
                </a:spcBef>
                <a:spcAft>
                  <a:spcPts val="0"/>
                </a:spcAft>
                <a:buClrTx/>
                <a:buSzTx/>
                <a:buFontTx/>
                <a:buNone/>
                <a:defRPr/>
              </a:pPr>
              <a:r>
                <a:rPr kumimoji="0" sz="1400" b="0" i="0" u="none" strike="noStrike" kern="1200" cap="none" spc="0" normalizeH="0" baseline="0" noProof="0" dirty="0">
                  <a:ln>
                    <a:noFill/>
                  </a:ln>
                  <a:solidFill>
                    <a:prstClr val="white">
                      <a:alpha val="60000"/>
                    </a:prstClr>
                  </a:solidFill>
                  <a:effectLst/>
                  <a:uLnTx/>
                  <a:uFillTx/>
                  <a:latin typeface="A R" panose="00020600040101010101" charset="-122"/>
                  <a:ea typeface="A R" panose="00020600040101010101" charset="-122"/>
                  <a:cs typeface="A R" panose="00020600040101010101" charset="-122"/>
                </a:rPr>
                <a:t>使用 Python 的中文分词包“jieba”</a:t>
              </a:r>
              <a:endParaRPr kumimoji="0" sz="1400" b="0" i="0" u="none" strike="noStrike" kern="1200" cap="none" spc="0" normalizeH="0" baseline="0" noProof="0" dirty="0">
                <a:ln>
                  <a:noFill/>
                </a:ln>
                <a:solidFill>
                  <a:prstClr val="white">
                    <a:alpha val="60000"/>
                  </a:prstClr>
                </a:solidFill>
                <a:effectLst/>
                <a:uLnTx/>
                <a:uFillTx/>
                <a:latin typeface="A R" panose="00020600040101010101" charset="-122"/>
                <a:ea typeface="A R" panose="00020600040101010101" charset="-122"/>
                <a:cs typeface="A R" panose="00020600040101010101" charset="-122"/>
              </a:endParaRPr>
            </a:p>
            <a:p>
              <a:pPr marL="0" marR="0" lvl="0" indent="0" algn="just" defTabSz="914400" rtl="0" eaLnBrk="1" fontAlgn="auto" latinLnBrk="0" hangingPunct="1">
                <a:lnSpc>
                  <a:spcPct val="120000"/>
                </a:lnSpc>
                <a:spcBef>
                  <a:spcPts val="0"/>
                </a:spcBef>
                <a:spcAft>
                  <a:spcPts val="0"/>
                </a:spcAft>
                <a:buClrTx/>
                <a:buSzTx/>
                <a:buFontTx/>
                <a:buNone/>
                <a:defRPr/>
              </a:pPr>
              <a:r>
                <a:rPr kumimoji="0" sz="1400" b="0" i="0" u="none" strike="noStrike" kern="1200" cap="none" spc="0" normalizeH="0" baseline="0" noProof="0" dirty="0">
                  <a:ln>
                    <a:noFill/>
                  </a:ln>
                  <a:solidFill>
                    <a:prstClr val="white">
                      <a:alpha val="60000"/>
                    </a:prstClr>
                  </a:solidFill>
                  <a:effectLst/>
                  <a:uLnTx/>
                  <a:uFillTx/>
                  <a:latin typeface="A R" panose="00020600040101010101" charset="-122"/>
                  <a:ea typeface="A R" panose="00020600040101010101" charset="-122"/>
                  <a:cs typeface="A R" panose="00020600040101010101" charset="-122"/>
                </a:rPr>
                <a:t>(结巴分词)，对新闻评论原始数据集执行中文分词。</a:t>
              </a:r>
              <a:endParaRPr kumimoji="0" sz="1400" b="0" i="0" u="none" strike="noStrike" kern="1200" cap="none" spc="0" normalizeH="0" baseline="0" noProof="0" dirty="0">
                <a:ln>
                  <a:noFill/>
                </a:ln>
                <a:solidFill>
                  <a:prstClr val="white">
                    <a:alpha val="60000"/>
                  </a:prstClr>
                </a:solidFill>
                <a:effectLst/>
                <a:uLnTx/>
                <a:uFillTx/>
                <a:latin typeface="A R" panose="00020600040101010101" charset="-122"/>
                <a:ea typeface="A R" panose="00020600040101010101" charset="-122"/>
                <a:cs typeface="A R" panose="00020600040101010101" charset="-122"/>
              </a:endParaRPr>
            </a:p>
          </p:txBody>
        </p:sp>
        <p:sp>
          <p:nvSpPr>
            <p:cNvPr id="91" name="文本框 90"/>
            <p:cNvSpPr txBox="1"/>
            <p:nvPr>
              <p:custDataLst>
                <p:tags r:id="rId5"/>
              </p:custDataLst>
            </p:nvPr>
          </p:nvSpPr>
          <p:spPr>
            <a:xfrm>
              <a:off x="1190" y="3044"/>
              <a:ext cx="2815" cy="608"/>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分词</a:t>
              </a:r>
              <a:endParaRPr kumimoji="0" lang="zh-CN" altLang="en-US" sz="16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cxnSp>
          <p:nvCxnSpPr>
            <p:cNvPr id="92" name="直接连接符 91"/>
            <p:cNvCxnSpPr/>
            <p:nvPr>
              <p:custDataLst>
                <p:tags r:id="rId6"/>
              </p:custDataLst>
            </p:nvPr>
          </p:nvCxnSpPr>
          <p:spPr>
            <a:xfrm>
              <a:off x="1342" y="3767"/>
              <a:ext cx="4807" cy="0"/>
            </a:xfrm>
            <a:prstGeom prst="line">
              <a:avLst/>
            </a:prstGeom>
            <a:ln w="9525">
              <a:solidFill>
                <a:schemeClr val="bg1">
                  <a:lumMod val="75000"/>
                  <a:alpha val="60000"/>
                </a:schemeClr>
              </a:solidFill>
            </a:ln>
          </p:spPr>
          <p:style>
            <a:lnRef idx="1">
              <a:schemeClr val="accent1"/>
            </a:lnRef>
            <a:fillRef idx="0">
              <a:schemeClr val="accent1"/>
            </a:fillRef>
            <a:effectRef idx="0">
              <a:schemeClr val="accent1"/>
            </a:effectRef>
            <a:fontRef idx="minor">
              <a:schemeClr val="tx1"/>
            </a:fontRef>
          </p:style>
        </p:cxnSp>
        <p:sp>
          <p:nvSpPr>
            <p:cNvPr id="93" name="文本框 92"/>
            <p:cNvSpPr txBox="1"/>
            <p:nvPr>
              <p:custDataLst>
                <p:tags r:id="rId7"/>
              </p:custDataLst>
            </p:nvPr>
          </p:nvSpPr>
          <p:spPr>
            <a:xfrm>
              <a:off x="7043" y="3924"/>
              <a:ext cx="6295" cy="1364"/>
            </a:xfrm>
            <a:prstGeom prst="rect">
              <a:avLst/>
            </a:prstGeom>
            <a:noFill/>
          </p:spPr>
          <p:txBody>
            <a:bodyPr wrap="square">
              <a:spAutoFit/>
            </a:bodyPr>
            <a:p>
              <a:pPr marL="0" marR="0" lvl="0" indent="0" algn="just" defTabSz="914400" rtl="0" eaLnBrk="1" fontAlgn="auto" latinLnBrk="0" hangingPunct="1">
                <a:lnSpc>
                  <a:spcPct val="120000"/>
                </a:lnSpc>
                <a:spcBef>
                  <a:spcPts val="0"/>
                </a:spcBef>
                <a:spcAft>
                  <a:spcPts val="0"/>
                </a:spcAft>
                <a:buClrTx/>
                <a:buSzTx/>
                <a:buFontTx/>
                <a:buNone/>
                <a:defRPr/>
              </a:pPr>
              <a:r>
                <a:rPr kumimoji="0" sz="1400" b="0" i="0" u="none" strike="noStrike" kern="1200" cap="none" spc="0" normalizeH="0" baseline="0" noProof="0" dirty="0">
                  <a:ln>
                    <a:noFill/>
                  </a:ln>
                  <a:solidFill>
                    <a:prstClr val="white">
                      <a:alpha val="60000"/>
                    </a:prstClr>
                  </a:solidFill>
                  <a:effectLst/>
                  <a:uLnTx/>
                  <a:uFillTx/>
                  <a:latin typeface="A R" panose="00020600040101010101" charset="-122"/>
                  <a:ea typeface="A R" panose="00020600040101010101" charset="-122"/>
                  <a:cs typeface="+mn-cs"/>
                </a:rPr>
                <a:t>去除对于理解文本的意义贡献不大的</a:t>
              </a:r>
              <a:r>
                <a:rPr kumimoji="0" lang="zh-CN" sz="1400" b="0" i="0" u="none" strike="noStrike" kern="1200" cap="none" spc="0" normalizeH="0" baseline="0" noProof="0" dirty="0">
                  <a:ln>
                    <a:noFill/>
                  </a:ln>
                  <a:solidFill>
                    <a:prstClr val="white">
                      <a:alpha val="60000"/>
                    </a:prstClr>
                  </a:solidFill>
                  <a:effectLst/>
                  <a:uLnTx/>
                  <a:uFillTx/>
                  <a:latin typeface="A R" panose="00020600040101010101" charset="-122"/>
                  <a:ea typeface="A R" panose="00020600040101010101" charset="-122"/>
                  <a:cs typeface="+mn-cs"/>
                </a:rPr>
                <a:t>标点符号，语气助词，地名等</a:t>
              </a:r>
              <a:r>
                <a:rPr kumimoji="0" sz="1400" b="0" i="0" u="none" strike="noStrike" kern="1200" cap="none" spc="0" normalizeH="0" baseline="0" noProof="0" dirty="0">
                  <a:ln>
                    <a:noFill/>
                  </a:ln>
                  <a:solidFill>
                    <a:prstClr val="white">
                      <a:alpha val="60000"/>
                    </a:prstClr>
                  </a:solidFill>
                  <a:effectLst/>
                  <a:uLnTx/>
                  <a:uFillTx/>
                  <a:latin typeface="A R" panose="00020600040101010101" charset="-122"/>
                  <a:ea typeface="A R" panose="00020600040101010101" charset="-122"/>
                  <a:cs typeface="+mn-cs"/>
                </a:rPr>
                <a:t>可以帮助减少数据的噪声，提高后续处理步骤的效率和准确性。</a:t>
              </a:r>
              <a:endParaRPr kumimoji="0" sz="1400" b="0" i="0" u="none" strike="noStrike" kern="1200" cap="none" spc="0" normalizeH="0" baseline="0" noProof="0" dirty="0">
                <a:ln>
                  <a:noFill/>
                </a:ln>
                <a:solidFill>
                  <a:prstClr val="white">
                    <a:alpha val="60000"/>
                  </a:prstClr>
                </a:solidFill>
                <a:effectLst/>
                <a:uLnTx/>
                <a:uFillTx/>
                <a:latin typeface="A R" panose="00020600040101010101" charset="-122"/>
                <a:ea typeface="A R" panose="00020600040101010101" charset="-122"/>
                <a:cs typeface="+mn-cs"/>
              </a:endParaRPr>
            </a:p>
          </p:txBody>
        </p:sp>
        <p:sp>
          <p:nvSpPr>
            <p:cNvPr id="94" name="文本框 93"/>
            <p:cNvSpPr txBox="1"/>
            <p:nvPr>
              <p:custDataLst>
                <p:tags r:id="rId8"/>
              </p:custDataLst>
            </p:nvPr>
          </p:nvSpPr>
          <p:spPr>
            <a:xfrm>
              <a:off x="7043" y="3044"/>
              <a:ext cx="2815" cy="608"/>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停词</a:t>
              </a:r>
              <a:endParaRPr kumimoji="0" lang="zh-CN" altLang="en-US" sz="16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cxnSp>
          <p:nvCxnSpPr>
            <p:cNvPr id="95" name="直接连接符 94"/>
            <p:cNvCxnSpPr/>
            <p:nvPr>
              <p:custDataLst>
                <p:tags r:id="rId9"/>
              </p:custDataLst>
            </p:nvPr>
          </p:nvCxnSpPr>
          <p:spPr>
            <a:xfrm>
              <a:off x="7211" y="3767"/>
              <a:ext cx="5978" cy="0"/>
            </a:xfrm>
            <a:prstGeom prst="line">
              <a:avLst/>
            </a:prstGeom>
            <a:ln w="9525">
              <a:solidFill>
                <a:schemeClr val="bg1">
                  <a:lumMod val="75000"/>
                  <a:alpha val="60000"/>
                </a:schemeClr>
              </a:solidFill>
            </a:ln>
          </p:spPr>
          <p:style>
            <a:lnRef idx="1">
              <a:schemeClr val="accent1"/>
            </a:lnRef>
            <a:fillRef idx="0">
              <a:schemeClr val="accent1"/>
            </a:fillRef>
            <a:effectRef idx="0">
              <a:schemeClr val="accent1"/>
            </a:effectRef>
            <a:fontRef idx="minor">
              <a:schemeClr val="tx1"/>
            </a:fontRef>
          </p:style>
        </p:cxnSp>
        <p:sp>
          <p:nvSpPr>
            <p:cNvPr id="96" name="文本框 95"/>
            <p:cNvSpPr txBox="1"/>
            <p:nvPr>
              <p:custDataLst>
                <p:tags r:id="rId10"/>
              </p:custDataLst>
            </p:nvPr>
          </p:nvSpPr>
          <p:spPr>
            <a:xfrm>
              <a:off x="13913" y="3044"/>
              <a:ext cx="2815" cy="608"/>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正则</a:t>
              </a:r>
              <a:r>
                <a:rPr kumimoji="0" lang="zh-CN" altLang="en-US" sz="16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rPr>
                <a:t>清洗</a:t>
              </a:r>
              <a:endParaRPr kumimoji="0" lang="zh-CN" altLang="en-US" sz="1600" b="0" i="0" u="none" strike="noStrike" kern="1200" cap="none" spc="0" normalizeH="0" baseline="0" noProof="0" dirty="0">
                <a:ln>
                  <a:noFill/>
                </a:ln>
                <a:solidFill>
                  <a:prstClr val="white"/>
                </a:solidFill>
                <a:effectLst/>
                <a:uLnTx/>
                <a:uFillTx/>
                <a:latin typeface="阿里巴巴普惠体" panose="00020600040101010101" charset="-122"/>
                <a:ea typeface="阿里巴巴普惠体" panose="00020600040101010101" charset="-122"/>
                <a:cs typeface="+mn-cs"/>
              </a:endParaRPr>
            </a:p>
          </p:txBody>
        </p:sp>
        <p:cxnSp>
          <p:nvCxnSpPr>
            <p:cNvPr id="97" name="直接连接符 96"/>
            <p:cNvCxnSpPr/>
            <p:nvPr>
              <p:custDataLst>
                <p:tags r:id="rId11"/>
              </p:custDataLst>
            </p:nvPr>
          </p:nvCxnSpPr>
          <p:spPr>
            <a:xfrm>
              <a:off x="13913" y="3770"/>
              <a:ext cx="3478" cy="0"/>
            </a:xfrm>
            <a:prstGeom prst="line">
              <a:avLst/>
            </a:prstGeom>
            <a:ln w="9525">
              <a:solidFill>
                <a:schemeClr val="bg1">
                  <a:lumMod val="75000"/>
                  <a:alpha val="91000"/>
                </a:schemeClr>
              </a:solidFill>
            </a:ln>
          </p:spPr>
          <p:style>
            <a:lnRef idx="1">
              <a:schemeClr val="accent1"/>
            </a:lnRef>
            <a:fillRef idx="0">
              <a:schemeClr val="accent1"/>
            </a:fillRef>
            <a:effectRef idx="0">
              <a:schemeClr val="accent1"/>
            </a:effectRef>
            <a:fontRef idx="minor">
              <a:schemeClr val="tx1"/>
            </a:fontRef>
          </p:style>
        </p:cxnSp>
        <p:sp>
          <p:nvSpPr>
            <p:cNvPr id="98" name="文本框 97"/>
            <p:cNvSpPr txBox="1"/>
            <p:nvPr>
              <p:custDataLst>
                <p:tags r:id="rId12"/>
              </p:custDataLst>
            </p:nvPr>
          </p:nvSpPr>
          <p:spPr>
            <a:xfrm>
              <a:off x="13912" y="3924"/>
              <a:ext cx="4050" cy="1364"/>
            </a:xfrm>
            <a:prstGeom prst="rect">
              <a:avLst/>
            </a:prstGeom>
            <a:noFill/>
          </p:spPr>
          <p:txBody>
            <a:bodyPr wrap="square">
              <a:spAutoFit/>
            </a:bodyPr>
            <a:p>
              <a:pPr marL="0" marR="0" lvl="0" indent="0" algn="just" defTabSz="914400" rtl="0" eaLnBrk="1" fontAlgn="auto" latinLnBrk="0" hangingPunct="1">
                <a:lnSpc>
                  <a:spcPct val="120000"/>
                </a:lnSpc>
                <a:spcBef>
                  <a:spcPts val="0"/>
                </a:spcBef>
                <a:spcAft>
                  <a:spcPts val="0"/>
                </a:spcAft>
                <a:buClrTx/>
                <a:buSzTx/>
                <a:buFontTx/>
                <a:buNone/>
                <a:defRPr/>
              </a:pPr>
              <a:r>
                <a:rPr kumimoji="0" lang="zh-CN" sz="1400" b="0" i="0" u="none" strike="noStrike" kern="1200" cap="none" spc="0" normalizeH="0" baseline="0" noProof="0" dirty="0">
                  <a:ln>
                    <a:noFill/>
                  </a:ln>
                  <a:solidFill>
                    <a:prstClr val="white"/>
                  </a:solidFill>
                  <a:effectLst/>
                  <a:uLnTx/>
                  <a:uFillTx/>
                  <a:latin typeface="A R" panose="00020600040101010101" charset="-122"/>
                  <a:ea typeface="A R" panose="00020600040101010101" charset="-122"/>
                  <a:cs typeface="A R" panose="00020600040101010101" charset="-122"/>
                </a:rPr>
                <a:t>去除</a:t>
              </a:r>
              <a:r>
                <a:rPr kumimoji="0" sz="1400" b="0" i="0" u="none" strike="noStrike" kern="1200" cap="none" spc="0" normalizeH="0" baseline="0" noProof="0" dirty="0">
                  <a:ln>
                    <a:noFill/>
                  </a:ln>
                  <a:solidFill>
                    <a:prstClr val="white"/>
                  </a:solidFill>
                  <a:effectLst/>
                  <a:uLnTx/>
                  <a:uFillTx/>
                  <a:latin typeface="A R" panose="00020600040101010101" charset="-122"/>
                  <a:ea typeface="A R" panose="00020600040101010101" charset="-122"/>
                  <a:cs typeface="A R" panose="00020600040101010101" charset="-122"/>
                </a:rPr>
                <a:t>不在\u4e00-\u9fa5</a:t>
              </a:r>
              <a:r>
                <a:rPr kumimoji="0" lang="zh-CN" altLang="en-US" sz="1400" b="0" i="0" u="none" strike="noStrike" kern="1200" cap="none" spc="0" normalizeH="0" baseline="0" noProof="0" dirty="0">
                  <a:ln>
                    <a:noFill/>
                  </a:ln>
                  <a:solidFill>
                    <a:prstClr val="white"/>
                  </a:solidFill>
                  <a:effectLst/>
                  <a:uLnTx/>
                  <a:uFillTx/>
                  <a:latin typeface="A R" panose="00020600040101010101" charset="-122"/>
                  <a:ea typeface="A R" panose="00020600040101010101" charset="-122"/>
                  <a:cs typeface="A R" panose="00020600040101010101" charset="-122"/>
                </a:rPr>
                <a:t>编码</a:t>
              </a:r>
              <a:r>
                <a:rPr kumimoji="0" sz="1400" b="0" i="0" u="none" strike="noStrike" kern="1200" cap="none" spc="0" normalizeH="0" baseline="0" noProof="0" dirty="0">
                  <a:ln>
                    <a:noFill/>
                  </a:ln>
                  <a:solidFill>
                    <a:prstClr val="white"/>
                  </a:solidFill>
                  <a:effectLst/>
                  <a:uLnTx/>
                  <a:uFillTx/>
                  <a:latin typeface="A R" panose="00020600040101010101" charset="-122"/>
                  <a:ea typeface="A R" panose="00020600040101010101" charset="-122"/>
                  <a:cs typeface="A R" panose="00020600040101010101" charset="-122"/>
                </a:rPr>
                <a:t>范围内的字符，</a:t>
              </a:r>
              <a:r>
                <a:rPr kumimoji="0" lang="zh-CN" sz="1400" b="0" i="0" u="none" strike="noStrike" kern="1200" cap="none" spc="0" normalizeH="0" baseline="0" noProof="0" dirty="0">
                  <a:ln>
                    <a:noFill/>
                  </a:ln>
                  <a:solidFill>
                    <a:prstClr val="white"/>
                  </a:solidFill>
                  <a:effectLst/>
                  <a:uLnTx/>
                  <a:uFillTx/>
                  <a:latin typeface="A R" panose="00020600040101010101" charset="-122"/>
                  <a:ea typeface="A R" panose="00020600040101010101" charset="-122"/>
                  <a:cs typeface="A R" panose="00020600040101010101" charset="-122"/>
                </a:rPr>
                <a:t>去除</a:t>
              </a:r>
              <a:r>
                <a:rPr kumimoji="0" sz="1400" b="0" i="0" u="none" strike="noStrike" kern="1200" cap="none" spc="0" normalizeH="0" baseline="0" noProof="0" dirty="0">
                  <a:ln>
                    <a:noFill/>
                  </a:ln>
                  <a:solidFill>
                    <a:prstClr val="white"/>
                  </a:solidFill>
                  <a:effectLst/>
                  <a:uLnTx/>
                  <a:uFillTx/>
                  <a:latin typeface="A R" panose="00020600040101010101" charset="-122"/>
                  <a:ea typeface="A R" panose="00020600040101010101" charset="-122"/>
                  <a:cs typeface="A R" panose="00020600040101010101" charset="-122"/>
                </a:rPr>
                <a:t>所有</a:t>
              </a:r>
              <a:r>
                <a:rPr kumimoji="0" lang="zh-CN" sz="1400" b="0" i="0" u="none" strike="noStrike" kern="1200" cap="none" spc="0" normalizeH="0" baseline="0" noProof="0" dirty="0">
                  <a:ln>
                    <a:noFill/>
                  </a:ln>
                  <a:solidFill>
                    <a:prstClr val="white"/>
                  </a:solidFill>
                  <a:effectLst/>
                  <a:uLnTx/>
                  <a:uFillTx/>
                  <a:latin typeface="A R" panose="00020600040101010101" charset="-122"/>
                  <a:ea typeface="A R" panose="00020600040101010101" charset="-122"/>
                  <a:cs typeface="A R" panose="00020600040101010101" charset="-122"/>
                </a:rPr>
                <a:t>特殊</a:t>
              </a:r>
              <a:r>
                <a:rPr kumimoji="0" sz="1400" b="0" i="0" u="none" strike="noStrike" kern="1200" cap="none" spc="0" normalizeH="0" baseline="0" noProof="0" dirty="0">
                  <a:ln>
                    <a:noFill/>
                  </a:ln>
                  <a:solidFill>
                    <a:prstClr val="white"/>
                  </a:solidFill>
                  <a:effectLst/>
                  <a:uLnTx/>
                  <a:uFillTx/>
                  <a:latin typeface="A R" panose="00020600040101010101" charset="-122"/>
                  <a:ea typeface="A R" panose="00020600040101010101" charset="-122"/>
                  <a:cs typeface="A R" panose="00020600040101010101" charset="-122"/>
                </a:rPr>
                <a:t>符号，</a:t>
              </a:r>
              <a:r>
                <a:rPr kumimoji="0" lang="zh-CN" sz="1400" b="0" i="0" u="none" strike="noStrike" kern="1200" cap="none" spc="0" normalizeH="0" baseline="0" noProof="0" dirty="0">
                  <a:ln>
                    <a:noFill/>
                  </a:ln>
                  <a:solidFill>
                    <a:prstClr val="white"/>
                  </a:solidFill>
                  <a:effectLst/>
                  <a:uLnTx/>
                  <a:uFillTx/>
                  <a:latin typeface="A R" panose="00020600040101010101" charset="-122"/>
                  <a:ea typeface="A R" panose="00020600040101010101" charset="-122"/>
                  <a:cs typeface="A R" panose="00020600040101010101" charset="-122"/>
                </a:rPr>
                <a:t>表情，</a:t>
              </a:r>
              <a:r>
                <a:rPr kumimoji="0" sz="1400" b="0" i="0" u="none" strike="noStrike" kern="1200" cap="none" spc="0" normalizeH="0" baseline="0" noProof="0" dirty="0">
                  <a:ln>
                    <a:noFill/>
                  </a:ln>
                  <a:solidFill>
                    <a:prstClr val="white"/>
                  </a:solidFill>
                  <a:effectLst/>
                  <a:uLnTx/>
                  <a:uFillTx/>
                  <a:latin typeface="A R" panose="00020600040101010101" charset="-122"/>
                  <a:ea typeface="A R" panose="00020600040101010101" charset="-122"/>
                  <a:cs typeface="A R" panose="00020600040101010101" charset="-122"/>
                </a:rPr>
                <a:t>阿拉伯数字</a:t>
              </a:r>
              <a:r>
                <a:rPr kumimoji="0" lang="zh-CN" sz="1400" b="0" i="0" u="none" strike="noStrike" kern="1200" cap="none" spc="0" normalizeH="0" baseline="0" noProof="0" dirty="0">
                  <a:ln>
                    <a:noFill/>
                  </a:ln>
                  <a:solidFill>
                    <a:prstClr val="white"/>
                  </a:solidFill>
                  <a:effectLst/>
                  <a:uLnTx/>
                  <a:uFillTx/>
                  <a:latin typeface="A R" panose="00020600040101010101" charset="-122"/>
                  <a:ea typeface="A R" panose="00020600040101010101" charset="-122"/>
                  <a:cs typeface="A R" panose="00020600040101010101" charset="-122"/>
                </a:rPr>
                <a:t>。</a:t>
              </a:r>
              <a:endParaRPr kumimoji="0" lang="zh-CN" sz="1400" b="0" i="0" u="none" strike="noStrike" kern="1200" cap="none" spc="0" normalizeH="0" baseline="0" noProof="0" dirty="0">
                <a:ln>
                  <a:noFill/>
                </a:ln>
                <a:solidFill>
                  <a:prstClr val="white"/>
                </a:solidFill>
                <a:effectLst/>
                <a:uLnTx/>
                <a:uFillTx/>
                <a:latin typeface="A R" panose="00020600040101010101" charset="-122"/>
                <a:ea typeface="A R" panose="00020600040101010101" charset="-122"/>
                <a:cs typeface="A R" panose="00020600040101010101" charset="-122"/>
              </a:endParaRPr>
            </a:p>
          </p:txBody>
        </p:sp>
        <p:pic>
          <p:nvPicPr>
            <p:cNvPr id="99" name="图片 98"/>
            <p:cNvPicPr>
              <a:picLocks noChangeAspect="1"/>
            </p:cNvPicPr>
            <p:nvPr/>
          </p:nvPicPr>
          <p:blipFill>
            <a:blip r:embed="rId13"/>
            <a:stretch>
              <a:fillRect/>
            </a:stretch>
          </p:blipFill>
          <p:spPr>
            <a:xfrm>
              <a:off x="1342" y="5982"/>
              <a:ext cx="7559" cy="3728"/>
            </a:xfrm>
            <a:prstGeom prst="rect">
              <a:avLst/>
            </a:prstGeom>
          </p:spPr>
        </p:pic>
        <p:cxnSp>
          <p:nvCxnSpPr>
            <p:cNvPr id="100" name="直接箭头连接符 99"/>
            <p:cNvCxnSpPr>
              <a:stCxn id="99" idx="3"/>
            </p:cNvCxnSpPr>
            <p:nvPr/>
          </p:nvCxnSpPr>
          <p:spPr>
            <a:xfrm>
              <a:off x="8901" y="7846"/>
              <a:ext cx="2516"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101" name="文本框 100"/>
            <p:cNvSpPr txBox="1"/>
            <p:nvPr/>
          </p:nvSpPr>
          <p:spPr>
            <a:xfrm>
              <a:off x="8833" y="7137"/>
              <a:ext cx="2632" cy="58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1A4089"/>
                  </a:solidFill>
                  <a:effectLst/>
                  <a:uLnTx/>
                  <a:uFillTx/>
                  <a:latin typeface="阿里巴巴普惠体" panose="00020600040101010101" charset="-122"/>
                  <a:ea typeface="阿里巴巴普惠体" panose="00020600040101010101" charset="-122"/>
                  <a:cs typeface="+mn-cs"/>
                </a:rPr>
                <a:t>数据</a:t>
              </a:r>
              <a:r>
                <a:rPr kumimoji="0" lang="zh-CN" altLang="en-US" b="0" i="0" u="none" strike="noStrike" kern="1200" cap="none" spc="0" normalizeH="0" baseline="0" noProof="0" dirty="0">
                  <a:ln>
                    <a:noFill/>
                  </a:ln>
                  <a:solidFill>
                    <a:srgbClr val="1A4089"/>
                  </a:solidFill>
                  <a:effectLst/>
                  <a:uLnTx/>
                  <a:uFillTx/>
                  <a:latin typeface="阿里巴巴普惠体" panose="00020600040101010101" charset="-122"/>
                  <a:ea typeface="阿里巴巴普惠体" panose="00020600040101010101" charset="-122"/>
                  <a:cs typeface="+mn-cs"/>
                </a:rPr>
                <a:t>预处理</a:t>
              </a:r>
              <a:endParaRPr kumimoji="0" lang="zh-CN" altLang="en-US" b="0" i="0" u="none" strike="noStrike" kern="1200" cap="none" spc="0" normalizeH="0" baseline="0" noProof="0" dirty="0">
                <a:ln>
                  <a:noFill/>
                </a:ln>
                <a:solidFill>
                  <a:srgbClr val="1A4089"/>
                </a:solidFill>
                <a:effectLst/>
                <a:uLnTx/>
                <a:uFillTx/>
                <a:latin typeface="阿里巴巴普惠体" panose="00020600040101010101" charset="-122"/>
                <a:ea typeface="阿里巴巴普惠体" panose="00020600040101010101" charset="-122"/>
                <a:cs typeface="+mn-cs"/>
              </a:endParaRPr>
            </a:p>
          </p:txBody>
        </p:sp>
        <p:pic>
          <p:nvPicPr>
            <p:cNvPr id="102" name="图片 101"/>
            <p:cNvPicPr>
              <a:picLocks noChangeAspect="1"/>
            </p:cNvPicPr>
            <p:nvPr/>
          </p:nvPicPr>
          <p:blipFill>
            <a:blip r:embed="rId14"/>
            <a:stretch>
              <a:fillRect/>
            </a:stretch>
          </p:blipFill>
          <p:spPr>
            <a:xfrm>
              <a:off x="11417" y="5967"/>
              <a:ext cx="7099" cy="384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DIAGRAM_VIRTUALLY_FRAME" val="{&quot;height&quot;:57.05,&quot;left&quot;:58.75,&quot;top&quot;:358.35,&quot;width&quot;:310.7}"/>
</p:tagLst>
</file>

<file path=ppt/tags/tag10.xml><?xml version="1.0" encoding="utf-8"?>
<p:tagLst xmlns:p="http://schemas.openxmlformats.org/presentationml/2006/main">
  <p:tag name="KSO_WM_DIAGRAM_VIRTUALLY_FRAME" val="{&quot;height&quot;:309.84999999999997,&quot;left&quot;:106.58409448818898,&quot;top&quot;:144.13897637795276,&quot;width&quot;:737.1562992125986}"/>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11.xml><?xml version="1.0" encoding="utf-8"?>
<p:tagLst xmlns:p="http://schemas.openxmlformats.org/presentationml/2006/main">
  <p:tag name="KSO_WM_DIAGRAM_VIRTUALLY_FRAME" val="{&quot;height&quot;:1737.55,&quot;left&quot;:112.53409448818897,&quot;top&quot;:148.73897637795272,&quot;width&quot;:973.06590551181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12.xml><?xml version="1.0" encoding="utf-8"?>
<p:tagLst xmlns:p="http://schemas.openxmlformats.org/presentationml/2006/main">
  <p:tag name="KSO_WM_DIAGRAM_VIRTUALLY_FRAME" val="{&quot;height&quot;:1737.55,&quot;left&quot;:112.53409448818897,&quot;top&quot;:148.73897637795272,&quot;width&quot;:973.06590551181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13.xml><?xml version="1.0" encoding="utf-8"?>
<p:tagLst xmlns:p="http://schemas.openxmlformats.org/presentationml/2006/main">
  <p:tag name="KSO_WM_DIAGRAM_VIRTUALLY_FRAME" val="{&quot;height&quot;:1737.55,&quot;left&quot;:112.53409448818897,&quot;top&quot;:148.73897637795272,&quot;width&quot;:973.06590551181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14.xml><?xml version="1.0" encoding="utf-8"?>
<p:tagLst xmlns:p="http://schemas.openxmlformats.org/presentationml/2006/main">
  <p:tag name="KSO_WM_DIAGRAM_VIRTUALLY_FRAME" val="{&quot;height&quot;:1737.55,&quot;left&quot;:112.53409448818897,&quot;top&quot;:148.73897637795272,&quot;width&quot;:973.06590551181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15.xml><?xml version="1.0" encoding="utf-8"?>
<p:tagLst xmlns:p="http://schemas.openxmlformats.org/presentationml/2006/main">
  <p:tag name="KSO_WM_DIAGRAM_VIRTUALLY_FRAME" val="{&quot;height&quot;:309.84999999999997,&quot;left&quot;:106.58409448818898,&quot;top&quot;:144.13897637795276,&quot;width&quot;:737.1562992125986}"/>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151.xml><?xml version="1.0" encoding="utf-8"?>
<p:tagLst xmlns:p="http://schemas.openxmlformats.org/presentationml/2006/main">
  <p:tag name="KSO_WM_BEAUTIFY_FLAG" val="#wm#"/>
  <p:tag name="KSO_WM_UNIT_CHART_MATCH_MAX_SERIES_COUNT" val="0"/>
  <p:tag name="KSO_WM_UNIT_CHART_MATCH_MIN_SERIES_COUNT" val="0"/>
  <p:tag name="KSO_WM_UNIT_HIGHLIGHT" val="0"/>
  <p:tag name="KSO_WM_UNIT_COMPATIBLE" val="0"/>
  <p:tag name="KSO_WM_UNIT_DIAGRAM_ISNUMVISUAL" val="0"/>
  <p:tag name="KSO_WM_UNIT_DIAGRAM_ISREFERUNIT" val="0"/>
  <p:tag name="KSO_WM_DIAGRAM_GROUP_CODE" val="l1-1"/>
  <p:tag name="KSO_WM_UNIT_TYPE" val="α"/>
  <p:tag name="KSO_WM_UNIT_INDEX" val="1"/>
  <p:tag name="KSO_WM_UNIT_ID" val="custom20233303_1*α*1"/>
  <p:tag name="KSO_WM_TEMPLATE_CATEGORY" val="custom"/>
  <p:tag name="KSO_WM_TEMPLATE_INDEX" val="20233303"/>
  <p:tag name="KSO_WM_UNIT_LAYERLEVEL" val="1"/>
  <p:tag name="KSO_WM_TAG_VERSION" val="3.0"/>
  <p:tag name="KSO_WM_UNIT_USESOURCEFORMAT_APPLY" val="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16.xml><?xml version="1.0" encoding="utf-8"?>
<p:tagLst xmlns:p="http://schemas.openxmlformats.org/presentationml/2006/main">
  <p:tag name="KSO_WM_DIAGRAM_VIRTUALLY_FRAME" val="{&quot;height&quot;:309.84999999999997,&quot;left&quot;:106.58409448818898,&quot;top&quot;:144.13897637795276,&quot;width&quot;:737.1562992125986}"/>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17.xml><?xml version="1.0" encoding="utf-8"?>
<p:tagLst xmlns:p="http://schemas.openxmlformats.org/presentationml/2006/main">
  <p:tag name="KSO_WM_DIAGRAM_VIRTUALLY_FRAME" val="{&quot;height&quot;:309.84999999999997,&quot;left&quot;:106.58409448818898,&quot;top&quot;:144.13897637795276,&quot;width&quot;:737.1562992125986}"/>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18.xml><?xml version="1.0" encoding="utf-8"?>
<p:tagLst xmlns:p="http://schemas.openxmlformats.org/presentationml/2006/main">
  <p:tag name="KSO_WM_DIAGRAM_VIRTUALLY_FRAME" val="{&quot;height&quot;:309.84999999999997,&quot;left&quot;:106.58409448818898,&quot;top&quot;:144.13897637795276,&quot;width&quot;:737.1562992125986}"/>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18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l_i"/>
  <p:tag name="KSO_WM_TEMPLATE_CATEGORY" val="diagram"/>
  <p:tag name="KSO_WM_TEMPLATE_INDEX" val="20231763"/>
  <p:tag name="KSO_WM_UNIT_LAYERLEVEL" val="1_1"/>
  <p:tag name="KSO_WM_TAG_VERSION" val="3.0"/>
  <p:tag name="KSO_WM_DIAGRAM_VERSION" val="3"/>
  <p:tag name="KSO_WM_DIAGRAM_COLOR_TRICK" val="1"/>
  <p:tag name="KSO_WM_DIAGRAM_COLOR_TEXT_CAN_REMOVE" val="n"/>
  <p:tag name="KSO_WM_DIAGRAM_MAX_ITEMCNT" val="3"/>
  <p:tag name="KSO_WM_DIAGRAM_MIN_ITEMCNT" val="1"/>
  <p:tag name="KSO_WM_DIAGRAM_VIRTUALLY_FRAME" val="{&quot;height&quot;:220.0500015258789,&quot;left&quot;:50.15,&quot;top&quot;:267.26259689931794,&quot;width&quot;:855.050012207031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ID" val="diagram20231763_1*l_i*1_1"/>
  <p:tag name="KSO_WM_UNIT_INDEX" val="1_1"/>
  <p:tag name="KSO_WM_DIAGRAM_GROUP_CODE" val="l1-1"/>
</p:tagLst>
</file>

<file path=ppt/tags/tag18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TEMPLATE_CATEGORY" val="diagram"/>
  <p:tag name="KSO_WM_TEMPLATE_INDEX" val="2023176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3"/>
  <p:tag name="KSO_WM_DIAGRAM_MIN_ITEMCNT" val="1"/>
  <p:tag name="KSO_WM_DIAGRAM_VIRTUALLY_FRAME" val="{&quot;height&quot;:220.0500015258789,&quot;left&quot;:50.15,&quot;top&quot;:267.26259689931794,&quot;width&quot;:855.05001220703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观点。单击此处输入你的项正文，文字是您思想的提炼。单击此处输入你的项正文，文字是您思想的提炼，请尽量言简意赅的阐述观点。单击此处输入你的项正文，文字是您思想的提炼。"/>
  <p:tag name="KSO_WM_UNIT_ID" val="diagram20231763_1*l_h_f*1_1_1"/>
  <p:tag name="KSO_WM_UNIT_INDEX" val="1_1_1"/>
  <p:tag name="KSO_WM_DIAGRAM_GROUP_CODE" val="l1-1"/>
</p:tagLst>
</file>

<file path=ppt/tags/tag19.xml><?xml version="1.0" encoding="utf-8"?>
<p:tagLst xmlns:p="http://schemas.openxmlformats.org/presentationml/2006/main">
  <p:tag name="KSO_WM_DIAGRAM_VIRTUALLY_FRAME" val="{&quot;height&quot;:308.16102362204725,&quot;left&quot;:113.23401574803147,&quot;top&quot;:148.73897637795275,&quot;width&quot;:798.7927559055117}"/>
</p:tagLst>
</file>

<file path=ppt/tags/tag190.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850.4*210.05"/>
  <p:tag name="KSO_WM_SLIDE_POSITION" val="54.8*267.263"/>
  <p:tag name="KSO_WM_SLIDE_LAYOUT" val="a_d_l"/>
  <p:tag name="KSO_WM_SLIDE_LAYOUT_CNT" val="1_1_1"/>
  <p:tag name="KSO_WM_SPECIAL_SOURCE" val="bdnull"/>
  <p:tag name="KSO_WM_DIAGRAM_GROUP_CODE" val="l1-1"/>
  <p:tag name="KSO_WM_SLIDE_DIAGTYPE" val="l"/>
  <p:tag name="KSO_WM_TEMPLATE_INDEX" val="20231803"/>
  <p:tag name="KSO_WM_TEMPLATE_SUBCATEGORY" val="0"/>
  <p:tag name="KSO_WM_SLIDE_INDEX" val="1"/>
  <p:tag name="KSO_WM_TAG_VERSION" val="3.0"/>
  <p:tag name="KSO_WM_SLIDE_ID" val="custom20231803_1"/>
  <p:tag name="KSO_WM_SLIDE_ITEM_CNT" val="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9*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 name="KSO_WM_UNIT_PRESET_TEXT" val="THANK YOU"/>
</p:tagLst>
</file>

<file path=ppt/tags/tag192.xml><?xml version="1.0" encoding="utf-8"?>
<p:tagLst xmlns:p="http://schemas.openxmlformats.org/presentationml/2006/main">
  <p:tag name="resource_record_key" val="{&quot;13&quot;:[4650186],&quot;71&quot;:[76235679568]}"/>
  <p:tag name="commondata" val="eyJoZGlkIjoiNGNkNWRlMTc5MDBmNjQ4OWM0NTIzM2YyYWY5M2YxNDYifQ=="/>
</p:tagLst>
</file>

<file path=ppt/tags/tag2.xml><?xml version="1.0" encoding="utf-8"?>
<p:tagLst xmlns:p="http://schemas.openxmlformats.org/presentationml/2006/main">
  <p:tag name="KSO_WM_DIAGRAM_VIRTUALLY_FRAME" val="{&quot;height&quot;:57.05,&quot;left&quot;:65.55,&quot;top&quot;:399.1,&quot;width&quot;:310.7}"/>
</p:tagLst>
</file>

<file path=ppt/tags/tag20.xml><?xml version="1.0" encoding="utf-8"?>
<p:tagLst xmlns:p="http://schemas.openxmlformats.org/presentationml/2006/main">
  <p:tag name="KSO_WM_DIAGRAM_VIRTUALLY_FRAME" val="{&quot;height&quot;:309.84999999999997,&quot;left&quot;:106.58409448818898,&quot;top&quot;:144.13897637795276,&quot;width&quot;:737.1562992125986}"/>
</p:tagLst>
</file>

<file path=ppt/tags/tag21.xml><?xml version="1.0" encoding="utf-8"?>
<p:tagLst xmlns:p="http://schemas.openxmlformats.org/presentationml/2006/main">
  <p:tag name="KSO_WM_DIAGRAM_VIRTUALLY_FRAME" val="{&quot;height&quot;:309.84999999999997,&quot;left&quot;:106.58409448818898,&quot;top&quot;:144.13897637795276,&quot;width&quot;:737.1562992125986}"/>
</p:tagLst>
</file>

<file path=ppt/tags/tag22.xml><?xml version="1.0" encoding="utf-8"?>
<p:tagLst xmlns:p="http://schemas.openxmlformats.org/presentationml/2006/main">
  <p:tag name="KSO_WM_DIAGRAM_VIRTUALLY_FRAME" val="{&quot;height&quot;:309.84999999999997,&quot;left&quot;:106.58409448818898,&quot;top&quot;:144.13897637795276,&quot;width&quot;:737.1562992125986}"/>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27.xml><?xml version="1.0" encoding="utf-8"?>
<p:tagLst xmlns:p="http://schemas.openxmlformats.org/presentationml/2006/main">
  <p:tag name="KSO_WM_UNIT_PLACING_PICTURE_USER_VIEWPORT" val="{&quot;height&quot;:27519,&quot;width&quot;:13343}"/>
</p:tagLst>
</file>

<file path=ppt/tags/tag28.xml><?xml version="1.0" encoding="utf-8"?>
<p:tagLst xmlns:p="http://schemas.openxmlformats.org/presentationml/2006/main">
  <p:tag name="KSO_WM_DIAGRAM_VIRTUALLY_FRAME" val="{&quot;height&quot;:294.0045669291339,&quot;left&quot;:106.58409448818898,&quot;top&quot;:144.13897637795276,&quot;width&quot;:737.1562992125986}"/>
</p:tagLst>
</file>

<file path=ppt/tags/tag29.xml><?xml version="1.0" encoding="utf-8"?>
<p:tagLst xmlns:p="http://schemas.openxmlformats.org/presentationml/2006/main">
  <p:tag name="KSO_WM_DIAGRAM_VIRTUALLY_FRAME" val="{&quot;height&quot;:294.0045669291339,&quot;left&quot;:106.58409448818898,&quot;top&quot;:144.13897637795276,&quot;width&quot;:737.1562992125986}"/>
</p:tagLst>
</file>

<file path=ppt/tags/tag3.xml><?xml version="1.0" encoding="utf-8"?>
<p:tagLst xmlns:p="http://schemas.openxmlformats.org/presentationml/2006/main">
  <p:tag name="KSO_WM_DIAGRAM_VIRTUALLY_FRAME" val="{&quot;height&quot;:57.05,&quot;left&quot;:65.55,&quot;top&quot;:399.1,&quot;width&quot;:310.7}"/>
</p:tagLst>
</file>

<file path=ppt/tags/tag30.xml><?xml version="1.0" encoding="utf-8"?>
<p:tagLst xmlns:p="http://schemas.openxmlformats.org/presentationml/2006/main">
  <p:tag name="KSO_WM_DIAGRAM_VIRTUALLY_FRAME" val="{&quot;height&quot;:294.0045669291339,&quot;left&quot;:106.58409448818898,&quot;top&quot;:144.13897637795276,&quot;width&quot;:737.1562992125986}"/>
</p:tagLst>
</file>

<file path=ppt/tags/tag31.xml><?xml version="1.0" encoding="utf-8"?>
<p:tagLst xmlns:p="http://schemas.openxmlformats.org/presentationml/2006/main">
  <p:tag name="KSO_WM_DIAGRAM_VIRTUALLY_FRAME" val="{&quot;height&quot;:294.0045669291339,&quot;left&quot;:106.58409448818898,&quot;top&quot;:144.13897637795276,&quot;width&quot;:737.1562992125986}"/>
</p:tagLst>
</file>

<file path=ppt/tags/tag32.xml><?xml version="1.0" encoding="utf-8"?>
<p:tagLst xmlns:p="http://schemas.openxmlformats.org/presentationml/2006/main">
  <p:tag name="KSO_WM_DIAGRAM_VIRTUALLY_FRAME" val="{&quot;height&quot;:294.0045669291339,&quot;left&quot;:106.58409448818898,&quot;top&quot;:144.13897637795276,&quot;width&quot;:737.1562992125986}"/>
</p:tagLst>
</file>

<file path=ppt/tags/tag33.xml><?xml version="1.0" encoding="utf-8"?>
<p:tagLst xmlns:p="http://schemas.openxmlformats.org/presentationml/2006/main">
  <p:tag name="KSO_WM_DIAGRAM_VIRTUALLY_FRAME" val="{&quot;height&quot;:294.0045669291339,&quot;left&quot;:106.58409448818898,&quot;top&quot;:144.13897637795276,&quot;width&quot;:737.1562992125986}"/>
</p:tagLst>
</file>

<file path=ppt/tags/tag34.xml><?xml version="1.0" encoding="utf-8"?>
<p:tagLst xmlns:p="http://schemas.openxmlformats.org/presentationml/2006/main">
  <p:tag name="KSO_WM_DIAGRAM_VIRTUALLY_FRAME" val="{&quot;height&quot;:294.0045669291339,&quot;left&quot;:106.58409448818898,&quot;top&quot;:144.13897637795276,&quot;width&quot;:737.1562992125986}"/>
</p:tagLst>
</file>

<file path=ppt/tags/tag35.xml><?xml version="1.0" encoding="utf-8"?>
<p:tagLst xmlns:p="http://schemas.openxmlformats.org/presentationml/2006/main">
  <p:tag name="KSO_WM_DIAGRAM_VIRTUALLY_FRAME" val="{&quot;height&quot;:294.0045669291339,&quot;left&quot;:106.58409448818898,&quot;top&quot;:144.13897637795276,&quot;width&quot;:737.1562992125986}"/>
</p:tagLst>
</file>

<file path=ppt/tags/tag36.xml><?xml version="1.0" encoding="utf-8"?>
<p:tagLst xmlns:p="http://schemas.openxmlformats.org/presentationml/2006/main">
  <p:tag name="KSO_WM_DIAGRAM_VIRTUALLY_FRAME" val="{&quot;height&quot;:294.0045669291339,&quot;left&quot;:106.58409448818898,&quot;top&quot;:144.13897637795276,&quot;width&quot;:737.1562992125986}"/>
</p:tagLst>
</file>

<file path=ppt/tags/tag37.xml><?xml version="1.0" encoding="utf-8"?>
<p:tagLst xmlns:p="http://schemas.openxmlformats.org/presentationml/2006/main">
  <p:tag name="KSO_WM_DIAGRAM_VIRTUALLY_FRAME" val="{&quot;height&quot;:294.0045669291339,&quot;left&quot;:106.58409448818898,&quot;top&quot;:144.13897637795276,&quot;width&quot;:737.1562992125986}"/>
</p:tagLst>
</file>

<file path=ppt/tags/tag38.xml><?xml version="1.0" encoding="utf-8"?>
<p:tagLst xmlns:p="http://schemas.openxmlformats.org/presentationml/2006/main">
  <p:tag name="KSO_WM_DIAGRAM_VIRTUALLY_FRAME" val="{&quot;height&quot;:294.0045669291339,&quot;left&quot;:106.58409448818898,&quot;top&quot;:144.13897637795276,&quot;width&quot;:737.1562992125986}"/>
</p:tagLst>
</file>

<file path=ppt/tags/tag39.xml><?xml version="1.0" encoding="utf-8"?>
<p:tagLst xmlns:p="http://schemas.openxmlformats.org/presentationml/2006/main">
  <p:tag name="KSO_WM_DIAGRAM_VIRTUALLY_FRAME" val="{&quot;height&quot;:294.0045669291339,&quot;left&quot;:106.58409448818898,&quot;top&quot;:144.13897637795276,&quot;width&quot;:737.1562992125986}"/>
</p:tagLst>
</file>

<file path=ppt/tags/tag4.xml><?xml version="1.0" encoding="utf-8"?>
<p:tagLst xmlns:p="http://schemas.openxmlformats.org/presentationml/2006/main">
  <p:tag name="KSO_WM_DIAGRAM_VIRTUALLY_FRAME" val="{&quot;height&quot;:57.05,&quot;left&quot;:65.55,&quot;top&quot;:399.1,&quot;width&quot;:310.7}"/>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48.xml><?xml version="1.0" encoding="utf-8"?>
<p:tagLst xmlns:p="http://schemas.openxmlformats.org/presentationml/2006/main">
  <p:tag name="KSO_WM_DIAGRAM_VIRTUALLY_FRAME" val="{&quot;height&quot;:338.6,&quot;left&quot;:59.5,&quot;top&quot;:152.2,&quot;width&quot;:866.3}"/>
</p:tagLst>
</file>

<file path=ppt/tags/tag49.xml><?xml version="1.0" encoding="utf-8"?>
<p:tagLst xmlns:p="http://schemas.openxmlformats.org/presentationml/2006/main">
  <p:tag name="KSO_WM_DIAGRAM_VIRTUALLY_FRAME" val="{&quot;height&quot;:338.6,&quot;left&quot;:59.5,&quot;top&quot;:152.2,&quot;width&quot;:866.3}"/>
</p:tagLst>
</file>

<file path=ppt/tags/tag5.xml><?xml version="1.0" encoding="utf-8"?>
<p:tagLst xmlns:p="http://schemas.openxmlformats.org/presentationml/2006/main">
  <p:tag name="KSO_WM_DIAGRAM_VIRTUALLY_FRAME" val="{&quot;height&quot;:309.84999999999997,&quot;left&quot;:106.58409448818898,&quot;top&quot;:144.13897637795276,&quot;width&quot;:737.1562992125986}"/>
</p:tagLst>
</file>

<file path=ppt/tags/tag50.xml><?xml version="1.0" encoding="utf-8"?>
<p:tagLst xmlns:p="http://schemas.openxmlformats.org/presentationml/2006/main">
  <p:tag name="KSO_WM_DIAGRAM_VIRTUALLY_FRAME" val="{&quot;height&quot;:338.6,&quot;left&quot;:59.5,&quot;top&quot;:152.2,&quot;width&quot;:866.3}"/>
</p:tagLst>
</file>

<file path=ppt/tags/tag51.xml><?xml version="1.0" encoding="utf-8"?>
<p:tagLst xmlns:p="http://schemas.openxmlformats.org/presentationml/2006/main">
  <p:tag name="KSO_WM_DIAGRAM_VIRTUALLY_FRAME" val="{&quot;height&quot;:338.6,&quot;left&quot;:59.5,&quot;top&quot;:152.2,&quot;width&quot;:866.3}"/>
</p:tagLst>
</file>

<file path=ppt/tags/tag52.xml><?xml version="1.0" encoding="utf-8"?>
<p:tagLst xmlns:p="http://schemas.openxmlformats.org/presentationml/2006/main">
  <p:tag name="KSO_WM_DIAGRAM_VIRTUALLY_FRAME" val="{&quot;height&quot;:338.6,&quot;left&quot;:59.5,&quot;top&quot;:152.2,&quot;width&quot;:866.3}"/>
</p:tagLst>
</file>

<file path=ppt/tags/tag53.xml><?xml version="1.0" encoding="utf-8"?>
<p:tagLst xmlns:p="http://schemas.openxmlformats.org/presentationml/2006/main">
  <p:tag name="KSO_WM_DIAGRAM_VIRTUALLY_FRAME" val="{&quot;height&quot;:338.6,&quot;left&quot;:59.5,&quot;top&quot;:152.2,&quot;width&quot;:866.3}"/>
</p:tagLst>
</file>

<file path=ppt/tags/tag54.xml><?xml version="1.0" encoding="utf-8"?>
<p:tagLst xmlns:p="http://schemas.openxmlformats.org/presentationml/2006/main">
  <p:tag name="KSO_WM_DIAGRAM_VIRTUALLY_FRAME" val="{&quot;height&quot;:338.6,&quot;left&quot;:59.5,&quot;top&quot;:152.2,&quot;width&quot;:866.3}"/>
</p:tagLst>
</file>

<file path=ppt/tags/tag55.xml><?xml version="1.0" encoding="utf-8"?>
<p:tagLst xmlns:p="http://schemas.openxmlformats.org/presentationml/2006/main">
  <p:tag name="KSO_WM_DIAGRAM_VIRTUALLY_FRAME" val="{&quot;height&quot;:338.6,&quot;left&quot;:59.5,&quot;top&quot;:152.2,&quot;width&quot;:866.3}"/>
</p:tagLst>
</file>

<file path=ppt/tags/tag56.xml><?xml version="1.0" encoding="utf-8"?>
<p:tagLst xmlns:p="http://schemas.openxmlformats.org/presentationml/2006/main">
  <p:tag name="KSO_WM_DIAGRAM_VIRTUALLY_FRAME" val="{&quot;height&quot;:338.6,&quot;left&quot;:59.5,&quot;top&quot;:152.2,&quot;width&quot;:866.3}"/>
</p:tagLst>
</file>

<file path=ppt/tags/tag57.xml><?xml version="1.0" encoding="utf-8"?>
<p:tagLst xmlns:p="http://schemas.openxmlformats.org/presentationml/2006/main">
  <p:tag name="KSO_WM_DIAGRAM_VIRTUALLY_FRAME" val="{&quot;height&quot;:338.6,&quot;left&quot;:59.5,&quot;top&quot;:152.2,&quot;width&quot;:866.3}"/>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6.xml><?xml version="1.0" encoding="utf-8"?>
<p:tagLst xmlns:p="http://schemas.openxmlformats.org/presentationml/2006/main">
  <p:tag name="KSO_WM_DIAGRAM_VIRTUALLY_FRAME" val="{&quot;height&quot;:309.84999999999997,&quot;left&quot;:106.58409448818898,&quot;top&quot;:144.13897637795276,&quot;width&quot;:737.1562992125986}"/>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f"/>
  <p:tag name="KSO_WM_UNIT_INDEX" val="1"/>
  <p:tag name="KSO_WM_UNIT_ID" val="custom20234890_1*f*1"/>
  <p:tag name="KSO_WM_TEMPLATE_CATEGORY" val="custom"/>
  <p:tag name="KSO_WM_TEMPLATE_INDEX" val="20234890"/>
  <p:tag name="KSO_WM_UNIT_LAYERLEVEL" val="1"/>
  <p:tag name="KSO_WM_TAG_VERSION" val="3.0"/>
  <p:tag name="KSO_WM_BEAUTIFY_FLAG" val="#wm#"/>
  <p:tag name="KSO_WM_UNIT_SUBTYPE" val="a"/>
  <p:tag name="KSO_WM_UNIT_NOCLEAR" val="0"/>
  <p:tag name="KSO_WM_UNIT_PRESET_TEXT" val="单击添加文本具体内容，简明扼要地阐述您的观点。根据需要可酌情增减文字，以便观者准确地理解您传达的思想。单击此处添加文本具体内容"/>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888_2*l_h_i*1_1_2"/>
  <p:tag name="KSO_WM_TEMPLATE_CATEGORY" val="diagram"/>
  <p:tag name="KSO_WM_TEMPLATE_INDEX" val="20234888"/>
  <p:tag name="KSO_WM_UNIT_LAYERLEVEL" val="1_1_1"/>
  <p:tag name="KSO_WM_TAG_VERSION" val="3.0"/>
  <p:tag name="KSO_WM_BEAUTIFY_FLAG" val="#wm#"/>
  <p:tag name="KSO_WM_UNIT_TYPE" val="l_h_i"/>
  <p:tag name="KSO_WM_UNIT_INDEX" val="1_1_2"/>
  <p:tag name="KSO_WM_DIAGRAM_VERSION" val="3"/>
  <p:tag name="KSO_WM_DIAGRAM_COLOR_TRICK" val="1"/>
  <p:tag name="KSO_WM_DIAGRAM_COLOR_TEXT_CAN_REMOVE" val="n"/>
  <p:tag name="KSO_WM_UNIT_LINE_FORE_SCHEMECOLOR_INDEX" val="5"/>
  <p:tag name="KSO_WM_DIAGRAM_MAX_ITEMCNT" val="3"/>
  <p:tag name="KSO_WM_DIAGRAM_MIN_ITEMCNT" val="2"/>
  <p:tag name="KSO_WM_DIAGRAM_VIRTUALLY_FRAME" val="{&quot;height&quot;:407.15,&quot;left&quot;:448,&quot;top&quot;:98.15,&quot;width&quot;:427.126141732283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BRIGHTNESS" val="0"/>
  <p:tag name="KSO_WM_UNIT_LINE_FILL_TYPE" val="2"/>
  <p:tag name="KSO_WM_UNIT_USESOURCEFORMAT_APPLY" val="1"/>
</p:tagLst>
</file>

<file path=ppt/tags/tag6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4888_2*l_h_f*1_1_1"/>
  <p:tag name="KSO_WM_TEMPLATE_CATEGORY" val="diagram"/>
  <p:tag name="KSO_WM_TEMPLATE_INDEX" val="20234888"/>
  <p:tag name="KSO_WM_UNIT_LAYERLEVEL" val="1_1_1"/>
  <p:tag name="KSO_WM_TAG_VERSION" val="3.0"/>
  <p:tag name="KSO_WM_UNIT_VALUE" val="54"/>
  <p:tag name="KSO_WM_DIAGRAM_MAX_ITEMCNT" val="3"/>
  <p:tag name="KSO_WM_DIAGRAM_MIN_ITEMCNT" val="2"/>
  <p:tag name="KSO_WM_DIAGRAM_VIRTUALLY_FRAME" val="{&quot;height&quot;:407.15,&quot;left&quot;:448,&quot;top&quot;:98.15,&quot;width&quot;:427.126141732283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FILL_FORE_SCHEMECOLOR_INDEX" val="1"/>
  <p:tag name="KSO_WM_UNIT_TEXT_FILL_TYPE" val="1"/>
  <p:tag name="KSO_WM_UNIT_USESOURCEFORMAT_APPLY" val="1"/>
  <p:tag name="KSO_WM_UNIT_PRESET_TEXT" val="单击添加内容，简明扼要地阐述。根据需要增减文字，以便观者准确理解思想。"/>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888_2*l_h_i*1_3_2"/>
  <p:tag name="KSO_WM_TEMPLATE_CATEGORY" val="diagram"/>
  <p:tag name="KSO_WM_TEMPLATE_INDEX" val="20234888"/>
  <p:tag name="KSO_WM_UNIT_LAYERLEVEL" val="1_1_1"/>
  <p:tag name="KSO_WM_TAG_VERSION" val="3.0"/>
  <p:tag name="KSO_WM_BEAUTIFY_FLAG" val="#wm#"/>
  <p:tag name="KSO_WM_UNIT_TYPE" val="l_h_i"/>
  <p:tag name="KSO_WM_UNIT_INDEX" val="1_3_2"/>
  <p:tag name="KSO_WM_DIAGRAM_VERSION" val="3"/>
  <p:tag name="KSO_WM_DIAGRAM_COLOR_TRICK" val="1"/>
  <p:tag name="KSO_WM_DIAGRAM_COLOR_TEXT_CAN_REMOVE" val="n"/>
  <p:tag name="KSO_WM_UNIT_LINE_FORE_SCHEMECOLOR_INDEX" val="5"/>
  <p:tag name="KSO_WM_DIAGRAM_MAX_ITEMCNT" val="3"/>
  <p:tag name="KSO_WM_DIAGRAM_MIN_ITEMCNT" val="2"/>
  <p:tag name="KSO_WM_DIAGRAM_VIRTUALLY_FRAME" val="{&quot;height&quot;:407.15,&quot;left&quot;:448,&quot;top&quot;:98.15,&quot;width&quot;:427.126141732283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BRIGHTNESS" val="0"/>
  <p:tag name="KSO_WM_UNIT_LINE_FILL_TYPE" val="2"/>
  <p:tag name="KSO_WM_UNIT_USESOURCEFORMAT_APPLY" val="1"/>
</p:tagLst>
</file>

<file path=ppt/tags/tag6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4888_2*l_h_f*1_3_1"/>
  <p:tag name="KSO_WM_TEMPLATE_CATEGORY" val="diagram"/>
  <p:tag name="KSO_WM_TEMPLATE_INDEX" val="20234888"/>
  <p:tag name="KSO_WM_UNIT_LAYERLEVEL" val="1_1_1"/>
  <p:tag name="KSO_WM_TAG_VERSION" val="3.0"/>
  <p:tag name="KSO_WM_UNIT_VALUE" val="54"/>
  <p:tag name="KSO_WM_DIAGRAM_MAX_ITEMCNT" val="3"/>
  <p:tag name="KSO_WM_DIAGRAM_MIN_ITEMCNT" val="2"/>
  <p:tag name="KSO_WM_DIAGRAM_VIRTUALLY_FRAME" val="{&quot;height&quot;:407.15,&quot;left&quot;:448,&quot;top&quot;:98.15,&quot;width&quot;:427.126141732283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FILL_FORE_SCHEMECOLOR_INDEX" val="1"/>
  <p:tag name="KSO_WM_UNIT_TEXT_FILL_TYPE" val="1"/>
  <p:tag name="KSO_WM_UNIT_USESOURCEFORMAT_APPLY" val="1"/>
  <p:tag name="KSO_WM_UNIT_PRESET_TEXT" val="单击添加内容，简明扼要地阐述。根据需要增减文字，以便观者准确理解思想。"/>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888_2*l_h_i*1_2_2"/>
  <p:tag name="KSO_WM_TEMPLATE_CATEGORY" val="diagram"/>
  <p:tag name="KSO_WM_TEMPLATE_INDEX" val="20234888"/>
  <p:tag name="KSO_WM_UNIT_LAYERLEVEL" val="1_1_1"/>
  <p:tag name="KSO_WM_TAG_VERSION" val="3.0"/>
  <p:tag name="KSO_WM_BEAUTIFY_FLAG" val="#wm#"/>
  <p:tag name="KSO_WM_UNIT_TYPE" val="l_h_i"/>
  <p:tag name="KSO_WM_UNIT_INDEX" val="1_2_2"/>
  <p:tag name="KSO_WM_DIAGRAM_VERSION" val="3"/>
  <p:tag name="KSO_WM_DIAGRAM_COLOR_TRICK" val="1"/>
  <p:tag name="KSO_WM_DIAGRAM_COLOR_TEXT_CAN_REMOVE" val="n"/>
  <p:tag name="KSO_WM_UNIT_LINE_FORE_SCHEMECOLOR_INDEX" val="5"/>
  <p:tag name="KSO_WM_DIAGRAM_MAX_ITEMCNT" val="3"/>
  <p:tag name="KSO_WM_DIAGRAM_MIN_ITEMCNT" val="2"/>
  <p:tag name="KSO_WM_DIAGRAM_VIRTUALLY_FRAME" val="{&quot;height&quot;:407.15,&quot;left&quot;:448,&quot;top&quot;:98.15,&quot;width&quot;:427.126141732283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BRIGHTNESS" val="0"/>
  <p:tag name="KSO_WM_UNIT_LINE_FILL_TYPE" val="2"/>
  <p:tag name="KSO_WM_UNIT_USESOURCEFORMAT_APPLY" val="1"/>
</p:tagLst>
</file>

<file path=ppt/tags/tag6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4888_2*l_h_f*1_2_1"/>
  <p:tag name="KSO_WM_TEMPLATE_CATEGORY" val="diagram"/>
  <p:tag name="KSO_WM_TEMPLATE_INDEX" val="20234888"/>
  <p:tag name="KSO_WM_UNIT_LAYERLEVEL" val="1_1_1"/>
  <p:tag name="KSO_WM_TAG_VERSION" val="3.0"/>
  <p:tag name="KSO_WM_UNIT_VALUE" val="54"/>
  <p:tag name="KSO_WM_DIAGRAM_MAX_ITEMCNT" val="3"/>
  <p:tag name="KSO_WM_DIAGRAM_MIN_ITEMCNT" val="2"/>
  <p:tag name="KSO_WM_DIAGRAM_VIRTUALLY_FRAME" val="{&quot;height&quot;:407.15,&quot;left&quot;:448,&quot;top&quot;:98.15,&quot;width&quot;:427.126141732283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FILL_FORE_SCHEMECOLOR_INDEX" val="1"/>
  <p:tag name="KSO_WM_UNIT_TEXT_FILL_TYPE" val="1"/>
  <p:tag name="KSO_WM_UNIT_USESOURCEFORMAT_APPLY" val="1"/>
  <p:tag name="KSO_WM_UNIT_PRESET_TEXT" val="单击添加内容，简明扼要地阐述。根据需要增减文字，以便观者准确理解思想。"/>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7.xml><?xml version="1.0" encoding="utf-8"?>
<p:tagLst xmlns:p="http://schemas.openxmlformats.org/presentationml/2006/main">
  <p:tag name="KSO_WM_DIAGRAM_VIRTUALLY_FRAME" val="{&quot;height&quot;:309.84999999999997,&quot;left&quot;:106.58409448818898,&quot;top&quot;:144.13897637795276,&quot;width&quot;:737.1562992125986}"/>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73.xml><?xml version="1.0" encoding="utf-8"?>
<p:tagLst xmlns:p="http://schemas.openxmlformats.org/presentationml/2006/main">
  <p:tag name="KSO_WM_SLIDE_ID" val="custom20234890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4890"/>
  <p:tag name="KSO_WM_SLIDE_TYPE" val="text"/>
  <p:tag name="KSO_WM_SLIDE_SUBTYPE" val="picTxt"/>
  <p:tag name="KSO_WM_SLIDE_SIZE" val="422.602*395.15"/>
  <p:tag name="KSO_WM_SLIDE_POSITION" val="452.524*69.65"/>
  <p:tag name="KSO_WM_SLIDE_LAYOUT" val="a_f_l"/>
  <p:tag name="KSO_WM_SLIDE_LAYOUT_CNT" val="1_2_1"/>
  <p:tag name="KSO_WM_SPECIAL_SOURCE" val="bdnull"/>
  <p:tag name="KSO_WM_DIAGRAM_GROUP_CODE" val="l1-1"/>
  <p:tag name="KSO_WM_SLIDE_DIAGTYPE" val="l"/>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78.xml><?xml version="1.0" encoding="utf-8"?>
<p:tagLst xmlns:p="http://schemas.openxmlformats.org/presentationml/2006/main">
  <p:tag name="KSO_WM_UNIT_PLACING_PICTURE_USER_VIEWPORT" val="{&quot;height&quot;:3961,&quot;width&quot;:9600}"/>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ags/tag8.xml><?xml version="1.0" encoding="utf-8"?>
<p:tagLst xmlns:p="http://schemas.openxmlformats.org/presentationml/2006/main">
  <p:tag name="KSO_WM_DIAGRAM_VIRTUALLY_FRAME" val="{&quot;height&quot;:1737.55,&quot;left&quot;:112.53409448818897,&quot;top&quot;:148.73897637795272,&quot;width&quot;:973.06590551181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90_1*i*2"/>
  <p:tag name="KSO_WM_TEMPLATE_CATEGORY" val="custom"/>
  <p:tag name="KSO_WM_TEMPLATE_INDEX" val="20234890"/>
  <p:tag name="KSO_WM_UNIT_LAYERLEVEL" val="1"/>
  <p:tag name="KSO_WM_TAG_VERSION" val="3.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90_1*i*3"/>
  <p:tag name="KSO_WM_TEMPLATE_CATEGORY" val="custom"/>
  <p:tag name="KSO_WM_TEMPLATE_INDEX" val="20234890"/>
  <p:tag name="KSO_WM_UNIT_LAYERLEVEL" val="1"/>
  <p:tag name="KSO_WM_TAG_VERSION" val="3.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90_1*i*4"/>
  <p:tag name="KSO_WM_TEMPLATE_CATEGORY" val="custom"/>
  <p:tag name="KSO_WM_TEMPLATE_INDEX" val="20234890"/>
  <p:tag name="KSO_WM_UNIT_LAYERLEVEL" val="1"/>
  <p:tag name="KSO_WM_TAG_VERSION" val="3.0"/>
  <p:tag name="KSO_WM_BEAUTIFY_FLAG" val="#wm#"/>
</p:tagLst>
</file>

<file path=ppt/tags/tag8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790_4*l_h_i*1_1_1"/>
  <p:tag name="KSO_WM_TEMPLATE_CATEGORY" val="diagram"/>
  <p:tag name="KSO_WM_TEMPLATE_INDEX" val="20231790"/>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1"/>
  <p:tag name="KSO_WM_DIAGRAM_MAX_ITEMCNT" val="6"/>
  <p:tag name="KSO_WM_DIAGRAM_MIN_ITEMCNT" val="2"/>
  <p:tag name="KSO_WM_DIAGRAM_VIRTUALLY_FRAME" val="{&quot;height&quot;:393.3,&quot;left&quot;:54.77496337890625,&quot;top&quot;:110.55,&quot;width&quot;:927.6750366210938}"/>
  <p:tag name="KSO_WM_DIAGRAM_COLOR_MATCH_VALUE" val="{&quot;shape&quot;:{&quot;fill&quot;:{&quot;solid&quot;:{&quot;brightness&quot;:0.800000011920929,&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UNIT_TEXT_FILL_FORE_SCHEMECOLOR_INDEX" val="2"/>
  <p:tag name="KSO_WM_UNIT_TEXT_FILL_TYPE" val="1"/>
  <p:tag name="KSO_WM_UNIT_USESOURCEFORMAT_APPLY" val="1"/>
</p:tagLst>
</file>

<file path=ppt/tags/tag84.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diagram"/>
  <p:tag name="KSO_WM_TEMPLATE_INDEX" val="20231790"/>
  <p:tag name="KSO_WM_UNIT_LAYERLEVEL" val="1_1_1"/>
  <p:tag name="KSO_WM_TAG_VERSION" val="3.0"/>
  <p:tag name="KSO_WM_UNIT_VALUE" val="10"/>
  <p:tag name="KSO_WM_UNIT_TYPE" val="l_h_a"/>
  <p:tag name="KSO_WM_UNIT_ID" val="diagram20231790_4*l_h_a*1_1_1"/>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93.3,&quot;left&quot;:54.77496337890625,&quot;top&quot;:110.55,&quot;width&quot;:927.6750366210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添加标题"/>
  <p:tag name="KSO_WM_UNIT_USESOURCEFORMAT_APPLY" val="1"/>
</p:tagLst>
</file>

<file path=ppt/tags/tag85.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90_4*l_h_f*1_1_1"/>
  <p:tag name="KSO_WM_TEMPLATE_CATEGORY" val="diagram"/>
  <p:tag name="KSO_WM_TEMPLATE_INDEX" val="2023179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93.3,&quot;left&quot;:54.77496337890625,&quot;top&quot;:110.55,&quot;width&quot;:927.6750366210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观点"/>
  <p:tag name="KSO_WM_UNIT_USESOURCEFORMAT_APPLY" val="1"/>
</p:tagLst>
</file>

<file path=ppt/tags/tag8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790_4*l_h_i*1_5_1"/>
  <p:tag name="KSO_WM_TEMPLATE_CATEGORY" val="diagram"/>
  <p:tag name="KSO_WM_TEMPLATE_INDEX" val="20231790"/>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5_1"/>
  <p:tag name="KSO_WM_DIAGRAM_MAX_ITEMCNT" val="6"/>
  <p:tag name="KSO_WM_DIAGRAM_MIN_ITEMCNT" val="2"/>
  <p:tag name="KSO_WM_DIAGRAM_VIRTUALLY_FRAME" val="{&quot;height&quot;:393.3,&quot;left&quot;:54.77496337890625,&quot;top&quot;:110.55,&quot;width&quot;:927.6750366210938}"/>
  <p:tag name="KSO_WM_DIAGRAM_COLOR_MATCH_VALUE" val="{&quot;shape&quot;:{&quot;fill&quot;:{&quot;solid&quot;:{&quot;brightness&quot;:0.800000011920929,&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UNIT_TEXT_FILL_FORE_SCHEMECOLOR_INDEX" val="2"/>
  <p:tag name="KSO_WM_UNIT_TEXT_FILL_TYPE" val="1"/>
  <p:tag name="KSO_WM_UNIT_USESOURCEFORMAT_APPLY" val="1"/>
</p:tagLst>
</file>

<file path=ppt/tags/tag87.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5_1"/>
  <p:tag name="KSO_WM_TEMPLATE_CATEGORY" val="diagram"/>
  <p:tag name="KSO_WM_TEMPLATE_INDEX" val="20231790"/>
  <p:tag name="KSO_WM_UNIT_LAYERLEVEL" val="1_1_1"/>
  <p:tag name="KSO_WM_TAG_VERSION" val="3.0"/>
  <p:tag name="KSO_WM_UNIT_VALUE" val="10"/>
  <p:tag name="KSO_WM_UNIT_TYPE" val="l_h_a"/>
  <p:tag name="KSO_WM_UNIT_ID" val="diagram20231790_4*l_h_a*1_5_1"/>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93.3,&quot;left&quot;:54.77496337890625,&quot;top&quot;:110.55,&quot;width&quot;:927.6750366210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添加标题"/>
  <p:tag name="KSO_WM_UNIT_USESOURCEFORMAT_APPLY" val="1"/>
</p:tagLst>
</file>

<file path=ppt/tags/tag88.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5_1"/>
  <p:tag name="KSO_WM_UNIT_ID" val="diagram20231790_4*l_h_f*1_5_1"/>
  <p:tag name="KSO_WM_TEMPLATE_CATEGORY" val="diagram"/>
  <p:tag name="KSO_WM_TEMPLATE_INDEX" val="2023179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93.3,&quot;left&quot;:54.77496337890625,&quot;top&quot;:110.55,&quot;width&quot;:927.6750366210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观点"/>
  <p:tag name="KSO_WM_UNIT_USESOURCEFORMAT_APPLY" val="1"/>
</p:tagLst>
</file>

<file path=ppt/tags/tag8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790_4*l_h_i*1_4_1"/>
  <p:tag name="KSO_WM_TEMPLATE_CATEGORY" val="diagram"/>
  <p:tag name="KSO_WM_TEMPLATE_INDEX" val="20231790"/>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4_1"/>
  <p:tag name="KSO_WM_DIAGRAM_MAX_ITEMCNT" val="6"/>
  <p:tag name="KSO_WM_DIAGRAM_MIN_ITEMCNT" val="2"/>
  <p:tag name="KSO_WM_DIAGRAM_VIRTUALLY_FRAME" val="{&quot;height&quot;:393.3,&quot;left&quot;:54.77496337890625,&quot;top&quot;:110.55,&quot;width&quot;:927.6750366210938}"/>
  <p:tag name="KSO_WM_DIAGRAM_COLOR_MATCH_VALUE" val="{&quot;shape&quot;:{&quot;fill&quot;:{&quot;solid&quot;:{&quot;brightness&quot;:0.800000011920929,&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UNIT_TEXT_FILL_FORE_SCHEMECOLOR_INDEX" val="2"/>
  <p:tag name="KSO_WM_UNIT_TEXT_FILL_TYPE" val="1"/>
  <p:tag name="KSO_WM_UNIT_USESOURCEFORMAT_APPLY" val="1"/>
</p:tagLst>
</file>

<file path=ppt/tags/tag9.xml><?xml version="1.0" encoding="utf-8"?>
<p:tagLst xmlns:p="http://schemas.openxmlformats.org/presentationml/2006/main">
  <p:tag name="KSO_WM_DIAGRAM_VIRTUALLY_FRAME" val="{&quot;height&quot;:309.84999999999997,&quot;left&quot;:106.58409448818898,&quot;top&quot;:144.13897637795276,&quot;width&quot;:737.1562992125986}"/>
</p:tagLst>
</file>

<file path=ppt/tags/tag90.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4_1"/>
  <p:tag name="KSO_WM_TEMPLATE_CATEGORY" val="diagram"/>
  <p:tag name="KSO_WM_TEMPLATE_INDEX" val="20231790"/>
  <p:tag name="KSO_WM_UNIT_LAYERLEVEL" val="1_1_1"/>
  <p:tag name="KSO_WM_TAG_VERSION" val="3.0"/>
  <p:tag name="KSO_WM_UNIT_VALUE" val="10"/>
  <p:tag name="KSO_WM_UNIT_TYPE" val="l_h_a"/>
  <p:tag name="KSO_WM_UNIT_ID" val="diagram20231790_4*l_h_a*1_4_1"/>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93.3,&quot;left&quot;:54.77496337890625,&quot;top&quot;:110.55,&quot;width&quot;:927.6750366210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添加标题"/>
  <p:tag name="KSO_WM_UNIT_USESOURCEFORMAT_APPLY" val="1"/>
</p:tagLst>
</file>

<file path=ppt/tags/tag91.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790_4*l_h_f*1_4_1"/>
  <p:tag name="KSO_WM_TEMPLATE_CATEGORY" val="diagram"/>
  <p:tag name="KSO_WM_TEMPLATE_INDEX" val="2023179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93.3,&quot;left&quot;:54.77496337890625,&quot;top&quot;:110.55,&quot;width&quot;:927.6750366210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观点"/>
  <p:tag name="KSO_WM_UNIT_USESOURCEFORMAT_APPLY" val="1"/>
</p:tagLst>
</file>

<file path=ppt/tags/tag9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790_4*l_h_i*1_3_1"/>
  <p:tag name="KSO_WM_TEMPLATE_CATEGORY" val="diagram"/>
  <p:tag name="KSO_WM_TEMPLATE_INDEX" val="20231790"/>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1"/>
  <p:tag name="KSO_WM_DIAGRAM_MAX_ITEMCNT" val="6"/>
  <p:tag name="KSO_WM_DIAGRAM_MIN_ITEMCNT" val="2"/>
  <p:tag name="KSO_WM_DIAGRAM_VIRTUALLY_FRAME" val="{&quot;height&quot;:393.3,&quot;left&quot;:54.77496337890625,&quot;top&quot;:110.55,&quot;width&quot;:927.6750366210938}"/>
  <p:tag name="KSO_WM_DIAGRAM_COLOR_MATCH_VALUE" val="{&quot;shape&quot;:{&quot;fill&quot;:{&quot;solid&quot;:{&quot;brightness&quot;:0.800000011920929,&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UNIT_TEXT_FILL_FORE_SCHEMECOLOR_INDEX" val="2"/>
  <p:tag name="KSO_WM_UNIT_TEXT_FILL_TYPE" val="1"/>
  <p:tag name="KSO_WM_UNIT_USESOURCEFORMAT_APPLY" val="1"/>
</p:tagLst>
</file>

<file path=ppt/tags/tag93.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3_1"/>
  <p:tag name="KSO_WM_TEMPLATE_CATEGORY" val="diagram"/>
  <p:tag name="KSO_WM_TEMPLATE_INDEX" val="20231790"/>
  <p:tag name="KSO_WM_UNIT_LAYERLEVEL" val="1_1_1"/>
  <p:tag name="KSO_WM_TAG_VERSION" val="3.0"/>
  <p:tag name="KSO_WM_UNIT_VALUE" val="10"/>
  <p:tag name="KSO_WM_UNIT_TYPE" val="l_h_a"/>
  <p:tag name="KSO_WM_UNIT_ID" val="diagram20231790_4*l_h_a*1_3_1"/>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93.3,&quot;left&quot;:54.77496337890625,&quot;top&quot;:110.55,&quot;width&quot;:927.6750366210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添加标题"/>
  <p:tag name="KSO_WM_UNIT_USESOURCEFORMAT_APPLY" val="1"/>
</p:tagLst>
</file>

<file path=ppt/tags/tag94.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90_4*l_h_f*1_3_1"/>
  <p:tag name="KSO_WM_TEMPLATE_CATEGORY" val="diagram"/>
  <p:tag name="KSO_WM_TEMPLATE_INDEX" val="2023179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93.3,&quot;left&quot;:54.77496337890625,&quot;top&quot;:110.55,&quot;width&quot;:927.6750366210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观点"/>
  <p:tag name="KSO_WM_UNIT_USESOURCEFORMAT_APPLY" val="1"/>
</p:tagLst>
</file>

<file path=ppt/tags/tag9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790_4*l_h_i*1_2_1"/>
  <p:tag name="KSO_WM_TEMPLATE_CATEGORY" val="diagram"/>
  <p:tag name="KSO_WM_TEMPLATE_INDEX" val="20231790"/>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1"/>
  <p:tag name="KSO_WM_DIAGRAM_MAX_ITEMCNT" val="6"/>
  <p:tag name="KSO_WM_DIAGRAM_MIN_ITEMCNT" val="2"/>
  <p:tag name="KSO_WM_DIAGRAM_VIRTUALLY_FRAME" val="{&quot;height&quot;:393.3,&quot;left&quot;:54.77496337890625,&quot;top&quot;:110.55,&quot;width&quot;:927.6750366210938}"/>
  <p:tag name="KSO_WM_DIAGRAM_COLOR_MATCH_VALUE" val="{&quot;shape&quot;:{&quot;fill&quot;:{&quot;solid&quot;:{&quot;brightness&quot;:0.800000011920929,&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UNIT_TEXT_FILL_FORE_SCHEMECOLOR_INDEX" val="2"/>
  <p:tag name="KSO_WM_UNIT_TEXT_FILL_TYPE" val="1"/>
  <p:tag name="KSO_WM_UNIT_USESOURCEFORMAT_APPLY" val="1"/>
</p:tagLst>
</file>

<file path=ppt/tags/tag96.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2_1"/>
  <p:tag name="KSO_WM_TEMPLATE_CATEGORY" val="diagram"/>
  <p:tag name="KSO_WM_TEMPLATE_INDEX" val="20231790"/>
  <p:tag name="KSO_WM_UNIT_LAYERLEVEL" val="1_1_1"/>
  <p:tag name="KSO_WM_TAG_VERSION" val="3.0"/>
  <p:tag name="KSO_WM_UNIT_VALUE" val="10"/>
  <p:tag name="KSO_WM_UNIT_TYPE" val="l_h_a"/>
  <p:tag name="KSO_WM_UNIT_ID" val="diagram20231790_4*l_h_a*1_2_1"/>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93.3,&quot;left&quot;:54.77496337890625,&quot;top&quot;:110.55,&quot;width&quot;:927.6750366210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添加标题"/>
  <p:tag name="KSO_WM_UNIT_USESOURCEFORMAT_APPLY" val="1"/>
</p:tagLst>
</file>

<file path=ppt/tags/tag97.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90_4*l_h_f*1_2_1"/>
  <p:tag name="KSO_WM_TEMPLATE_CATEGORY" val="diagram"/>
  <p:tag name="KSO_WM_TEMPLATE_INDEX" val="2023179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93.3,&quot;left&quot;:54.77496337890625,&quot;top&quot;:110.55,&quot;width&quot;:927.6750366210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观点"/>
  <p:tag name="KSO_WM_UNIT_USESOURCEFORMAT_APPLY" val="1"/>
</p:tagLst>
</file>

<file path=ppt/tags/tag98.xml><?xml version="1.0" encoding="utf-8"?>
<p:tagLst xmlns:p="http://schemas.openxmlformats.org/presentationml/2006/main">
  <p:tag name="KSO_WM_SLIDE_ID" val="diagram20231790_4"/>
  <p:tag name="KSO_WM_TEMPLATE_SUBCATEGORY" val="0"/>
  <p:tag name="KSO_WM_TEMPLATE_MASTER_TYPE" val="0"/>
  <p:tag name="KSO_WM_TEMPLATE_COLOR_TYPE" val="0"/>
  <p:tag name="KSO_WM_SLIDE_ITEM_CNT" val="5"/>
  <p:tag name="KSO_WM_SLIDE_INDEX" val="4"/>
  <p:tag name="KSO_WM_TAG_VERSION" val="3.0"/>
  <p:tag name="KSO_WM_BEAUTIFY_FLAG" val="#wm#"/>
  <p:tag name="KSO_WM_TEMPLATE_CATEGORY" val="diagram"/>
  <p:tag name="KSO_WM_TEMPLATE_INDEX" val="20231790"/>
  <p:tag name="KSO_WM_SLIDE_TYPE" val="text"/>
  <p:tag name="KSO_WM_SLIDE_SUBTYPE" val="diag"/>
  <p:tag name="KSO_WM_SLIDE_SIZE" val="833.65*388.4"/>
  <p:tag name="KSO_WM_SLIDE_POSITION" val="71.55*115.45"/>
  <p:tag name="KSO_WM_SLIDE_LAYOUT" val="a_l"/>
  <p:tag name="KSO_WM_SLIDE_LAYOUT_CNT" val="1_1"/>
  <p:tag name="KSO_WM_SPECIAL_SOURCE" val="bdnull"/>
  <p:tag name="KSO_WM_DIAGRAM_GROUP_CODE" val="l1-1"/>
  <p:tag name="KSO_WM_SLIDE_DIAGTYPE" val="l"/>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90_1*i*1"/>
  <p:tag name="KSO_WM_TEMPLATE_CATEGORY" val="custom"/>
  <p:tag name="KSO_WM_TEMPLATE_INDEX" val="20234890"/>
  <p:tag name="KSO_WM_UNIT_LAYERLEVEL" val="1"/>
  <p:tag name="KSO_WM_TAG_VERSION" val="3.0"/>
  <p:tag name="KSO_WM_BEAUTIFY_FLAG" val="#wm#"/>
</p:tagLst>
</file>

<file path=ppt/theme/theme1.xml><?xml version="1.0" encoding="utf-8"?>
<a:theme xmlns:a="http://schemas.openxmlformats.org/drawingml/2006/main" name="1_Office 主题​​">
  <a:themeElements>
    <a:clrScheme name="">
      <a:dk1>
        <a:srgbClr val="000000"/>
      </a:dk1>
      <a:lt1>
        <a:srgbClr val="FFFFFF"/>
      </a:lt1>
      <a:dk2>
        <a:srgbClr val="231E3E"/>
      </a:dk2>
      <a:lt2>
        <a:srgbClr val="F3F2F8"/>
      </a:lt2>
      <a:accent1>
        <a:srgbClr val="1A4089"/>
      </a:accent1>
      <a:accent2>
        <a:srgbClr val="6578B9"/>
      </a:accent2>
      <a:accent3>
        <a:srgbClr val="7F95DD"/>
      </a:accent3>
      <a:accent4>
        <a:srgbClr val="3D7AB1"/>
      </a:accent4>
      <a:accent5>
        <a:srgbClr val="3577B9"/>
      </a:accent5>
      <a:accent6>
        <a:srgbClr val="298499"/>
      </a:accent6>
      <a:hlink>
        <a:srgbClr val="304FFE"/>
      </a:hlink>
      <a:folHlink>
        <a:srgbClr val="492067"/>
      </a:folHlink>
    </a:clrScheme>
    <a:fontScheme name="普惠体+Montserrat（定制专用）">
      <a:majorFont>
        <a:latin typeface="Montserrat-Bold"/>
        <a:ea typeface="阿里巴巴普惠体 B"/>
        <a:cs typeface=""/>
      </a:majorFont>
      <a:minorFont>
        <a:latin typeface="Montserrat-Medium"/>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
      <a:dk1>
        <a:srgbClr val="000000"/>
      </a:dk1>
      <a:lt1>
        <a:srgbClr val="FFFFFF"/>
      </a:lt1>
      <a:dk2>
        <a:srgbClr val="231E3E"/>
      </a:dk2>
      <a:lt2>
        <a:srgbClr val="F3F2F8"/>
      </a:lt2>
      <a:accent1>
        <a:srgbClr val="1A4089"/>
      </a:accent1>
      <a:accent2>
        <a:srgbClr val="6578B9"/>
      </a:accent2>
      <a:accent3>
        <a:srgbClr val="7F95DD"/>
      </a:accent3>
      <a:accent4>
        <a:srgbClr val="3D7AB1"/>
      </a:accent4>
      <a:accent5>
        <a:srgbClr val="3577B9"/>
      </a:accent5>
      <a:accent6>
        <a:srgbClr val="298499"/>
      </a:accent6>
      <a:hlink>
        <a:srgbClr val="304FFE"/>
      </a:hlink>
      <a:folHlink>
        <a:srgbClr val="492067"/>
      </a:folHlink>
    </a:clrScheme>
    <a:fontScheme name="普惠体+Montserrat（定制专用）">
      <a:majorFont>
        <a:latin typeface="Montserrat-Bold"/>
        <a:ea typeface="阿里巴巴普惠体 B"/>
        <a:cs typeface=""/>
      </a:majorFont>
      <a:minorFont>
        <a:latin typeface="Montserrat-Medium"/>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7729</Words>
  <Application>WPS 演示</Application>
  <PresentationFormat>宽屏</PresentationFormat>
  <Paragraphs>790</Paragraphs>
  <Slides>47</Slides>
  <Notes>1</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47</vt:i4>
      </vt:variant>
    </vt:vector>
  </HeadingPairs>
  <TitlesOfParts>
    <vt:vector size="69" baseType="lpstr">
      <vt:lpstr>Arial</vt:lpstr>
      <vt:lpstr>宋体</vt:lpstr>
      <vt:lpstr>Wingdings</vt:lpstr>
      <vt:lpstr>Montserrat-Medium</vt:lpstr>
      <vt:lpstr>阿里巴巴普惠体 R</vt:lpstr>
      <vt:lpstr>A R</vt:lpstr>
      <vt:lpstr>Montserrat-Bold</vt:lpstr>
      <vt:lpstr>Segoe Print</vt:lpstr>
      <vt:lpstr>阿里巴巴普惠体</vt:lpstr>
      <vt:lpstr>Roboto</vt:lpstr>
      <vt:lpstr>思源黑体 CN Regular</vt:lpstr>
      <vt:lpstr>Arial</vt:lpstr>
      <vt:lpstr>微软雅黑</vt:lpstr>
      <vt:lpstr>HarmonyOS Sans SC</vt:lpstr>
      <vt:lpstr>阿里巴巴普惠体 B</vt:lpstr>
      <vt:lpstr>Arial Unicode MS</vt:lpstr>
      <vt:lpstr>等线</vt:lpstr>
      <vt:lpstr>Cambria Math</vt:lpstr>
      <vt:lpstr>MS Mincho</vt:lpstr>
      <vt:lpstr>Calibri</vt:lpstr>
      <vt:lpstr>1_Office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 Adam</dc:creator>
  <cp:lastModifiedBy>銀翼の奇術師</cp:lastModifiedBy>
  <cp:revision>65</cp:revision>
  <dcterms:created xsi:type="dcterms:W3CDTF">2024-04-25T11:51:00Z</dcterms:created>
  <dcterms:modified xsi:type="dcterms:W3CDTF">2024-12-18T15:14:09Z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B5D52E6B764B45ACBC70FFC400A6DB7E_12</vt:lpwstr>
  </property>
  <property fmtid="{D5CDD505-2E9C-101B-9397-08002B2CF9AE}" pid="3" name="KSOProductBuildVer">
    <vt:lpwstr>2052-12.1.0.19302</vt:lpwstr>
  </property>
</Properties>
</file>